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97" r:id="rId3"/>
    <p:sldId id="298" r:id="rId4"/>
    <p:sldId id="256" r:id="rId5"/>
    <p:sldId id="261" r:id="rId6"/>
    <p:sldId id="260" r:id="rId7"/>
    <p:sldId id="268" r:id="rId8"/>
    <p:sldId id="296" r:id="rId9"/>
    <p:sldId id="266" r:id="rId10"/>
    <p:sldId id="269" r:id="rId11"/>
    <p:sldId id="270" r:id="rId12"/>
    <p:sldId id="271" r:id="rId13"/>
    <p:sldId id="272" r:id="rId14"/>
    <p:sldId id="273" r:id="rId15"/>
    <p:sldId id="274" r:id="rId16"/>
    <p:sldId id="275" r:id="rId17"/>
    <p:sldId id="277" r:id="rId18"/>
    <p:sldId id="276" r:id="rId19"/>
    <p:sldId id="278" r:id="rId20"/>
    <p:sldId id="280" r:id="rId21"/>
    <p:sldId id="281" r:id="rId22"/>
    <p:sldId id="279" r:id="rId23"/>
    <p:sldId id="282" r:id="rId24"/>
    <p:sldId id="286" r:id="rId25"/>
    <p:sldId id="287" r:id="rId26"/>
    <p:sldId id="294" r:id="rId27"/>
    <p:sldId id="283" r:id="rId28"/>
    <p:sldId id="284" r:id="rId29"/>
    <p:sldId id="285" r:id="rId30"/>
    <p:sldId id="288" r:id="rId31"/>
    <p:sldId id="289" r:id="rId32"/>
    <p:sldId id="290" r:id="rId33"/>
    <p:sldId id="291" r:id="rId34"/>
    <p:sldId id="292" r:id="rId35"/>
    <p:sldId id="293" r:id="rId36"/>
    <p:sldId id="29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6196"/>
    <a:srgbClr val="28659C"/>
    <a:srgbClr val="174E79"/>
    <a:srgbClr val="1F4E79"/>
    <a:srgbClr val="1535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84" autoAdjust="0"/>
    <p:restoredTop sz="94660"/>
  </p:normalViewPr>
  <p:slideViewPr>
    <p:cSldViewPr snapToGrid="0">
      <p:cViewPr varScale="1">
        <p:scale>
          <a:sx n="75" d="100"/>
          <a:sy n="75" d="100"/>
        </p:scale>
        <p:origin x="58" y="2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6AA52-BAFF-4B48-A9F2-1E02FEC1B84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ED1545B-B4FF-4D7F-B504-44378907D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3D94EF4-780D-4B4E-B972-C4EEDEC41FB3}"/>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5" name="Espace réservé du pied de page 4">
            <a:extLst>
              <a:ext uri="{FF2B5EF4-FFF2-40B4-BE49-F238E27FC236}">
                <a16:creationId xmlns:a16="http://schemas.microsoft.com/office/drawing/2014/main" id="{C65B7261-3CA0-48CC-B20D-DFFA4B988F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77EBE6-EA3D-4FB2-8986-ADB73DD1E939}"/>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36316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837C80-82C4-4AF5-ADA8-CA048C474A8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B7D2539-1DED-498A-B3AC-81BC4C128F71}"/>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934594-531B-41E7-8FF0-1305F4C6521C}"/>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5" name="Espace réservé du pied de page 4">
            <a:extLst>
              <a:ext uri="{FF2B5EF4-FFF2-40B4-BE49-F238E27FC236}">
                <a16:creationId xmlns:a16="http://schemas.microsoft.com/office/drawing/2014/main" id="{D8E73ACA-D76D-45C1-8593-C8354E4017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B5CFAB-6D06-4C51-A10C-6E68DCB35DB7}"/>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180099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56AC1B0-906A-42B1-90B1-6B17E7224C6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2CF22C-57BF-46E7-93AE-C2DE34D196F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5991F38-BCC5-4AD5-BED9-AFE20C03529D}"/>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5" name="Espace réservé du pied de page 4">
            <a:extLst>
              <a:ext uri="{FF2B5EF4-FFF2-40B4-BE49-F238E27FC236}">
                <a16:creationId xmlns:a16="http://schemas.microsoft.com/office/drawing/2014/main" id="{0D05091C-06AF-4C58-B240-B4B2C8BC6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4063C9-AA00-45F9-86D7-2A7E9FAF1B23}"/>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331109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D475E-8514-4DF4-B658-DA62CED544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B032BD-7471-4BF1-9990-4C2329C90FA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01C166-2EC8-4B9C-99CD-3E8F31384D9B}"/>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5" name="Espace réservé du pied de page 4">
            <a:extLst>
              <a:ext uri="{FF2B5EF4-FFF2-40B4-BE49-F238E27FC236}">
                <a16:creationId xmlns:a16="http://schemas.microsoft.com/office/drawing/2014/main" id="{EB43C6DA-2A7E-40B0-8BF2-0A8CC0AE90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9C99F6C-4937-44CC-8C1D-F308B28EF85F}"/>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348119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3CFC6B-C2DE-4E13-B99B-0B8C031C526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F33FD74-6C34-44C9-842D-A419E060A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CCB47AD5-D6EF-46A4-BEDE-24D50F76BFAA}"/>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5" name="Espace réservé du pied de page 4">
            <a:extLst>
              <a:ext uri="{FF2B5EF4-FFF2-40B4-BE49-F238E27FC236}">
                <a16:creationId xmlns:a16="http://schemas.microsoft.com/office/drawing/2014/main" id="{AA2122E2-30AE-48E2-8C63-629DFE669E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D1DB5F-A77E-4D92-9325-8F380B37D4E1}"/>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2226349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E1A95-4EE3-4196-9449-F9488B2846F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47052A-2F24-4F56-9517-2C9AA9B2ECCB}"/>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09CD707-22CE-45F8-ABF6-E3A0BA407ED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4C82D18-DFEE-447A-A208-609F8D92A526}"/>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6" name="Espace réservé du pied de page 5">
            <a:extLst>
              <a:ext uri="{FF2B5EF4-FFF2-40B4-BE49-F238E27FC236}">
                <a16:creationId xmlns:a16="http://schemas.microsoft.com/office/drawing/2014/main" id="{2DDEAAA3-3E0C-4970-A5A1-D0B57A215F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F2BCA8A-551D-4B9A-A29D-40464277DAB2}"/>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101405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3D6372-B729-44DA-A7CB-85137B51D61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B358BF6-B4D1-4D75-A55D-95668B742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238A1D9-8105-4EE8-90E9-A57ACE318238}"/>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AEDD364-23C0-40FF-B298-10E514B82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6FD7092-7DE5-40CA-896B-2D602BA73632}"/>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9FB1394-F779-418B-B666-E4979D6F50F0}"/>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8" name="Espace réservé du pied de page 7">
            <a:extLst>
              <a:ext uri="{FF2B5EF4-FFF2-40B4-BE49-F238E27FC236}">
                <a16:creationId xmlns:a16="http://schemas.microsoft.com/office/drawing/2014/main" id="{CA480C49-5265-44AF-8856-D3F8E58D33E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23E6592-6FD4-4B63-8440-12CEB459F534}"/>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312366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5AD82-A55A-4463-9041-E009DAEA539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5EF481E-7B58-4D71-9190-00B3AC0A5C91}"/>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4" name="Espace réservé du pied de page 3">
            <a:extLst>
              <a:ext uri="{FF2B5EF4-FFF2-40B4-BE49-F238E27FC236}">
                <a16:creationId xmlns:a16="http://schemas.microsoft.com/office/drawing/2014/main" id="{78E55D63-5841-410F-B619-568716B950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050738F-C921-41D5-88A3-177F78DA9685}"/>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415705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DBB6EE-B68C-416F-8C0E-F8D0FEE5129F}"/>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3" name="Espace réservé du pied de page 2">
            <a:extLst>
              <a:ext uri="{FF2B5EF4-FFF2-40B4-BE49-F238E27FC236}">
                <a16:creationId xmlns:a16="http://schemas.microsoft.com/office/drawing/2014/main" id="{D2C98DB7-A5EF-4F69-A374-F4D76AD7611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D4A3006-04ED-4D56-A406-3560626D2EE9}"/>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313971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16D25-5324-47BF-9EEF-F5C7CAD68F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2682D98-A0B1-4D9D-ABE3-D0388568E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64B418E-7BA0-438E-9DB0-76CC335E1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7A2FBF8-F32A-4799-89C4-94B89500963F}"/>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6" name="Espace réservé du pied de page 5">
            <a:extLst>
              <a:ext uri="{FF2B5EF4-FFF2-40B4-BE49-F238E27FC236}">
                <a16:creationId xmlns:a16="http://schemas.microsoft.com/office/drawing/2014/main" id="{86EB489C-0671-4546-9FA4-9B30D69B89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FB77C9-A9D1-4431-967C-32E710A371DA}"/>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147573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D248B1-DE8F-4C16-BF50-C7C6D69757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CF831A5-D6B5-45C8-A77A-7333337CB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70A6AB4-3D5F-449D-91EA-AE872CB42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DA6ED92-6203-41E7-92BC-E869DB23FD1F}"/>
              </a:ext>
            </a:extLst>
          </p:cNvPr>
          <p:cNvSpPr>
            <a:spLocks noGrp="1"/>
          </p:cNvSpPr>
          <p:nvPr>
            <p:ph type="dt" sz="half" idx="10"/>
          </p:nvPr>
        </p:nvSpPr>
        <p:spPr/>
        <p:txBody>
          <a:bodyPr/>
          <a:lstStyle/>
          <a:p>
            <a:fld id="{73FE911B-955C-4E9F-9758-D5B33F9854A6}" type="datetimeFigureOut">
              <a:rPr lang="fr-FR" smtClean="0"/>
              <a:t>09/02/2023</a:t>
            </a:fld>
            <a:endParaRPr lang="fr-FR"/>
          </a:p>
        </p:txBody>
      </p:sp>
      <p:sp>
        <p:nvSpPr>
          <p:cNvPr id="6" name="Espace réservé du pied de page 5">
            <a:extLst>
              <a:ext uri="{FF2B5EF4-FFF2-40B4-BE49-F238E27FC236}">
                <a16:creationId xmlns:a16="http://schemas.microsoft.com/office/drawing/2014/main" id="{6AF8B202-61C4-49D8-848E-696A3A53E4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726298-2E5C-403F-9B50-D8D6FAF86BCB}"/>
              </a:ext>
            </a:extLst>
          </p:cNvPr>
          <p:cNvSpPr>
            <a:spLocks noGrp="1"/>
          </p:cNvSpPr>
          <p:nvPr>
            <p:ph type="sldNum" sz="quarter" idx="12"/>
          </p:nvPr>
        </p:nvSpPr>
        <p:spPr/>
        <p:txBody>
          <a:bodyPr/>
          <a:lstStyle/>
          <a:p>
            <a:fld id="{E5C614E0-C538-45A9-896A-EABD6AA25511}" type="slidenum">
              <a:rPr lang="fr-FR" smtClean="0"/>
              <a:t>‹N°›</a:t>
            </a:fld>
            <a:endParaRPr lang="fr-FR"/>
          </a:p>
        </p:txBody>
      </p:sp>
    </p:spTree>
    <p:extLst>
      <p:ext uri="{BB962C8B-B14F-4D97-AF65-F5344CB8AC3E}">
        <p14:creationId xmlns:p14="http://schemas.microsoft.com/office/powerpoint/2010/main" val="317331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BF09B9E-1A7A-4967-827B-D76200951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2AB29BF-B04E-4D4C-81D6-BA0070F21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D176E5-8208-4764-8EF1-56113EAD4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E911B-955C-4E9F-9758-D5B33F9854A6}" type="datetimeFigureOut">
              <a:rPr lang="fr-FR" smtClean="0"/>
              <a:t>09/02/2023</a:t>
            </a:fld>
            <a:endParaRPr lang="fr-FR"/>
          </a:p>
        </p:txBody>
      </p:sp>
      <p:sp>
        <p:nvSpPr>
          <p:cNvPr id="5" name="Espace réservé du pied de page 4">
            <a:extLst>
              <a:ext uri="{FF2B5EF4-FFF2-40B4-BE49-F238E27FC236}">
                <a16:creationId xmlns:a16="http://schemas.microsoft.com/office/drawing/2014/main" id="{67C373BB-C765-492E-9512-B7FAA1487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791B534-45F1-42E3-B216-80E0CF2F6B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614E0-C538-45A9-896A-EABD6AA25511}" type="slidenum">
              <a:rPr lang="fr-FR" smtClean="0"/>
              <a:t>‹N°›</a:t>
            </a:fld>
            <a:endParaRPr lang="fr-FR"/>
          </a:p>
        </p:txBody>
      </p:sp>
    </p:spTree>
    <p:extLst>
      <p:ext uri="{BB962C8B-B14F-4D97-AF65-F5344CB8AC3E}">
        <p14:creationId xmlns:p14="http://schemas.microsoft.com/office/powerpoint/2010/main" val="3956795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mi-source.uvsq.fr/journee-umi-source-science-ouverte"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uvsq-fr.zoom.us/j/97019803339?pwd=TUM3Qm1acThwQlUyU1ZGd0V5dFJTdz09" TargetMode="External"/><Relationship Id="rId4" Type="http://schemas.openxmlformats.org/officeDocument/2006/relationships/hyperlink" Target="https://uvsq-fr.zoom.us/j/98747519054?pwd=TjBwUm9pRk1KOExqTkQ5eDZzcmJYQT09"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dataverse.ird.fr/dataverse/Ivory_Coast_Development_Knowledge_Fabric_Lab" TargetMode="External"/><Relationship Id="rId3" Type="http://schemas.openxmlformats.org/officeDocument/2006/relationships/image" Target="../media/image11.PNG"/><Relationship Id="rId7" Type="http://schemas.openxmlformats.org/officeDocument/2006/relationships/hyperlink" Target="https://dataverse.ird.fr/dataverse/development_knowledge_fabric_lab"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data.gouv.fr/" TargetMode="External"/><Relationship Id="rId5" Type="http://schemas.openxmlformats.org/officeDocument/2006/relationships/hyperlink" Target="https://dataverse.ird.fr/" TargetMode="External"/><Relationship Id="rId4" Type="http://schemas.openxmlformats.org/officeDocument/2006/relationships/hyperlink" Target="https://dataverse.ird.fr/dataverse/root" TargetMode="External"/><Relationship Id="rId9" Type="http://schemas.openxmlformats.org/officeDocument/2006/relationships/hyperlink" Target="https://dataverse.ird.fr/dataverse/protect_project"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dataverse.ird.fr/dataverse/Ivory_Coast_Development_Knowledge_Fabric_Lab" TargetMode="External"/><Relationship Id="rId3" Type="http://schemas.openxmlformats.org/officeDocument/2006/relationships/image" Target="../media/image12.PNG"/><Relationship Id="rId7" Type="http://schemas.openxmlformats.org/officeDocument/2006/relationships/hyperlink" Target="https://dataverse.ird.fr/dataverse/development_knowledge_fabric_lab"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data.gouv.fr/" TargetMode="External"/><Relationship Id="rId5" Type="http://schemas.openxmlformats.org/officeDocument/2006/relationships/hyperlink" Target="https://dataverse.ird.fr/" TargetMode="External"/><Relationship Id="rId4" Type="http://schemas.openxmlformats.org/officeDocument/2006/relationships/hyperlink" Target="https://dataverse.ird.fr/dataverse/root"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13.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14.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15.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16.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17.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0.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umi-source.uvsq.fr/journee-umi-source-science-ouverte"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ird.fr/une-feuille-de-route-pour-une-science-ouverte-et-partagee" TargetMode="External"/><Relationship Id="rId4" Type="http://schemas.openxmlformats.org/officeDocument/2006/relationships/hyperlink" Target="https://www.ird.fr/helloworld"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1.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2.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3.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4.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doranum.fr/plan-gestion-donnees-dmp/minute/" TargetMode="External"/><Relationship Id="rId3" Type="http://schemas.openxmlformats.org/officeDocument/2006/relationships/hyperlink" Target="https://dataverse.ird.fr/dataverse/development_knowledge_fabric_lab" TargetMode="External"/><Relationship Id="rId7" Type="http://schemas.openxmlformats.org/officeDocument/2006/relationships/hyperlink" Target="file:///C:\Users\Administrateur\Downloads\DataSuds_qualite_depots_2022v27.pdf" TargetMode="External"/><Relationship Id="rId2" Type="http://schemas.openxmlformats.org/officeDocument/2006/relationships/hyperlink" Target="https://dataverse.ird.fr/dataverse/root" TargetMode="External"/><Relationship Id="rId1" Type="http://schemas.openxmlformats.org/officeDocument/2006/relationships/slideLayout" Target="../slideLayouts/slideLayout1.xml"/><Relationship Id="rId6" Type="http://schemas.openxmlformats.org/officeDocument/2006/relationships/hyperlink" Target="https://dataverse.ird.fr/dataverse/dfk_lab_tp" TargetMode="External"/><Relationship Id="rId5" Type="http://schemas.openxmlformats.org/officeDocument/2006/relationships/hyperlink" Target="https://dataverse.ird.fr/dataverse/protect_project" TargetMode="External"/><Relationship Id="rId10" Type="http://schemas.openxmlformats.org/officeDocument/2006/relationships/image" Target="../media/image1.png"/><Relationship Id="rId4" Type="http://schemas.openxmlformats.org/officeDocument/2006/relationships/hyperlink" Target="https://dataverse.ird.fr/dataverse/Ivory_Coast_Development_Knowledge_Fabric_Lab" TargetMode="External"/><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doranum.fr/plan-gestion-donnees-dmp/minute/"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hyperlink" Target="file:///C:\Users\Administrateur\Downloads\DataSuds_qualite_depots_2022v27.pdf" TargetMode="External"/><Relationship Id="rId4" Type="http://schemas.openxmlformats.org/officeDocument/2006/relationships/hyperlink" Target="https://dataverse.ird.fr/dataverse/dfk_lab_t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ranum.fr/plan-gestion-donnees-dmp/minute/" TargetMode="External"/><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file:///C:\Users\Administrateur\Downloads\DataSuds_qualite_depots_2022v27.pdf" TargetMode="External"/><Relationship Id="rId5" Type="http://schemas.openxmlformats.org/officeDocument/2006/relationships/hyperlink" Target="https://dataverse.ird.fr/dataverse/dfk_lab_tp" TargetMode="External"/><Relationship Id="rId4" Type="http://schemas.openxmlformats.org/officeDocument/2006/relationships/hyperlink" Target="https://doi.org/10.23708/IKTNHU"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8.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file:///C:\Users\Administrateur\Downloads\DataSuds_qualite_depots_2022v27.pdf" TargetMode="External"/><Relationship Id="rId3" Type="http://schemas.openxmlformats.org/officeDocument/2006/relationships/hyperlink" Target="https://dataverse.ird.fr/dataverse/root" TargetMode="External"/><Relationship Id="rId7" Type="http://schemas.openxmlformats.org/officeDocument/2006/relationships/hyperlink" Target="https://dataverse.ird.fr/dataverse/dfk_lab_t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ataverse.ird.fr/dataverse/protect_project" TargetMode="External"/><Relationship Id="rId5" Type="http://schemas.openxmlformats.org/officeDocument/2006/relationships/hyperlink" Target="https://dataverse.ird.fr/dataverse/Ivory_Coast_Development_Knowledge_Fabric_Lab" TargetMode="External"/><Relationship Id="rId10" Type="http://schemas.openxmlformats.org/officeDocument/2006/relationships/image" Target="../media/image29.PNG"/><Relationship Id="rId4" Type="http://schemas.openxmlformats.org/officeDocument/2006/relationships/hyperlink" Target="https://dataverse.ird.fr/dataverse/development_knowledge_fabric_lab" TargetMode="External"/><Relationship Id="rId9" Type="http://schemas.openxmlformats.org/officeDocument/2006/relationships/hyperlink" Target="https://doranum.fr/plan-gestion-donnees-dmp/minut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www.umi-source.uvsq.fr/journee-umi-source-science-ouvert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dataverse.ird.fr/dataverse/Ivory_Coast_Development_Knowledge_Fabric_Lab"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731" y="6537428"/>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232576" y="61509"/>
            <a:ext cx="10140455" cy="738664"/>
          </a:xfrm>
          <a:prstGeom prst="rect">
            <a:avLst/>
          </a:prstGeom>
          <a:noFill/>
          <a:ln>
            <a:solidFill>
              <a:srgbClr val="4472C4"/>
            </a:solidFill>
          </a:ln>
        </p:spPr>
        <p:txBody>
          <a:bodyPr wrap="square">
            <a:spAutoFit/>
          </a:bodyPr>
          <a:lstStyle/>
          <a:p>
            <a:pPr algn="just"/>
            <a:r>
              <a:rPr lang="fr-FR" sz="1400" b="1" dirty="0">
                <a:solidFill>
                  <a:srgbClr val="174E79"/>
                </a:solidFill>
                <a:latin typeface="Arial Narrow" panose="020B0606020202030204" pitchFamily="34" charset="0"/>
              </a:rPr>
              <a:t>Programme séminaire Source 9 février 2023 :</a:t>
            </a:r>
          </a:p>
          <a:p>
            <a:pPr algn="just"/>
            <a:r>
              <a:rPr lang="fr-FR" sz="1400" b="1" dirty="0">
                <a:solidFill>
                  <a:schemeClr val="accent1">
                    <a:lumMod val="75000"/>
                  </a:schemeClr>
                </a:solidFill>
                <a:latin typeface="Arial Narrow" panose="020B0606020202030204" pitchFamily="34" charset="0"/>
              </a:rPr>
              <a:t>Journée Science Ouverte de l'UMI Source 2023</a:t>
            </a:r>
            <a:r>
              <a:rPr lang="fr-FR" sz="1400" b="1" dirty="0">
                <a:latin typeface="Arial Narrow" panose="020B0606020202030204" pitchFamily="34" charset="0"/>
              </a:rPr>
              <a:t>. </a:t>
            </a:r>
            <a:r>
              <a:rPr lang="fr-FR" sz="1400" b="1" dirty="0">
                <a:solidFill>
                  <a:schemeClr val="accent1">
                    <a:lumMod val="75000"/>
                  </a:schemeClr>
                </a:solidFill>
                <a:latin typeface="Arial Narrow" panose="020B0606020202030204" pitchFamily="34" charset="0"/>
              </a:rPr>
              <a:t>Comment peut-on publier les données de recherche en Sciences Humaines et Sociales?</a:t>
            </a:r>
            <a:endParaRPr lang="fr-FR" sz="1400" dirty="0">
              <a:latin typeface="Arial Narrow" panose="020B0606020202030204" pitchFamily="34" charset="0"/>
              <a:hlinkClick r:id="rId3"/>
            </a:endParaRPr>
          </a:p>
          <a:p>
            <a:pPr algn="just"/>
            <a:r>
              <a:rPr lang="fr-FR" sz="1400" dirty="0">
                <a:latin typeface="Arial Narrow" panose="020B0606020202030204" pitchFamily="34" charset="0"/>
                <a:hlinkClick r:id="rId3"/>
              </a:rPr>
              <a:t>https://www.umi-source.uvsq.fr/journee-umi-source-science-ouverte</a:t>
            </a:r>
            <a:endParaRPr lang="fr-FR" sz="1400" dirty="0">
              <a:latin typeface="Arial Narrow" panose="020B0606020202030204" pitchFamily="34" charset="0"/>
            </a:endParaRPr>
          </a:p>
        </p:txBody>
      </p:sp>
      <p:sp>
        <p:nvSpPr>
          <p:cNvPr id="2" name="Rectangle 1">
            <a:extLst>
              <a:ext uri="{FF2B5EF4-FFF2-40B4-BE49-F238E27FC236}">
                <a16:creationId xmlns:a16="http://schemas.microsoft.com/office/drawing/2014/main" id="{CFA63622-313C-1981-031B-101BB8FF6E9F}"/>
              </a:ext>
            </a:extLst>
          </p:cNvPr>
          <p:cNvSpPr/>
          <p:nvPr/>
        </p:nvSpPr>
        <p:spPr>
          <a:xfrm>
            <a:off x="301402" y="1115769"/>
            <a:ext cx="5655712" cy="4524315"/>
          </a:xfrm>
          <a:prstGeom prst="rect">
            <a:avLst/>
          </a:prstGeom>
        </p:spPr>
        <p:txBody>
          <a:bodyPr wrap="square">
            <a:spAutoFit/>
          </a:bodyPr>
          <a:lstStyle/>
          <a:p>
            <a:pPr algn="just"/>
            <a:r>
              <a:rPr lang="fr-FR" sz="1200" dirty="0">
                <a:solidFill>
                  <a:srgbClr val="174E79"/>
                </a:solidFill>
                <a:latin typeface="Arial" panose="020B0604020202020204" pitchFamily="34" charset="0"/>
                <a:cs typeface="Arial" panose="020B0604020202020204" pitchFamily="34" charset="0"/>
              </a:rPr>
              <a:t>Avec la création de l’UMI Source, le Département IRD Mobilisation de la recherche et de l’innovation pour le développement (</a:t>
            </a:r>
            <a:r>
              <a:rPr lang="fr-FR" sz="1200" dirty="0" err="1">
                <a:solidFill>
                  <a:srgbClr val="174E79"/>
                </a:solidFill>
                <a:latin typeface="Arial" panose="020B0604020202020204" pitchFamily="34" charset="0"/>
                <a:cs typeface="Arial" panose="020B0604020202020204" pitchFamily="34" charset="0"/>
              </a:rPr>
              <a:t>DMob</a:t>
            </a:r>
            <a:r>
              <a:rPr lang="fr-FR" sz="1200" dirty="0">
                <a:solidFill>
                  <a:srgbClr val="174E79"/>
                </a:solidFill>
                <a:latin typeface="Arial" panose="020B0604020202020204" pitchFamily="34" charset="0"/>
                <a:cs typeface="Arial" panose="020B0604020202020204" pitchFamily="34" charset="0"/>
              </a:rPr>
              <a:t>) a apporté son soutien financier au programme expérimental de Formation Structurante Sciences Humaines et Sociales, Science Ouverte « Il faut publier les données Source » (PFS SHS SO). L’objectif principal est de se donner les moyens de rendre accessibles les données de recherche en appui à la publication et à l’expertise contextuelle.</a:t>
            </a:r>
          </a:p>
          <a:p>
            <a:pPr algn="just"/>
            <a:endParaRPr lang="fr-FR" sz="1200" dirty="0">
              <a:solidFill>
                <a:srgbClr val="174E79"/>
              </a:solidFill>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10h30 – 12h30:  Premiers pas du programme expérimental Science Ouverte de l’UMI Source en Côte d’Ivoire, par </a:t>
            </a:r>
            <a:r>
              <a:rPr lang="fr-FR" sz="1200" b="1" dirty="0">
                <a:solidFill>
                  <a:srgbClr val="174E79"/>
                </a:solidFill>
                <a:latin typeface="Arial" panose="020B0604020202020204" pitchFamily="34" charset="0"/>
                <a:cs typeface="Arial" panose="020B0604020202020204" pitchFamily="34" charset="0"/>
              </a:rPr>
              <a:t>Dominique Couret</a:t>
            </a:r>
            <a:r>
              <a:rPr lang="fr-FR" sz="1200" dirty="0">
                <a:solidFill>
                  <a:srgbClr val="174E79"/>
                </a:solidFill>
                <a:latin typeface="Arial" panose="020B0604020202020204" pitchFamily="34" charset="0"/>
                <a:cs typeface="Arial" panose="020B0604020202020204" pitchFamily="34" charset="0"/>
              </a:rPr>
              <a:t>, en présentiel, Géographe IRD, référente Science Ouverte au Sud département SOC IRD et UMI Source</a:t>
            </a:r>
          </a:p>
          <a:p>
            <a:pPr algn="just"/>
            <a:r>
              <a:rPr lang="fr-FR" sz="1200" dirty="0">
                <a:solidFill>
                  <a:srgbClr val="174E79"/>
                </a:solidFill>
                <a:latin typeface="Arial" panose="020B0604020202020204" pitchFamily="34" charset="0"/>
                <a:cs typeface="Arial" panose="020B0604020202020204" pitchFamily="34" charset="0"/>
              </a:rPr>
              <a:t>Présentation en présentiel des possibilités offertes par les entrepôts public de la donnée scientifique, exemple de la plateforme </a:t>
            </a:r>
            <a:r>
              <a:rPr lang="fr-FR" sz="1200" dirty="0" err="1">
                <a:solidFill>
                  <a:srgbClr val="174E79"/>
                </a:solidFill>
                <a:latin typeface="Arial" panose="020B0604020202020204" pitchFamily="34" charset="0"/>
                <a:cs typeface="Arial" panose="020B0604020202020204" pitchFamily="34" charset="0"/>
              </a:rPr>
              <a:t>DataSuds</a:t>
            </a:r>
            <a:r>
              <a:rPr lang="fr-FR" sz="1200" dirty="0">
                <a:solidFill>
                  <a:srgbClr val="174E79"/>
                </a:solidFill>
                <a:latin typeface="Arial" panose="020B0604020202020204" pitchFamily="34" charset="0"/>
                <a:cs typeface="Arial" panose="020B0604020202020204" pitchFamily="34" charset="0"/>
              </a:rPr>
              <a:t>, telle qu’elle est explorée pour restituer les données de recherche produites par les géographes, les économistes et les socio-anthropologues du programme Eco2Dev de l’UMI Source en Côte d’Ivoire.</a:t>
            </a:r>
          </a:p>
          <a:p>
            <a:pPr algn="just"/>
            <a:endParaRPr lang="fr-FR" sz="1200" dirty="0">
              <a:solidFill>
                <a:srgbClr val="174E79"/>
              </a:solidFill>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Matin (10h30-12h30) : Amphi IV, bâtiment Vauban</a:t>
            </a:r>
          </a:p>
          <a:p>
            <a:pPr algn="just"/>
            <a:r>
              <a:rPr lang="fr-FR" sz="1200" dirty="0">
                <a:solidFill>
                  <a:srgbClr val="174E79"/>
                </a:solidFill>
                <a:latin typeface="Arial" panose="020B0604020202020204" pitchFamily="34" charset="0"/>
                <a:cs typeface="Arial" panose="020B0604020202020204" pitchFamily="34" charset="0"/>
              </a:rPr>
              <a:t>Heure : 9 févr. 2023 10:30 AM Paris</a:t>
            </a:r>
          </a:p>
          <a:p>
            <a:pPr algn="just"/>
            <a:r>
              <a:rPr lang="fr-FR" sz="1200" dirty="0">
                <a:solidFill>
                  <a:srgbClr val="174E79"/>
                </a:solidFill>
                <a:latin typeface="Arial" panose="020B0604020202020204" pitchFamily="34" charset="0"/>
                <a:cs typeface="Arial" panose="020B0604020202020204" pitchFamily="34" charset="0"/>
              </a:rPr>
              <a:t>Participer à la réunion Zoom</a:t>
            </a:r>
          </a:p>
          <a:p>
            <a:pPr algn="just"/>
            <a:r>
              <a:rPr lang="fr-FR" sz="1200" dirty="0">
                <a:latin typeface="Arial" panose="020B0604020202020204" pitchFamily="34" charset="0"/>
                <a:cs typeface="Arial" panose="020B0604020202020204" pitchFamily="34" charset="0"/>
                <a:hlinkClick r:id="rId4"/>
              </a:rPr>
              <a:t>https://uvsq-fr.zoom.us/j/98747519054?pwd=TjBwUm9pRk1KOExqTkQ5eDZzcmJYQT09</a:t>
            </a:r>
            <a:endParaRPr lang="fr-FR" sz="1200" dirty="0">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ID de réunion : 987 4751 9054</a:t>
            </a:r>
          </a:p>
          <a:p>
            <a:pPr algn="just"/>
            <a:r>
              <a:rPr lang="fr-FR" sz="1200" dirty="0">
                <a:solidFill>
                  <a:srgbClr val="174E79"/>
                </a:solidFill>
                <a:latin typeface="Arial" panose="020B0604020202020204" pitchFamily="34" charset="0"/>
                <a:cs typeface="Arial" panose="020B0604020202020204" pitchFamily="34" charset="0"/>
              </a:rPr>
              <a:t>Code secret : 299588</a:t>
            </a:r>
          </a:p>
        </p:txBody>
      </p:sp>
      <p:sp>
        <p:nvSpPr>
          <p:cNvPr id="18" name="Rectangle 17">
            <a:extLst>
              <a:ext uri="{FF2B5EF4-FFF2-40B4-BE49-F238E27FC236}">
                <a16:creationId xmlns:a16="http://schemas.microsoft.com/office/drawing/2014/main" id="{15006290-D8FC-4B7A-9D2B-E324E1849C83}"/>
              </a:ext>
            </a:extLst>
          </p:cNvPr>
          <p:cNvSpPr/>
          <p:nvPr/>
        </p:nvSpPr>
        <p:spPr>
          <a:xfrm>
            <a:off x="6234888" y="1195059"/>
            <a:ext cx="5655712" cy="3970318"/>
          </a:xfrm>
          <a:prstGeom prst="rect">
            <a:avLst/>
          </a:prstGeom>
        </p:spPr>
        <p:txBody>
          <a:bodyPr wrap="square">
            <a:spAutoFit/>
          </a:bodyPr>
          <a:lstStyle/>
          <a:p>
            <a:pPr algn="just"/>
            <a:r>
              <a:rPr lang="fr-FR" sz="1200" dirty="0">
                <a:solidFill>
                  <a:srgbClr val="174E79"/>
                </a:solidFill>
                <a:latin typeface="Arial" panose="020B0604020202020204" pitchFamily="34" charset="0"/>
                <a:cs typeface="Arial" panose="020B0604020202020204" pitchFamily="34" charset="0"/>
              </a:rPr>
              <a:t>14h – 15h 15 : Produire des données dans le but de publier un data </a:t>
            </a:r>
            <a:r>
              <a:rPr lang="fr-FR" sz="1200" dirty="0" err="1">
                <a:solidFill>
                  <a:srgbClr val="174E79"/>
                </a:solidFill>
                <a:latin typeface="Arial" panose="020B0604020202020204" pitchFamily="34" charset="0"/>
                <a:cs typeface="Arial" panose="020B0604020202020204" pitchFamily="34" charset="0"/>
              </a:rPr>
              <a:t>paper</a:t>
            </a:r>
            <a:r>
              <a:rPr lang="fr-FR" sz="1200" dirty="0">
                <a:solidFill>
                  <a:srgbClr val="174E79"/>
                </a:solidFill>
                <a:latin typeface="Arial" panose="020B0604020202020204" pitchFamily="34" charset="0"/>
                <a:cs typeface="Arial" panose="020B0604020202020204" pitchFamily="34" charset="0"/>
              </a:rPr>
              <a:t> : l’exemple des données de commerce extérieur de long terme des Petites Economies Insulaires, par </a:t>
            </a:r>
            <a:r>
              <a:rPr lang="fr-FR" sz="1200" b="1" dirty="0">
                <a:solidFill>
                  <a:srgbClr val="174E79"/>
                </a:solidFill>
                <a:latin typeface="Arial" panose="020B0604020202020204" pitchFamily="34" charset="0"/>
                <a:cs typeface="Arial" panose="020B0604020202020204" pitchFamily="34" charset="0"/>
              </a:rPr>
              <a:t>Nicolas Lucic</a:t>
            </a:r>
            <a:r>
              <a:rPr lang="fr-FR" sz="1200" dirty="0">
                <a:solidFill>
                  <a:srgbClr val="174E79"/>
                </a:solidFill>
                <a:latin typeface="Arial" panose="020B0604020202020204" pitchFamily="34" charset="0"/>
                <a:cs typeface="Arial" panose="020B0604020202020204" pitchFamily="34" charset="0"/>
              </a:rPr>
              <a:t>, Economiste et Doctorant UMI Source</a:t>
            </a:r>
          </a:p>
          <a:p>
            <a:pPr algn="just"/>
            <a:endParaRPr lang="fr-FR" sz="1200" dirty="0">
              <a:solidFill>
                <a:srgbClr val="174E79"/>
              </a:solidFill>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Une autre possibilité est la publication d’un </a:t>
            </a:r>
            <a:r>
              <a:rPr lang="fr-FR" sz="1200" dirty="0" err="1">
                <a:solidFill>
                  <a:srgbClr val="174E79"/>
                </a:solidFill>
                <a:latin typeface="Arial" panose="020B0604020202020204" pitchFamily="34" charset="0"/>
                <a:cs typeface="Arial" panose="020B0604020202020204" pitchFamily="34" charset="0"/>
              </a:rPr>
              <a:t>DataPaper</a:t>
            </a:r>
            <a:r>
              <a:rPr lang="fr-FR" sz="1200" dirty="0">
                <a:solidFill>
                  <a:srgbClr val="174E79"/>
                </a:solidFill>
                <a:latin typeface="Arial" panose="020B0604020202020204" pitchFamily="34" charset="0"/>
                <a:cs typeface="Arial" panose="020B0604020202020204" pitchFamily="34" charset="0"/>
              </a:rPr>
              <a:t> dans une revue internationale, Nicolas Lucic, en site à la Réunion, vous présente son expérience pionnière dans cette démarche.</a:t>
            </a:r>
          </a:p>
          <a:p>
            <a:pPr algn="just"/>
            <a:endParaRPr lang="fr-FR" sz="1200" dirty="0">
              <a:solidFill>
                <a:srgbClr val="174E79"/>
              </a:solidFill>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15h30-16h30 : Les outils et les moyens de la Science Ouverte mis à disposition des doctorants et des chercheurs par l'UVSQ- BU de St-Quentin, seront présentés, en présentiel par </a:t>
            </a:r>
            <a:r>
              <a:rPr lang="fr-FR" sz="1200" b="1" dirty="0">
                <a:solidFill>
                  <a:srgbClr val="174E79"/>
                </a:solidFill>
                <a:latin typeface="Arial" panose="020B0604020202020204" pitchFamily="34" charset="0"/>
                <a:cs typeface="Arial" panose="020B0604020202020204" pitchFamily="34" charset="0"/>
              </a:rPr>
              <a:t>Michel De Moura</a:t>
            </a:r>
            <a:r>
              <a:rPr lang="fr-FR" sz="1200" dirty="0">
                <a:solidFill>
                  <a:srgbClr val="174E79"/>
                </a:solidFill>
                <a:latin typeface="Arial" panose="020B0604020202020204" pitchFamily="34" charset="0"/>
                <a:cs typeface="Arial" panose="020B0604020202020204" pitchFamily="34" charset="0"/>
              </a:rPr>
              <a:t>, Equipe de la Valorisation de la production scientifique de l'UVSQ / Données de la recherche, UVSQ - BU de St-Quentin – Direction des bibliothèques et de l’IST.</a:t>
            </a:r>
          </a:p>
          <a:p>
            <a:pPr algn="just"/>
            <a:endParaRPr lang="fr-FR" sz="1200" b="1" dirty="0">
              <a:solidFill>
                <a:srgbClr val="174E79"/>
              </a:solidFill>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Après midi : (14h00-16h30) : salle 434, 4ème étage, Bâtiment Vauban</a:t>
            </a:r>
          </a:p>
          <a:p>
            <a:pPr algn="just"/>
            <a:r>
              <a:rPr lang="fr-FR" sz="1200" dirty="0">
                <a:solidFill>
                  <a:srgbClr val="174E79"/>
                </a:solidFill>
                <a:latin typeface="Arial" panose="020B0604020202020204" pitchFamily="34" charset="0"/>
                <a:cs typeface="Arial" panose="020B0604020202020204" pitchFamily="34" charset="0"/>
              </a:rPr>
              <a:t>Heure : 9 févr. 2023 02:00 PM Paris</a:t>
            </a:r>
          </a:p>
          <a:p>
            <a:pPr algn="just"/>
            <a:r>
              <a:rPr lang="fr-FR" sz="1200" dirty="0">
                <a:solidFill>
                  <a:srgbClr val="174E79"/>
                </a:solidFill>
                <a:latin typeface="Arial" panose="020B0604020202020204" pitchFamily="34" charset="0"/>
                <a:cs typeface="Arial" panose="020B0604020202020204" pitchFamily="34" charset="0"/>
              </a:rPr>
              <a:t>Participer à la réunion Zoom</a:t>
            </a:r>
          </a:p>
          <a:p>
            <a:pPr algn="just"/>
            <a:r>
              <a:rPr lang="fr-FR" sz="1200" dirty="0">
                <a:solidFill>
                  <a:schemeClr val="accent1">
                    <a:lumMod val="75000"/>
                  </a:schemeClr>
                </a:solidFill>
                <a:latin typeface="Arial" panose="020B0604020202020204" pitchFamily="34" charset="0"/>
                <a:cs typeface="Arial" panose="020B0604020202020204" pitchFamily="34" charset="0"/>
                <a:hlinkClick r:id="rId5"/>
              </a:rPr>
              <a:t>https://uvsq-fr.zoom.us/j/97019803339?pwd=TUM3Qm1acThwQlUyU1ZGd0V5dFJTdz09</a:t>
            </a:r>
            <a:endParaRPr lang="fr-FR" sz="1200" dirty="0">
              <a:solidFill>
                <a:schemeClr val="accent1">
                  <a:lumMod val="75000"/>
                </a:schemeClr>
              </a:solidFill>
              <a:latin typeface="Arial" panose="020B0604020202020204" pitchFamily="34" charset="0"/>
              <a:cs typeface="Arial" panose="020B0604020202020204" pitchFamily="34" charset="0"/>
            </a:endParaRPr>
          </a:p>
          <a:p>
            <a:pPr algn="just"/>
            <a:r>
              <a:rPr lang="fr-FR" sz="1200" dirty="0">
                <a:solidFill>
                  <a:srgbClr val="174E79"/>
                </a:solidFill>
                <a:latin typeface="Arial" panose="020B0604020202020204" pitchFamily="34" charset="0"/>
                <a:cs typeface="Arial" panose="020B0604020202020204" pitchFamily="34" charset="0"/>
              </a:rPr>
              <a:t>ID de réunion : 970 1980 3339</a:t>
            </a:r>
          </a:p>
          <a:p>
            <a:pPr algn="just"/>
            <a:r>
              <a:rPr lang="fr-FR" sz="1200" dirty="0">
                <a:solidFill>
                  <a:srgbClr val="174E79"/>
                </a:solidFill>
                <a:latin typeface="Arial" panose="020B0604020202020204" pitchFamily="34" charset="0"/>
                <a:cs typeface="Arial" panose="020B0604020202020204" pitchFamily="34" charset="0"/>
              </a:rPr>
              <a:t>Code secret : 071594</a:t>
            </a:r>
            <a:endParaRPr lang="fr-FR" sz="1200" b="1" dirty="0">
              <a:solidFill>
                <a:srgbClr val="174E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678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33039" y="-3547"/>
            <a:ext cx="3784158" cy="461665"/>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a:t>
            </a: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 </a:t>
            </a:r>
          </a:p>
        </p:txBody>
      </p:sp>
      <p:pic>
        <p:nvPicPr>
          <p:cNvPr id="14" name="Image 13">
            <a:extLst>
              <a:ext uri="{FF2B5EF4-FFF2-40B4-BE49-F238E27FC236}">
                <a16:creationId xmlns:a16="http://schemas.microsoft.com/office/drawing/2014/main" id="{A797ABC4-BB12-4894-841E-6448085FA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118" y="-373626"/>
            <a:ext cx="12385023" cy="7538149"/>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375625" y="2026643"/>
            <a:ext cx="4469448" cy="4216539"/>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4"/>
              </a:rPr>
              <a:t>https://dataverse.ird.fr/dataverse/root</a:t>
            </a:r>
            <a:endParaRPr lang="fr-FR" sz="1400" dirty="0"/>
          </a:p>
          <a:p>
            <a:r>
              <a:rPr lang="fr-FR" sz="1400" dirty="0">
                <a:hlinkClick r:id="rId5"/>
              </a:rPr>
              <a:t>https://dataverse.ird.fr/</a:t>
            </a:r>
            <a:endParaRPr lang="fr-FR" sz="1400" dirty="0"/>
          </a:p>
          <a:p>
            <a:endParaRPr lang="fr-FR" sz="1400" dirty="0"/>
          </a:p>
          <a:p>
            <a:r>
              <a:rPr lang="fr-FR" sz="1400" dirty="0"/>
              <a:t>Equivalent entrepôt public pour les données recherche en France </a:t>
            </a:r>
            <a:r>
              <a:rPr lang="fr-FR" sz="1400" b="1" dirty="0" err="1"/>
              <a:t>DataGouv</a:t>
            </a:r>
            <a:r>
              <a:rPr lang="fr-FR" sz="1400" dirty="0"/>
              <a:t> </a:t>
            </a:r>
            <a:r>
              <a:rPr lang="fr-FR" sz="1400" dirty="0">
                <a:hlinkClick r:id="rId6"/>
              </a:rPr>
              <a:t>https://www.data.gouv.fr</a:t>
            </a:r>
            <a:endParaRPr lang="fr-FR" sz="1400" dirty="0"/>
          </a:p>
          <a:p>
            <a:r>
              <a:rPr lang="fr-FR" sz="1400" dirty="0"/>
              <a:t>(cf. présentation Michel de </a:t>
            </a:r>
            <a:r>
              <a:rPr lang="fr-FR" sz="1400" dirty="0" err="1"/>
              <a:t>Mourade</a:t>
            </a:r>
            <a:r>
              <a:rPr lang="fr-FR" sz="1400" dirty="0"/>
              <a:t>)</a:t>
            </a:r>
          </a:p>
          <a:p>
            <a:endParaRPr lang="fr-FR" sz="800" dirty="0"/>
          </a:p>
          <a:p>
            <a:r>
              <a:rPr lang="fr-FR" sz="1400" dirty="0"/>
              <a:t>La collection de l’UMI Source DKF Deck</a:t>
            </a:r>
          </a:p>
          <a:p>
            <a:r>
              <a:rPr lang="fr-FR" sz="1400" dirty="0">
                <a:hlinkClick r:id="rId7"/>
              </a:rPr>
              <a:t>https://dataverse.ird.fr/dataverse/development_knowledge_fabric_lab</a:t>
            </a:r>
            <a:endParaRPr lang="fr-FR" sz="1400" dirty="0"/>
          </a:p>
          <a:p>
            <a:endParaRPr lang="fr-FR" sz="800" dirty="0"/>
          </a:p>
          <a:p>
            <a:r>
              <a:rPr lang="fr-FR" sz="1400" dirty="0"/>
              <a:t>La collection de l’IC-DKF </a:t>
            </a:r>
            <a:r>
              <a:rPr lang="fr-FR" sz="1400" dirty="0" err="1"/>
              <a:t>lab</a:t>
            </a:r>
            <a:endParaRPr lang="fr-FR" sz="1400" dirty="0"/>
          </a:p>
          <a:p>
            <a:r>
              <a:rPr lang="fr-FR" sz="1400" dirty="0">
                <a:hlinkClick r:id="rId8"/>
              </a:rPr>
              <a:t>https://dataverse.ird.fr/dataverse/Ivory_Coast_Development_Knowledge_Fabric_Lab</a:t>
            </a:r>
            <a:endParaRPr lang="fr-FR" sz="1400" dirty="0"/>
          </a:p>
          <a:p>
            <a:endParaRPr lang="fr-FR" sz="800" dirty="0"/>
          </a:p>
          <a:p>
            <a:endParaRPr lang="fr-FR" sz="800" dirty="0"/>
          </a:p>
          <a:p>
            <a:r>
              <a:rPr lang="fr-FR" sz="1400" dirty="0"/>
              <a:t>La collection du programme PROTECT (Madagascar) </a:t>
            </a:r>
            <a:r>
              <a:rPr lang="fr-FR" sz="1400" dirty="0">
                <a:hlinkClick r:id="rId9"/>
              </a:rPr>
              <a:t>https://dataverse.ird.fr/dataverse/protect_project</a:t>
            </a:r>
            <a:endParaRPr lang="fr-FR" sz="1400" dirty="0"/>
          </a:p>
          <a:p>
            <a:endParaRPr lang="fr-FR" sz="800" dirty="0"/>
          </a:p>
          <a:p>
            <a:endParaRPr lang="fr-FR" dirty="0"/>
          </a:p>
        </p:txBody>
      </p:sp>
      <p:sp>
        <p:nvSpPr>
          <p:cNvPr id="2" name="ZoneTexte 1">
            <a:extLst>
              <a:ext uri="{FF2B5EF4-FFF2-40B4-BE49-F238E27FC236}">
                <a16:creationId xmlns:a16="http://schemas.microsoft.com/office/drawing/2014/main" id="{62C1FB8B-06CD-4C78-A3CC-09D64838AC36}"/>
              </a:ext>
            </a:extLst>
          </p:cNvPr>
          <p:cNvSpPr txBox="1"/>
          <p:nvPr/>
        </p:nvSpPr>
        <p:spPr>
          <a:xfrm>
            <a:off x="129651" y="734122"/>
            <a:ext cx="4035949" cy="646331"/>
          </a:xfrm>
          <a:prstGeom prst="rect">
            <a:avLst/>
          </a:prstGeom>
          <a:noFill/>
        </p:spPr>
        <p:txBody>
          <a:bodyPr wrap="square" rtlCol="0">
            <a:spAutoFit/>
          </a:bodyPr>
          <a:lstStyle/>
          <a:p>
            <a:r>
              <a:rPr lang="fr-FR" dirty="0">
                <a:solidFill>
                  <a:srgbClr val="266196"/>
                </a:solidFill>
              </a:rPr>
              <a:t>Le chantier en cours : </a:t>
            </a:r>
          </a:p>
          <a:p>
            <a:r>
              <a:rPr lang="fr-FR" dirty="0">
                <a:solidFill>
                  <a:srgbClr val="266196"/>
                </a:solidFill>
              </a:rPr>
              <a:t>élaborer et verser les  jeux de données</a:t>
            </a:r>
          </a:p>
        </p:txBody>
      </p:sp>
    </p:spTree>
    <p:extLst>
      <p:ext uri="{BB962C8B-B14F-4D97-AF65-F5344CB8AC3E}">
        <p14:creationId xmlns:p14="http://schemas.microsoft.com/office/powerpoint/2010/main" val="3076240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0" y="9009"/>
            <a:ext cx="2684800" cy="646331"/>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cs typeface="Arial" panose="020B0604020202020204" pitchFamily="34" charset="0"/>
              </a:rPr>
              <a:t>Programme expérimental UMI Source </a:t>
            </a: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Côte d’Ivoire Eco2Dev </a:t>
            </a: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 </a:t>
            </a:r>
          </a:p>
        </p:txBody>
      </p:sp>
      <p:pic>
        <p:nvPicPr>
          <p:cNvPr id="4" name="Image 3">
            <a:extLst>
              <a:ext uri="{FF2B5EF4-FFF2-40B4-BE49-F238E27FC236}">
                <a16:creationId xmlns:a16="http://schemas.microsoft.com/office/drawing/2014/main" id="{91491D4E-F35E-44A0-BE9D-A40833435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867" y="-95042"/>
            <a:ext cx="12529924" cy="7048083"/>
          </a:xfrm>
          <a:prstGeom prst="rect">
            <a:avLst/>
          </a:prstGeom>
        </p:spPr>
      </p:pic>
      <p:sp>
        <p:nvSpPr>
          <p:cNvPr id="6" name="ZoneTexte 5">
            <a:extLst>
              <a:ext uri="{FF2B5EF4-FFF2-40B4-BE49-F238E27FC236}">
                <a16:creationId xmlns:a16="http://schemas.microsoft.com/office/drawing/2014/main" id="{42BA0B34-29AF-4E7B-B3AF-3ED00FDC4335}"/>
              </a:ext>
            </a:extLst>
          </p:cNvPr>
          <p:cNvSpPr txBox="1"/>
          <p:nvPr/>
        </p:nvSpPr>
        <p:spPr>
          <a:xfrm>
            <a:off x="370417" y="1851722"/>
            <a:ext cx="2418375" cy="4770537"/>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4"/>
              </a:rPr>
              <a:t>https://dataverse.ird.fr/dataverse/root</a:t>
            </a:r>
            <a:endParaRPr lang="fr-FR" sz="1400" dirty="0"/>
          </a:p>
          <a:p>
            <a:r>
              <a:rPr lang="fr-FR" sz="1400" dirty="0">
                <a:hlinkClick r:id="rId5"/>
              </a:rPr>
              <a:t>https://dataverse.ird.fr/</a:t>
            </a:r>
            <a:endParaRPr lang="fr-FR" sz="1400" dirty="0"/>
          </a:p>
          <a:p>
            <a:endParaRPr lang="fr-FR" sz="1400" dirty="0"/>
          </a:p>
          <a:p>
            <a:r>
              <a:rPr lang="fr-FR" sz="1400" dirty="0"/>
              <a:t>Equivalent entrepôt public pour les données recherche en France </a:t>
            </a:r>
            <a:r>
              <a:rPr lang="fr-FR" sz="1400" b="1" dirty="0" err="1"/>
              <a:t>DataGouv</a:t>
            </a:r>
            <a:r>
              <a:rPr lang="fr-FR" sz="1400" dirty="0"/>
              <a:t> </a:t>
            </a:r>
            <a:r>
              <a:rPr lang="fr-FR" sz="1400" dirty="0">
                <a:hlinkClick r:id="rId6"/>
              </a:rPr>
              <a:t>https://www.data.gouv.fr</a:t>
            </a:r>
            <a:endParaRPr lang="fr-FR" sz="1400" dirty="0"/>
          </a:p>
          <a:p>
            <a:r>
              <a:rPr lang="fr-FR" sz="1400" dirty="0"/>
              <a:t>(cf. présentation Michel de </a:t>
            </a:r>
            <a:r>
              <a:rPr lang="fr-FR" sz="1400" dirty="0" err="1"/>
              <a:t>Mourade</a:t>
            </a:r>
            <a:r>
              <a:rPr lang="fr-FR" sz="1400" dirty="0"/>
              <a:t>)</a:t>
            </a:r>
          </a:p>
          <a:p>
            <a:endParaRPr lang="fr-FR" sz="800" dirty="0"/>
          </a:p>
          <a:p>
            <a:r>
              <a:rPr lang="fr-FR" sz="1400" dirty="0"/>
              <a:t>La collection de l’UMI Source DKF Deck</a:t>
            </a:r>
          </a:p>
          <a:p>
            <a:r>
              <a:rPr lang="fr-FR" sz="1400" dirty="0">
                <a:hlinkClick r:id="rId7"/>
              </a:rPr>
              <a:t>https://dataverse.ird.fr/dataverse/development_knowledge_fabric_lab</a:t>
            </a:r>
            <a:endParaRPr lang="fr-FR" sz="1400" dirty="0"/>
          </a:p>
          <a:p>
            <a:endParaRPr lang="fr-FR" sz="800" dirty="0"/>
          </a:p>
          <a:p>
            <a:r>
              <a:rPr lang="fr-FR" sz="1400" dirty="0"/>
              <a:t>La collection de l’IC-DKF </a:t>
            </a:r>
            <a:r>
              <a:rPr lang="fr-FR" sz="1400" dirty="0" err="1"/>
              <a:t>lab</a:t>
            </a:r>
            <a:endParaRPr lang="fr-FR" sz="1400" dirty="0"/>
          </a:p>
          <a:p>
            <a:r>
              <a:rPr lang="fr-FR" sz="1400" dirty="0">
                <a:hlinkClick r:id="rId8"/>
              </a:rPr>
              <a:t>https://dataverse.ird.fr/dataverse/Ivory_Coast_Development_Knowledge_Fabric_Lab</a:t>
            </a:r>
            <a:endParaRPr lang="fr-FR" sz="1400" dirty="0"/>
          </a:p>
          <a:p>
            <a:endParaRPr lang="fr-FR" sz="800" dirty="0"/>
          </a:p>
        </p:txBody>
      </p:sp>
    </p:spTree>
    <p:extLst>
      <p:ext uri="{BB962C8B-B14F-4D97-AF65-F5344CB8AC3E}">
        <p14:creationId xmlns:p14="http://schemas.microsoft.com/office/powerpoint/2010/main" val="92443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5" name="Image 4">
            <a:extLst>
              <a:ext uri="{FF2B5EF4-FFF2-40B4-BE49-F238E27FC236}">
                <a16:creationId xmlns:a16="http://schemas.microsoft.com/office/drawing/2014/main" id="{D1976BBF-14A3-4EDB-ACCD-321817C016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464" y="-84282"/>
            <a:ext cx="12347414" cy="6945421"/>
          </a:xfrm>
          <a:prstGeom prst="rect">
            <a:avLst/>
          </a:prstGeom>
        </p:spPr>
      </p:pic>
    </p:spTree>
    <p:extLst>
      <p:ext uri="{BB962C8B-B14F-4D97-AF65-F5344CB8AC3E}">
        <p14:creationId xmlns:p14="http://schemas.microsoft.com/office/powerpoint/2010/main" val="2742571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4" name="Image 3">
            <a:extLst>
              <a:ext uri="{FF2B5EF4-FFF2-40B4-BE49-F238E27FC236}">
                <a16:creationId xmlns:a16="http://schemas.microsoft.com/office/drawing/2014/main" id="{D424D4BE-6863-46A6-A896-B629C96921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2" y="-327287"/>
            <a:ext cx="12773845" cy="7185287"/>
          </a:xfrm>
          <a:prstGeom prst="rect">
            <a:avLst/>
          </a:prstGeom>
        </p:spPr>
      </p:pic>
    </p:spTree>
    <p:extLst>
      <p:ext uri="{BB962C8B-B14F-4D97-AF65-F5344CB8AC3E}">
        <p14:creationId xmlns:p14="http://schemas.microsoft.com/office/powerpoint/2010/main" val="3533047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7" name="Image 6">
            <a:extLst>
              <a:ext uri="{FF2B5EF4-FFF2-40B4-BE49-F238E27FC236}">
                <a16:creationId xmlns:a16="http://schemas.microsoft.com/office/drawing/2014/main" id="{E4B871B5-460A-4C3B-B062-314E6FDFE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2" y="-429233"/>
            <a:ext cx="13042944" cy="7336656"/>
          </a:xfrm>
          <a:prstGeom prst="rect">
            <a:avLst/>
          </a:prstGeom>
        </p:spPr>
      </p:pic>
    </p:spTree>
    <p:extLst>
      <p:ext uri="{BB962C8B-B14F-4D97-AF65-F5344CB8AC3E}">
        <p14:creationId xmlns:p14="http://schemas.microsoft.com/office/powerpoint/2010/main" val="4196266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7" y="81746"/>
            <a:ext cx="11670829" cy="276999"/>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 </a:t>
            </a:r>
          </a:p>
        </p:txBody>
      </p:sp>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6" name="Image 5">
            <a:extLst>
              <a:ext uri="{FF2B5EF4-FFF2-40B4-BE49-F238E27FC236}">
                <a16:creationId xmlns:a16="http://schemas.microsoft.com/office/drawing/2014/main" id="{1BC16B73-F609-4EB0-9271-9E5434ECAA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2" y="5942"/>
            <a:ext cx="12192000" cy="6858000"/>
          </a:xfrm>
          <a:prstGeom prst="rect">
            <a:avLst/>
          </a:prstGeom>
        </p:spPr>
      </p:pic>
    </p:spTree>
    <p:extLst>
      <p:ext uri="{BB962C8B-B14F-4D97-AF65-F5344CB8AC3E}">
        <p14:creationId xmlns:p14="http://schemas.microsoft.com/office/powerpoint/2010/main" val="156497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4" name="Image 3">
            <a:extLst>
              <a:ext uri="{FF2B5EF4-FFF2-40B4-BE49-F238E27FC236}">
                <a16:creationId xmlns:a16="http://schemas.microsoft.com/office/drawing/2014/main" id="{7729C334-5A8D-4460-B285-095C455CD9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2" y="0"/>
            <a:ext cx="11670830" cy="6858000"/>
          </a:xfrm>
          <a:prstGeom prst="rect">
            <a:avLst/>
          </a:prstGeom>
        </p:spPr>
      </p:pic>
    </p:spTree>
    <p:extLst>
      <p:ext uri="{BB962C8B-B14F-4D97-AF65-F5344CB8AC3E}">
        <p14:creationId xmlns:p14="http://schemas.microsoft.com/office/powerpoint/2010/main" val="3519101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4" name="Image 3">
            <a:extLst>
              <a:ext uri="{FF2B5EF4-FFF2-40B4-BE49-F238E27FC236}">
                <a16:creationId xmlns:a16="http://schemas.microsoft.com/office/drawing/2014/main" id="{06306C40-170A-4323-9F9B-46EBDF416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1" y="-373627"/>
            <a:ext cx="13581627" cy="7639665"/>
          </a:xfrm>
          <a:prstGeom prst="rect">
            <a:avLst/>
          </a:prstGeom>
        </p:spPr>
      </p:pic>
    </p:spTree>
    <p:extLst>
      <p:ext uri="{BB962C8B-B14F-4D97-AF65-F5344CB8AC3E}">
        <p14:creationId xmlns:p14="http://schemas.microsoft.com/office/powerpoint/2010/main" val="2956867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7" name="Image 6">
            <a:extLst>
              <a:ext uri="{FF2B5EF4-FFF2-40B4-BE49-F238E27FC236}">
                <a16:creationId xmlns:a16="http://schemas.microsoft.com/office/drawing/2014/main" id="{A54A357B-F047-4735-A12F-E743057A3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1" y="-344128"/>
            <a:ext cx="13389351" cy="7531510"/>
          </a:xfrm>
          <a:prstGeom prst="rect">
            <a:avLst/>
          </a:prstGeom>
        </p:spPr>
      </p:pic>
    </p:spTree>
    <p:extLst>
      <p:ext uri="{BB962C8B-B14F-4D97-AF65-F5344CB8AC3E}">
        <p14:creationId xmlns:p14="http://schemas.microsoft.com/office/powerpoint/2010/main" val="207810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4" name="Image 3">
            <a:extLst>
              <a:ext uri="{FF2B5EF4-FFF2-40B4-BE49-F238E27FC236}">
                <a16:creationId xmlns:a16="http://schemas.microsoft.com/office/drawing/2014/main" id="{1CADC613-2DA0-4D81-B1EB-F4D37B191A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1" y="-403123"/>
            <a:ext cx="13433049" cy="7556090"/>
          </a:xfrm>
          <a:prstGeom prst="rect">
            <a:avLst/>
          </a:prstGeom>
        </p:spPr>
      </p:pic>
    </p:spTree>
    <p:extLst>
      <p:ext uri="{BB962C8B-B14F-4D97-AF65-F5344CB8AC3E}">
        <p14:creationId xmlns:p14="http://schemas.microsoft.com/office/powerpoint/2010/main" val="23404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731" y="6537428"/>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232576" y="61509"/>
            <a:ext cx="10140455" cy="523220"/>
          </a:xfrm>
          <a:prstGeom prst="rect">
            <a:avLst/>
          </a:prstGeom>
          <a:noFill/>
          <a:ln>
            <a:solidFill>
              <a:srgbClr val="4472C4"/>
            </a:solidFill>
          </a:ln>
        </p:spPr>
        <p:txBody>
          <a:bodyPr wrap="square">
            <a:spAutoFit/>
          </a:bodyPr>
          <a:lstStyle/>
          <a:p>
            <a:pPr algn="just"/>
            <a:r>
              <a:rPr lang="fr-FR" sz="1400" b="1" dirty="0">
                <a:solidFill>
                  <a:srgbClr val="174E79"/>
                </a:solidFill>
                <a:latin typeface="Arial Narrow" panose="020B0606020202030204" pitchFamily="34" charset="0"/>
              </a:rPr>
              <a:t>Programme séminaire Source 9 février 2023 :</a:t>
            </a:r>
          </a:p>
          <a:p>
            <a:pPr algn="just"/>
            <a:r>
              <a:rPr lang="fr-FR" sz="1400" b="1" dirty="0">
                <a:solidFill>
                  <a:schemeClr val="accent1">
                    <a:lumMod val="75000"/>
                  </a:schemeClr>
                </a:solidFill>
                <a:latin typeface="Arial Narrow" panose="020B0606020202030204" pitchFamily="34" charset="0"/>
              </a:rPr>
              <a:t>Journée Science Ouverte de l'UMI Source 2023</a:t>
            </a:r>
            <a:r>
              <a:rPr lang="fr-FR" sz="1400" b="1" dirty="0">
                <a:latin typeface="Arial Narrow" panose="020B0606020202030204" pitchFamily="34" charset="0"/>
              </a:rPr>
              <a:t>. </a:t>
            </a:r>
            <a:r>
              <a:rPr lang="fr-FR" sz="1400" b="1" dirty="0">
                <a:solidFill>
                  <a:schemeClr val="accent1">
                    <a:lumMod val="75000"/>
                  </a:schemeClr>
                </a:solidFill>
                <a:latin typeface="Arial Narrow" panose="020B0606020202030204" pitchFamily="34" charset="0"/>
              </a:rPr>
              <a:t>Comment peut-on publier les données de recherche en Sciences Humaines et Sociales?</a:t>
            </a:r>
            <a:endParaRPr lang="fr-FR" sz="1400" dirty="0">
              <a:latin typeface="Arial Narrow" panose="020B0606020202030204" pitchFamily="34" charset="0"/>
              <a:hlinkClick r:id="rId3"/>
            </a:endParaRPr>
          </a:p>
        </p:txBody>
      </p:sp>
      <p:sp>
        <p:nvSpPr>
          <p:cNvPr id="2" name="Rectangle 1">
            <a:extLst>
              <a:ext uri="{FF2B5EF4-FFF2-40B4-BE49-F238E27FC236}">
                <a16:creationId xmlns:a16="http://schemas.microsoft.com/office/drawing/2014/main" id="{CFA63622-313C-1981-031B-101BB8FF6E9F}"/>
              </a:ext>
            </a:extLst>
          </p:cNvPr>
          <p:cNvSpPr/>
          <p:nvPr/>
        </p:nvSpPr>
        <p:spPr>
          <a:xfrm>
            <a:off x="151296" y="730443"/>
            <a:ext cx="5284304" cy="6124754"/>
          </a:xfrm>
          <a:prstGeom prst="rect">
            <a:avLst/>
          </a:prstGeom>
        </p:spPr>
        <p:txBody>
          <a:bodyPr wrap="square">
            <a:spAutoFit/>
          </a:bodyPr>
          <a:lstStyle/>
          <a:p>
            <a:pPr algn="just"/>
            <a:r>
              <a:rPr lang="fr-FR" sz="1400" b="1" dirty="0">
                <a:solidFill>
                  <a:srgbClr val="174E79"/>
                </a:solidFill>
                <a:latin typeface="Arial Narrow" panose="020B0606020202030204" pitchFamily="34" charset="0"/>
                <a:cs typeface="Arial" panose="020B0604020202020204" pitchFamily="34" charset="0"/>
              </a:rPr>
              <a:t>Création de l’UMI Source Soutenabilité et Résilience </a:t>
            </a:r>
            <a:r>
              <a:rPr lang="fr-FR" sz="1400" dirty="0">
                <a:solidFill>
                  <a:srgbClr val="174E79"/>
                </a:solidFill>
                <a:latin typeface="Arial Narrow" panose="020B0606020202030204" pitchFamily="34" charset="0"/>
                <a:cs typeface="Arial" panose="020B0604020202020204" pitchFamily="34" charset="0"/>
              </a:rPr>
              <a:t>(du développement)</a:t>
            </a:r>
          </a:p>
          <a:p>
            <a:pPr marL="171450" indent="-171450" algn="just">
              <a:buFont typeface="Arial" panose="020B0604020202020204" pitchFamily="34" charset="0"/>
              <a:buChar char="•"/>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Arial" panose="020B0604020202020204" pitchFamily="34" charset="0"/>
              <a:buChar char="•"/>
            </a:pPr>
            <a:r>
              <a:rPr lang="fr-FR" sz="1400" dirty="0">
                <a:solidFill>
                  <a:srgbClr val="174E79"/>
                </a:solidFill>
                <a:latin typeface="Arial Narrow" panose="020B0606020202030204" pitchFamily="34" charset="0"/>
                <a:cs typeface="Arial" panose="020B0604020202020204" pitchFamily="34" charset="0"/>
              </a:rPr>
              <a:t>Rapport GIEC et impacts du changement climatique ressentis et précurseurs dans les pays de la zone intertropicale notamment en Côte d’Ivoire : concevoir autrement le développement (diminuer </a:t>
            </a:r>
            <a:r>
              <a:rPr lang="fr-FR" sz="1400" dirty="0" err="1">
                <a:solidFill>
                  <a:srgbClr val="174E79"/>
                </a:solidFill>
                <a:latin typeface="Arial Narrow" panose="020B0606020202030204" pitchFamily="34" charset="0"/>
                <a:cs typeface="Arial" panose="020B0604020202020204" pitchFamily="34" charset="0"/>
              </a:rPr>
              <a:t>carbonation</a:t>
            </a:r>
            <a:r>
              <a:rPr lang="fr-FR" sz="1400" dirty="0">
                <a:solidFill>
                  <a:srgbClr val="174E79"/>
                </a:solidFill>
                <a:latin typeface="Arial Narrow" panose="020B0606020202030204" pitchFamily="34" charset="0"/>
                <a:cs typeface="Arial" panose="020B0604020202020204" pitchFamily="34" charset="0"/>
              </a:rPr>
              <a:t> de l’atmosphère, entretenir la biodiversité, l’hydrosphère, la </a:t>
            </a:r>
            <a:r>
              <a:rPr lang="fr-FR" sz="1400" dirty="0" err="1">
                <a:solidFill>
                  <a:srgbClr val="174E79"/>
                </a:solidFill>
                <a:latin typeface="Arial Narrow" panose="020B0606020202030204" pitchFamily="34" charset="0"/>
                <a:cs typeface="Arial" panose="020B0604020202020204" pitchFamily="34" charset="0"/>
              </a:rPr>
              <a:t>pédosphère</a:t>
            </a:r>
            <a:r>
              <a:rPr lang="fr-FR" sz="1400" dirty="0">
                <a:solidFill>
                  <a:srgbClr val="174E79"/>
                </a:solidFill>
                <a:latin typeface="Arial Narrow" panose="020B0606020202030204" pitchFamily="34" charset="0"/>
                <a:cs typeface="Arial" panose="020B0604020202020204" pitchFamily="34" charset="0"/>
              </a:rPr>
              <a:t> et la biosphère)</a:t>
            </a:r>
          </a:p>
          <a:p>
            <a:pPr marL="171450" indent="-171450" algn="just">
              <a:buFont typeface="Arial" panose="020B0604020202020204" pitchFamily="34" charset="0"/>
              <a:buChar char="•"/>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Arial" panose="020B0604020202020204" pitchFamily="34" charset="0"/>
              <a:buChar char="•"/>
            </a:pPr>
            <a:r>
              <a:rPr lang="fr-FR" sz="1400" dirty="0">
                <a:solidFill>
                  <a:srgbClr val="174E79"/>
                </a:solidFill>
                <a:latin typeface="Arial Narrow" panose="020B0606020202030204" pitchFamily="34" charset="0"/>
                <a:cs typeface="Arial" panose="020B0604020202020204" pitchFamily="34" charset="0"/>
              </a:rPr>
              <a:t>Pandémie </a:t>
            </a:r>
            <a:r>
              <a:rPr lang="fr-FR" sz="1400" dirty="0" err="1">
                <a:solidFill>
                  <a:srgbClr val="174E79"/>
                </a:solidFill>
                <a:latin typeface="Arial Narrow" panose="020B0606020202030204" pitchFamily="34" charset="0"/>
                <a:cs typeface="Arial" panose="020B0604020202020204" pitchFamily="34" charset="0"/>
              </a:rPr>
              <a:t>covid</a:t>
            </a:r>
            <a:r>
              <a:rPr lang="fr-FR" sz="1400" dirty="0">
                <a:solidFill>
                  <a:srgbClr val="174E79"/>
                </a:solidFill>
                <a:latin typeface="Arial Narrow" panose="020B0606020202030204" pitchFamily="34" charset="0"/>
                <a:cs typeface="Arial" panose="020B0604020202020204" pitchFamily="34" charset="0"/>
              </a:rPr>
              <a:t> 19 (l’importance de la bonne santé comme médecine préventive, concevoir autrement l’alimentation )</a:t>
            </a:r>
          </a:p>
          <a:p>
            <a:pPr marL="171450" indent="-171450" algn="just">
              <a:buFont typeface="Arial" panose="020B0604020202020204" pitchFamily="34" charset="0"/>
              <a:buChar char="•"/>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Arial" panose="020B0604020202020204" pitchFamily="34" charset="0"/>
              <a:buChar char="•"/>
            </a:pPr>
            <a:r>
              <a:rPr lang="fr-FR" sz="1400" dirty="0">
                <a:solidFill>
                  <a:srgbClr val="174E79"/>
                </a:solidFill>
                <a:latin typeface="Arial Narrow" panose="020B0606020202030204" pitchFamily="34" charset="0"/>
                <a:cs typeface="Arial" panose="020B0604020202020204" pitchFamily="34" charset="0"/>
              </a:rPr>
              <a:t>Les appels d’offre recherche orientés par le besoin de compréhension des mécanismes (cf. Appel Belmont) et des interactions dynamiques entre environnement/ climat/établissements humains, en amont de la mesure et l’évaluation</a:t>
            </a:r>
          </a:p>
          <a:p>
            <a:pPr algn="just"/>
            <a:r>
              <a:rPr lang="fr-FR" sz="1400" dirty="0">
                <a:solidFill>
                  <a:srgbClr val="174E79"/>
                </a:solidFill>
                <a:latin typeface="Arial Narrow" panose="020B0606020202030204" pitchFamily="34" charset="0"/>
                <a:cs typeface="Arial" panose="020B0604020202020204" pitchFamily="34" charset="0"/>
              </a:rPr>
              <a:t> </a:t>
            </a: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l’importance de la mise en œuvre de la transition écologique mais aussi  économique ; une question d’</a:t>
            </a:r>
            <a:r>
              <a:rPr lang="fr-FR" sz="1400" dirty="0" err="1">
                <a:solidFill>
                  <a:srgbClr val="174E79"/>
                </a:solidFill>
                <a:latin typeface="Arial Narrow" panose="020B0606020202030204" pitchFamily="34" charset="0"/>
                <a:cs typeface="Arial" panose="020B0604020202020204" pitchFamily="34" charset="0"/>
              </a:rPr>
              <a:t>Ingénérie</a:t>
            </a:r>
            <a:r>
              <a:rPr lang="fr-FR" sz="1400" dirty="0">
                <a:solidFill>
                  <a:srgbClr val="174E79"/>
                </a:solidFill>
                <a:latin typeface="Arial Narrow" panose="020B0606020202030204" pitchFamily="34" charset="0"/>
                <a:cs typeface="Arial" panose="020B0604020202020204" pitchFamily="34" charset="0"/>
              </a:rPr>
              <a:t> Sociale et de Politique Volontaire</a:t>
            </a:r>
          </a:p>
          <a:p>
            <a:pPr marL="171450" indent="-171450" algn="just">
              <a:buFont typeface="Symbol" panose="05050102010706020507" pitchFamily="18" charset="2"/>
              <a:buChar char="Þ"/>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Comment Articuler plus value financière avec plus value écologique et sociale ?</a:t>
            </a:r>
          </a:p>
          <a:p>
            <a:pPr marL="171450" indent="-171450" algn="just">
              <a:buFont typeface="Symbol" panose="05050102010706020507" pitchFamily="18" charset="2"/>
              <a:buChar char="Þ"/>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Comment faire évoluer notre modèle de développement pour y introduire la préservation de la biodiversité et l’entretien de la biosphère, l’atmosphère, l’hydrosphère et la </a:t>
            </a:r>
            <a:r>
              <a:rPr lang="fr-FR" sz="1400" dirty="0" err="1">
                <a:solidFill>
                  <a:srgbClr val="174E79"/>
                </a:solidFill>
                <a:latin typeface="Arial Narrow" panose="020B0606020202030204" pitchFamily="34" charset="0"/>
                <a:cs typeface="Arial" panose="020B0604020202020204" pitchFamily="34" charset="0"/>
              </a:rPr>
              <a:t>pédopshère</a:t>
            </a:r>
            <a:r>
              <a:rPr lang="fr-FR" sz="1400" dirty="0">
                <a:solidFill>
                  <a:srgbClr val="174E79"/>
                </a:solidFill>
                <a:latin typeface="Arial Narrow" panose="020B0606020202030204" pitchFamily="34" charset="0"/>
                <a:cs typeface="Arial" panose="020B0604020202020204" pitchFamily="34" charset="0"/>
              </a:rPr>
              <a:t> ?</a:t>
            </a:r>
          </a:p>
          <a:p>
            <a:pPr marL="171450" indent="-171450" algn="just">
              <a:buFont typeface="Symbol" panose="05050102010706020507" pitchFamily="18" charset="2"/>
              <a:buChar char="Þ"/>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diminuer la </a:t>
            </a:r>
            <a:r>
              <a:rPr lang="fr-FR" sz="1400" dirty="0" err="1">
                <a:solidFill>
                  <a:srgbClr val="174E79"/>
                </a:solidFill>
                <a:latin typeface="Arial Narrow" panose="020B0606020202030204" pitchFamily="34" charset="0"/>
                <a:cs typeface="Arial" panose="020B0604020202020204" pitchFamily="34" charset="0"/>
              </a:rPr>
              <a:t>carbonation</a:t>
            </a:r>
            <a:r>
              <a:rPr lang="fr-FR" sz="1400" dirty="0">
                <a:solidFill>
                  <a:srgbClr val="174E79"/>
                </a:solidFill>
                <a:latin typeface="Arial Narrow" panose="020B0606020202030204" pitchFamily="34" charset="0"/>
                <a:cs typeface="Arial" panose="020B0604020202020204" pitchFamily="34" charset="0"/>
              </a:rPr>
              <a:t> et revoir notre mode d’habiter le milieu terrestre pour obtenir une qualité écologique de la vie, de l’habitat, des sols</a:t>
            </a:r>
            <a:r>
              <a:rPr lang="fr-FR" sz="1200" dirty="0">
                <a:solidFill>
                  <a:srgbClr val="174E79"/>
                </a:solidFill>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8BD4D2D8-13BB-4681-BBF2-B007056ACE0C}"/>
              </a:ext>
            </a:extLst>
          </p:cNvPr>
          <p:cNvSpPr/>
          <p:nvPr/>
        </p:nvSpPr>
        <p:spPr>
          <a:xfrm>
            <a:off x="5557520" y="730443"/>
            <a:ext cx="6584784" cy="5601533"/>
          </a:xfrm>
          <a:prstGeom prst="rect">
            <a:avLst/>
          </a:prstGeom>
        </p:spPr>
        <p:txBody>
          <a:bodyPr wrap="square">
            <a:spAutoFit/>
          </a:bodyPr>
          <a:lstStyle/>
          <a:p>
            <a:pPr algn="just"/>
            <a:r>
              <a:rPr lang="fr-FR" sz="1400" b="1" dirty="0">
                <a:solidFill>
                  <a:srgbClr val="174E79"/>
                </a:solidFill>
                <a:latin typeface="Arial Narrow" panose="020B0606020202030204" pitchFamily="34" charset="0"/>
                <a:cs typeface="Arial" panose="020B0604020202020204" pitchFamily="34" charset="0"/>
              </a:rPr>
              <a:t>La dynamique de l’IRD : développer les outils de la Science Ouverte</a:t>
            </a:r>
          </a:p>
          <a:p>
            <a:pPr algn="just"/>
            <a:endParaRPr lang="fr-FR" sz="1400" b="1" dirty="0">
              <a:solidFill>
                <a:srgbClr val="174E79"/>
              </a:solidFill>
              <a:latin typeface="Arial Narrow" panose="020B0606020202030204" pitchFamily="34" charset="0"/>
              <a:cs typeface="Arial" panose="020B0604020202020204" pitchFamily="34" charset="0"/>
            </a:endParaRPr>
          </a:p>
          <a:p>
            <a:pPr algn="just"/>
            <a:r>
              <a:rPr lang="fr-FR" sz="1400" b="1" dirty="0">
                <a:solidFill>
                  <a:srgbClr val="174E79"/>
                </a:solidFill>
                <a:latin typeface="Arial Narrow" panose="020B0606020202030204" pitchFamily="34" charset="0"/>
                <a:cs typeface="Arial" panose="020B0604020202020204" pitchFamily="34" charset="0"/>
              </a:rPr>
              <a:t>Hello World ! l’émission de l’IRD dédiée à la science des solutions durables en live sur les réseaux sociaux. </a:t>
            </a:r>
            <a:r>
              <a:rPr lang="fr-FR" sz="1400" b="1" dirty="0">
                <a:solidFill>
                  <a:srgbClr val="174E79"/>
                </a:solidFill>
                <a:latin typeface="Arial Narrow" panose="020B0606020202030204" pitchFamily="34" charset="0"/>
                <a:cs typeface="Arial" panose="020B0604020202020204" pitchFamily="34" charset="0"/>
                <a:hlinkClick r:id="rId4"/>
              </a:rPr>
              <a:t>https://www.ird.fr/helloworld</a:t>
            </a:r>
            <a:endParaRPr lang="fr-FR" sz="1400" b="1" dirty="0">
              <a:solidFill>
                <a:srgbClr val="174E79"/>
              </a:solidFill>
              <a:latin typeface="Arial Narrow" panose="020B0606020202030204" pitchFamily="34" charset="0"/>
              <a:cs typeface="Arial" panose="020B0604020202020204" pitchFamily="34" charset="0"/>
            </a:endParaRPr>
          </a:p>
          <a:p>
            <a:pPr algn="just"/>
            <a:r>
              <a:rPr lang="fr-FR" sz="1400" b="1" dirty="0">
                <a:solidFill>
                  <a:srgbClr val="174E79"/>
                </a:solidFill>
                <a:latin typeface="Arial Narrow" panose="020B0606020202030204" pitchFamily="34" charset="0"/>
                <a:cs typeface="Arial" panose="020B0604020202020204" pitchFamily="34" charset="0"/>
                <a:hlinkClick r:id="rId5"/>
              </a:rPr>
              <a:t>https://www.ird.fr/une-feuille-de-route-pour-une-science-ouverte-et-partagee</a:t>
            </a:r>
            <a:endParaRPr lang="fr-FR" sz="1400" b="1" dirty="0">
              <a:solidFill>
                <a:srgbClr val="174E79"/>
              </a:solidFill>
              <a:latin typeface="Arial Narrow" panose="020B0606020202030204" pitchFamily="34" charset="0"/>
              <a:cs typeface="Arial" panose="020B0604020202020204" pitchFamily="34" charset="0"/>
            </a:endParaRPr>
          </a:p>
          <a:p>
            <a:pPr algn="just"/>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production et partage de l’information scientifique et inscription dans le bien commun public </a:t>
            </a: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développer la dimension participative de la recherche pour le développement</a:t>
            </a:r>
          </a:p>
          <a:p>
            <a:pPr marL="171450" indent="-171450" algn="just">
              <a:buFont typeface="Symbol" panose="05050102010706020507" pitchFamily="18" charset="2"/>
              <a:buChar char="Þ"/>
            </a:pPr>
            <a:endParaRPr lang="fr-FR" sz="1400" dirty="0">
              <a:solidFill>
                <a:srgbClr val="174E79"/>
              </a:solidFill>
              <a:latin typeface="Arial Narrow" panose="020B0606020202030204" pitchFamily="34" charset="0"/>
              <a:cs typeface="Arial" panose="020B0604020202020204" pitchFamily="34" charset="0"/>
            </a:endParaRP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orienter nos recherches vers la production d’une documentation et de diagnostics qui puissent aider à cette mise en œuvre de la transition </a:t>
            </a:r>
          </a:p>
          <a:p>
            <a:pPr marL="171450" indent="-171450" algn="just">
              <a:buFont typeface="Symbol" panose="05050102010706020507" pitchFamily="18" charset="2"/>
              <a:buChar char="Þ"/>
            </a:pPr>
            <a:r>
              <a:rPr lang="fr-FR" sz="1400" dirty="0">
                <a:solidFill>
                  <a:srgbClr val="174E79"/>
                </a:solidFill>
                <a:latin typeface="Arial Narrow" panose="020B0606020202030204" pitchFamily="34" charset="0"/>
                <a:cs typeface="Arial" panose="020B0604020202020204" pitchFamily="34" charset="0"/>
              </a:rPr>
              <a:t> documenter l’application des nouveaux modèles et des directives écologiques aux situations et dynamiques de développement des pays du Sud </a:t>
            </a:r>
          </a:p>
          <a:p>
            <a:pPr marL="285750" indent="-285750" algn="just">
              <a:buFont typeface="Arial" panose="020B0604020202020204" pitchFamily="34" charset="0"/>
              <a:buChar char="•"/>
            </a:pPr>
            <a:r>
              <a:rPr lang="fr-FR" sz="1400" dirty="0">
                <a:solidFill>
                  <a:srgbClr val="174E79"/>
                </a:solidFill>
                <a:latin typeface="Arial Narrow" panose="020B0606020202030204" pitchFamily="34" charset="0"/>
                <a:cs typeface="Arial" panose="020B0604020202020204" pitchFamily="34" charset="0"/>
              </a:rPr>
              <a:t> Positions périphériques par rapport à l’organisation actuelle du développement mondial</a:t>
            </a:r>
          </a:p>
          <a:p>
            <a:pPr marL="285750" indent="-285750" algn="just">
              <a:buFont typeface="Arial" panose="020B0604020202020204" pitchFamily="34" charset="0"/>
              <a:buChar char="•"/>
            </a:pPr>
            <a:r>
              <a:rPr lang="fr-FR" sz="1400" dirty="0">
                <a:solidFill>
                  <a:srgbClr val="174E79"/>
                </a:solidFill>
                <a:latin typeface="Arial Narrow" panose="020B0606020202030204" pitchFamily="34" charset="0"/>
                <a:cs typeface="Arial" panose="020B0604020202020204" pitchFamily="34" charset="0"/>
              </a:rPr>
              <a:t> Impacts négatifs des changements environnementaux déjà effectifs et ressentis</a:t>
            </a:r>
          </a:p>
          <a:p>
            <a:pPr algn="just"/>
            <a:endParaRPr lang="fr-FR" sz="1400" dirty="0">
              <a:solidFill>
                <a:srgbClr val="174E79"/>
              </a:solidFill>
              <a:latin typeface="Arial Narrow" panose="020B0606020202030204" pitchFamily="34" charset="0"/>
              <a:cs typeface="Arial" panose="020B0604020202020204" pitchFamily="34" charset="0"/>
            </a:endParaRPr>
          </a:p>
          <a:p>
            <a:pPr algn="just"/>
            <a:r>
              <a:rPr lang="fr-FR" sz="1400" dirty="0">
                <a:solidFill>
                  <a:srgbClr val="174E79"/>
                </a:solidFill>
                <a:latin typeface="Arial Narrow" panose="020B0606020202030204" pitchFamily="34" charset="0"/>
                <a:cs typeface="Arial" panose="020B0604020202020204" pitchFamily="34" charset="0"/>
              </a:rPr>
              <a:t>Partir de l’analyse de chaque situation de développement en fonction du contexte : collection de cas et de situations (façon </a:t>
            </a:r>
            <a:r>
              <a:rPr lang="fr-FR" sz="1400" dirty="0" err="1">
                <a:solidFill>
                  <a:srgbClr val="174E79"/>
                </a:solidFill>
                <a:latin typeface="Arial Narrow" panose="020B0606020202030204" pitchFamily="34" charset="0"/>
                <a:cs typeface="Arial" panose="020B0604020202020204" pitchFamily="34" charset="0"/>
              </a:rPr>
              <a:t>Elinor</a:t>
            </a:r>
            <a:r>
              <a:rPr lang="fr-FR" sz="1400" dirty="0">
                <a:solidFill>
                  <a:srgbClr val="174E79"/>
                </a:solidFill>
                <a:latin typeface="Arial Narrow" panose="020B0606020202030204" pitchFamily="34" charset="0"/>
                <a:cs typeface="Arial" panose="020B0604020202020204" pitchFamily="34" charset="0"/>
              </a:rPr>
              <a:t> </a:t>
            </a:r>
            <a:r>
              <a:rPr lang="fr-FR" sz="1400" dirty="0" err="1">
                <a:solidFill>
                  <a:srgbClr val="174E79"/>
                </a:solidFill>
                <a:latin typeface="Arial Narrow" panose="020B0606020202030204" pitchFamily="34" charset="0"/>
                <a:cs typeface="Arial" panose="020B0604020202020204" pitchFamily="34" charset="0"/>
              </a:rPr>
              <a:t>Oström</a:t>
            </a:r>
            <a:r>
              <a:rPr lang="fr-FR" sz="1400" dirty="0">
                <a:solidFill>
                  <a:srgbClr val="174E79"/>
                </a:solidFill>
                <a:latin typeface="Arial Narrow" panose="020B0606020202030204" pitchFamily="34" charset="0"/>
                <a:cs typeface="Arial" panose="020B0604020202020204" pitchFamily="34" charset="0"/>
              </a:rPr>
              <a:t>), description et analyse des mécanismes et interaction, puis modélisation, puis prospective : </a:t>
            </a:r>
          </a:p>
          <a:p>
            <a:pPr algn="just"/>
            <a:endParaRPr lang="fr-FR" sz="800" dirty="0">
              <a:solidFill>
                <a:srgbClr val="174E79"/>
              </a:solidFill>
              <a:latin typeface="Arial Narrow" panose="020B0606020202030204" pitchFamily="34" charset="0"/>
              <a:cs typeface="Arial" panose="020B0604020202020204" pitchFamily="34" charset="0"/>
            </a:endParaRPr>
          </a:p>
          <a:p>
            <a:pPr algn="just"/>
            <a:r>
              <a:rPr lang="fr-FR" sz="1400" dirty="0">
                <a:solidFill>
                  <a:srgbClr val="174E79"/>
                </a:solidFill>
                <a:latin typeface="Arial Narrow" panose="020B0606020202030204" pitchFamily="34" charset="0"/>
                <a:cs typeface="Arial" panose="020B0604020202020204" pitchFamily="34" charset="0"/>
              </a:rPr>
              <a:t>=&gt; </a:t>
            </a:r>
            <a:r>
              <a:rPr lang="fr-FR" sz="1400" b="1" dirty="0">
                <a:solidFill>
                  <a:srgbClr val="174E79"/>
                </a:solidFill>
                <a:latin typeface="Arial Narrow" panose="020B0606020202030204" pitchFamily="34" charset="0"/>
                <a:cs typeface="Arial" panose="020B0604020202020204" pitchFamily="34" charset="0"/>
              </a:rPr>
              <a:t>Un ensemble composite et complexe de Données Qualitatives et Quantitatives, Descriptives, Analytiques, Evaluatives</a:t>
            </a:r>
            <a:r>
              <a:rPr lang="fr-FR" sz="1400" dirty="0">
                <a:solidFill>
                  <a:srgbClr val="174E79"/>
                </a:solidFill>
                <a:latin typeface="Arial Narrow" panose="020B0606020202030204" pitchFamily="34" charset="0"/>
                <a:cs typeface="Arial" panose="020B0604020202020204" pitchFamily="34" charset="0"/>
              </a:rPr>
              <a:t> … Relevant de différents domaines scientifiques (SHS, Sciences de l’Environnement, Démographie …)</a:t>
            </a:r>
          </a:p>
          <a:p>
            <a:pPr algn="just"/>
            <a:endParaRPr lang="fr-FR" sz="1400" dirty="0">
              <a:solidFill>
                <a:srgbClr val="174E79"/>
              </a:solidFill>
              <a:latin typeface="Arial Narrow" panose="020B0606020202030204" pitchFamily="34" charset="0"/>
              <a:cs typeface="Arial" panose="020B0604020202020204" pitchFamily="34" charset="0"/>
            </a:endParaRPr>
          </a:p>
          <a:p>
            <a:pPr algn="just"/>
            <a:r>
              <a:rPr lang="fr-FR" sz="1400" dirty="0">
                <a:solidFill>
                  <a:srgbClr val="174E79"/>
                </a:solidFill>
                <a:latin typeface="Arial Narrow" panose="020B0606020202030204" pitchFamily="34" charset="0"/>
                <a:cs typeface="Arial" panose="020B0604020202020204" pitchFamily="34" charset="0"/>
              </a:rPr>
              <a:t>=&gt; Faire appel aux chercheurs de « terrain » comme connaisseurs des réalités du développement spécifiques aux situations en territoire des Suds, experts contextuels et médiateurs </a:t>
            </a:r>
            <a:endParaRPr lang="fr-FR" sz="1200" dirty="0">
              <a:solidFill>
                <a:srgbClr val="174E79"/>
              </a:solidFill>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F754A103-4A28-4DFA-BB47-268BEEED2E59}"/>
              </a:ext>
            </a:extLst>
          </p:cNvPr>
          <p:cNvCxnSpPr>
            <a:cxnSpLocks/>
          </p:cNvCxnSpPr>
          <p:nvPr/>
        </p:nvCxnSpPr>
        <p:spPr>
          <a:xfrm>
            <a:off x="3796412" y="6689612"/>
            <a:ext cx="168875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8B2604DE-0B02-483D-89D7-B9930DD5172B}"/>
              </a:ext>
            </a:extLst>
          </p:cNvPr>
          <p:cNvCxnSpPr>
            <a:cxnSpLocks/>
          </p:cNvCxnSpPr>
          <p:nvPr/>
        </p:nvCxnSpPr>
        <p:spPr>
          <a:xfrm>
            <a:off x="5555209" y="4793822"/>
            <a:ext cx="0" cy="174360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11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5" name="Image 4">
            <a:extLst>
              <a:ext uri="{FF2B5EF4-FFF2-40B4-BE49-F238E27FC236}">
                <a16:creationId xmlns:a16="http://schemas.microsoft.com/office/drawing/2014/main" id="{B7DC7067-F954-4ABD-931F-862B032930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2" y="-373626"/>
            <a:ext cx="13431070" cy="7554977"/>
          </a:xfrm>
          <a:prstGeom prst="rect">
            <a:avLst/>
          </a:prstGeom>
        </p:spPr>
      </p:pic>
    </p:spTree>
    <p:extLst>
      <p:ext uri="{BB962C8B-B14F-4D97-AF65-F5344CB8AC3E}">
        <p14:creationId xmlns:p14="http://schemas.microsoft.com/office/powerpoint/2010/main" val="681978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4" name="Image 3">
            <a:extLst>
              <a:ext uri="{FF2B5EF4-FFF2-40B4-BE49-F238E27FC236}">
                <a16:creationId xmlns:a16="http://schemas.microsoft.com/office/drawing/2014/main" id="{643C4065-F981-423D-BC86-3C73645738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1" y="-353961"/>
            <a:ext cx="13212811" cy="7432206"/>
          </a:xfrm>
          <a:prstGeom prst="rect">
            <a:avLst/>
          </a:prstGeom>
        </p:spPr>
      </p:pic>
    </p:spTree>
    <p:extLst>
      <p:ext uri="{BB962C8B-B14F-4D97-AF65-F5344CB8AC3E}">
        <p14:creationId xmlns:p14="http://schemas.microsoft.com/office/powerpoint/2010/main" val="3342114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7" name="Image 6">
            <a:extLst>
              <a:ext uri="{FF2B5EF4-FFF2-40B4-BE49-F238E27FC236}">
                <a16:creationId xmlns:a16="http://schemas.microsoft.com/office/drawing/2014/main" id="{6FFAA8E5-BCBC-4934-B288-7D8D5966B1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1" y="-373626"/>
            <a:ext cx="13247771" cy="7451871"/>
          </a:xfrm>
          <a:prstGeom prst="rect">
            <a:avLst/>
          </a:prstGeom>
        </p:spPr>
      </p:pic>
    </p:spTree>
    <p:extLst>
      <p:ext uri="{BB962C8B-B14F-4D97-AF65-F5344CB8AC3E}">
        <p14:creationId xmlns:p14="http://schemas.microsoft.com/office/powerpoint/2010/main" val="4064751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5" name="Image 4">
            <a:extLst>
              <a:ext uri="{FF2B5EF4-FFF2-40B4-BE49-F238E27FC236}">
                <a16:creationId xmlns:a16="http://schemas.microsoft.com/office/drawing/2014/main" id="{C0DFE79E-0DB9-46F8-8D70-136ADFEB29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1" y="0"/>
            <a:ext cx="12583547" cy="7078245"/>
          </a:xfrm>
          <a:prstGeom prst="rect">
            <a:avLst/>
          </a:prstGeom>
        </p:spPr>
      </p:pic>
    </p:spTree>
    <p:extLst>
      <p:ext uri="{BB962C8B-B14F-4D97-AF65-F5344CB8AC3E}">
        <p14:creationId xmlns:p14="http://schemas.microsoft.com/office/powerpoint/2010/main" val="372379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2"/>
              </a:rPr>
              <a:t>https://dataverse.ird.fr/dataverse/root</a:t>
            </a:r>
            <a:endParaRPr lang="fr-FR" sz="1400" dirty="0"/>
          </a:p>
          <a:p>
            <a:endParaRPr lang="fr-FR" sz="800" dirty="0"/>
          </a:p>
          <a:p>
            <a:r>
              <a:rPr lang="fr-FR" sz="1400" dirty="0"/>
              <a:t>La collection de l’UMI Source</a:t>
            </a:r>
          </a:p>
          <a:p>
            <a:r>
              <a:rPr lang="fr-FR" sz="1400" dirty="0">
                <a:hlinkClick r:id="rId3"/>
              </a:rPr>
              <a:t>https://dataverse.ird.fr/dataverse/development_knowledge_fabric_lab</a:t>
            </a:r>
            <a:endParaRPr lang="fr-FR" sz="1400" dirty="0"/>
          </a:p>
          <a:p>
            <a:endParaRPr lang="fr-FR" sz="800" dirty="0"/>
          </a:p>
          <a:p>
            <a:r>
              <a:rPr lang="fr-FR" sz="1400" dirty="0"/>
              <a:t>La collection </a:t>
            </a:r>
          </a:p>
          <a:p>
            <a:r>
              <a:rPr lang="fr-FR" sz="1400" dirty="0">
                <a:hlinkClick r:id="rId4"/>
              </a:rPr>
              <a:t>https://dataverse.ird.fr/dataverse/Ivory_Coast_Development_Knowledge_Fabric_Lab</a:t>
            </a:r>
            <a:endParaRPr lang="fr-FR" sz="1400" dirty="0"/>
          </a:p>
          <a:p>
            <a:endParaRPr lang="fr-FR" sz="800" dirty="0"/>
          </a:p>
          <a:p>
            <a:r>
              <a:rPr lang="fr-FR" sz="1400" dirty="0"/>
              <a:t>La collection </a:t>
            </a:r>
          </a:p>
          <a:p>
            <a:r>
              <a:rPr lang="fr-FR" sz="1400" dirty="0">
                <a:hlinkClick r:id="rId4"/>
              </a:rPr>
              <a:t>https://dataverse.ird.fr/dataverse/Ivory_Coast_Development_Knowledge_Fabric_Lab</a:t>
            </a:r>
            <a:endParaRPr lang="fr-FR" sz="1400" dirty="0"/>
          </a:p>
          <a:p>
            <a:endParaRPr lang="fr-FR" sz="800" dirty="0"/>
          </a:p>
          <a:p>
            <a:r>
              <a:rPr lang="fr-FR" sz="1400" dirty="0"/>
              <a:t>La collection </a:t>
            </a:r>
            <a:r>
              <a:rPr lang="fr-FR" sz="1400" dirty="0">
                <a:hlinkClick r:id="rId5"/>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6"/>
              </a:rPr>
              <a:t>DFK </a:t>
            </a:r>
            <a:r>
              <a:rPr lang="fr-FR" sz="1400" u="sng" dirty="0" err="1">
                <a:hlinkClick r:id="rId6"/>
              </a:rPr>
              <a:t>Lab</a:t>
            </a:r>
            <a:r>
              <a:rPr lang="fr-FR" sz="1400" u="sng" dirty="0">
                <a:hlinkClick r:id="rId6"/>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7"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8"/>
              </a:rPr>
              <a:t>https://doranum.fr/plan-gestion-donnees-dmp/minute/</a:t>
            </a:r>
            <a:endParaRPr lang="fr-FR" sz="1400" dirty="0"/>
          </a:p>
          <a:p>
            <a:endParaRPr lang="fr-FR" dirty="0"/>
          </a:p>
        </p:txBody>
      </p:sp>
      <p:pic>
        <p:nvPicPr>
          <p:cNvPr id="5" name="Image 4">
            <a:extLst>
              <a:ext uri="{FF2B5EF4-FFF2-40B4-BE49-F238E27FC236}">
                <a16:creationId xmlns:a16="http://schemas.microsoft.com/office/drawing/2014/main" id="{516EA93F-89C5-4007-B592-03E934149B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5458" y="-623214"/>
            <a:ext cx="13934480" cy="7838145"/>
          </a:xfrm>
          <a:prstGeom prst="rect">
            <a:avLst/>
          </a:prstGeom>
        </p:spPr>
      </p:pic>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4" name="ZoneTexte 3">
            <a:extLst>
              <a:ext uri="{FF2B5EF4-FFF2-40B4-BE49-F238E27FC236}">
                <a16:creationId xmlns:a16="http://schemas.microsoft.com/office/drawing/2014/main" id="{E6EFA37F-4FF2-4D8D-A78E-61CF0F80AF10}"/>
              </a:ext>
            </a:extLst>
          </p:cNvPr>
          <p:cNvSpPr txBox="1"/>
          <p:nvPr/>
        </p:nvSpPr>
        <p:spPr>
          <a:xfrm>
            <a:off x="549361" y="5749493"/>
            <a:ext cx="11314892" cy="461665"/>
          </a:xfrm>
          <a:prstGeom prst="rect">
            <a:avLst/>
          </a:prstGeom>
          <a:noFill/>
          <a:ln>
            <a:solidFill>
              <a:srgbClr val="266196"/>
            </a:solidFill>
          </a:ln>
        </p:spPr>
        <p:txBody>
          <a:bodyPr wrap="none" rtlCol="0">
            <a:spAutoFit/>
          </a:bodyPr>
          <a:lstStyle/>
          <a:p>
            <a:r>
              <a:rPr lang="fr-FR" sz="2400" b="1" dirty="0">
                <a:solidFill>
                  <a:srgbClr val="28659C"/>
                </a:solidFill>
              </a:rPr>
              <a:t>« Ouvrir les données autant que possible et Fermer les données autant que nécessaire »</a:t>
            </a:r>
          </a:p>
        </p:txBody>
      </p:sp>
    </p:spTree>
    <p:extLst>
      <p:ext uri="{BB962C8B-B14F-4D97-AF65-F5344CB8AC3E}">
        <p14:creationId xmlns:p14="http://schemas.microsoft.com/office/powerpoint/2010/main" val="3787305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7" y="81746"/>
            <a:ext cx="11670829" cy="461665"/>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a:t>
            </a: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 </a:t>
            </a:r>
          </a:p>
        </p:txBody>
      </p:sp>
      <p:sp>
        <p:nvSpPr>
          <p:cNvPr id="15" name="ZoneTexte 14">
            <a:extLst>
              <a:ext uri="{FF2B5EF4-FFF2-40B4-BE49-F238E27FC236}">
                <a16:creationId xmlns:a16="http://schemas.microsoft.com/office/drawing/2014/main" id="{4CC808FF-940C-4AC5-96B9-5076BE6DF865}"/>
              </a:ext>
            </a:extLst>
          </p:cNvPr>
          <p:cNvSpPr txBox="1"/>
          <p:nvPr/>
        </p:nvSpPr>
        <p:spPr>
          <a:xfrm>
            <a:off x="870572" y="874454"/>
            <a:ext cx="3368012" cy="5755422"/>
          </a:xfrm>
          <a:prstGeom prst="rect">
            <a:avLst/>
          </a:prstGeom>
          <a:noFill/>
        </p:spPr>
        <p:txBody>
          <a:bodyPr wrap="square" rtlCol="0">
            <a:spAutoFit/>
          </a:bodyPr>
          <a:lstStyle/>
          <a:p>
            <a:r>
              <a:rPr lang="fr-FR" sz="1400" b="1" dirty="0">
                <a:solidFill>
                  <a:srgbClr val="266196"/>
                </a:solidFill>
              </a:rPr>
              <a:t>Aides pour mise en œuvre </a:t>
            </a:r>
          </a:p>
          <a:p>
            <a:endParaRPr lang="fr-FR" sz="1400" dirty="0"/>
          </a:p>
          <a:p>
            <a:r>
              <a:rPr lang="fr-FR" sz="1400" dirty="0"/>
              <a:t>Réaliser un Plan de Gestion de Données (PGD/PDM) tel que de plus en plus demandé dans les appels d’offre projets de recherche </a:t>
            </a:r>
          </a:p>
          <a:p>
            <a:r>
              <a:rPr lang="fr-FR" sz="1400" dirty="0">
                <a:hlinkClick r:id="rId3"/>
              </a:rPr>
              <a:t>https://doranum.fr/plan-gestion-donnees-dmp/minute/</a:t>
            </a:r>
            <a:endParaRPr lang="fr-FR" sz="1400" dirty="0"/>
          </a:p>
          <a:p>
            <a:r>
              <a:rPr lang="fr-FR" sz="1400" dirty="0"/>
              <a:t>Tuto IRD : DMP-Atelier-PDI-20211105 Caroline Doucouré</a:t>
            </a:r>
          </a:p>
          <a:p>
            <a:endParaRPr lang="fr-FR" sz="800" dirty="0"/>
          </a:p>
          <a:p>
            <a:endParaRPr lang="fr-FR" sz="800" dirty="0"/>
          </a:p>
          <a:p>
            <a:r>
              <a:rPr lang="fr-FR" sz="1400" dirty="0"/>
              <a:t>Aides et Outils mis à disposition par Services IST IRD (mais aussi UVSQ)</a:t>
            </a:r>
          </a:p>
          <a:p>
            <a:r>
              <a:rPr lang="fr-FR" sz="1400" dirty="0"/>
              <a:t>IRD La collection </a:t>
            </a:r>
          </a:p>
          <a:p>
            <a:r>
              <a:rPr lang="fr-FR" sz="1400" u="sng" dirty="0">
                <a:hlinkClick r:id="rId4"/>
              </a:rPr>
              <a:t>DFK </a:t>
            </a:r>
            <a:r>
              <a:rPr lang="fr-FR" sz="1400" u="sng" dirty="0" err="1">
                <a:hlinkClick r:id="rId4"/>
              </a:rPr>
              <a:t>Lab</a:t>
            </a:r>
            <a:r>
              <a:rPr lang="fr-FR" sz="1400" u="sng" dirty="0">
                <a:hlinkClick r:id="rId4"/>
              </a:rPr>
              <a:t> - Travaux pratiques, formations, essais...</a:t>
            </a:r>
            <a:endParaRPr lang="fr-FR" sz="1400" dirty="0"/>
          </a:p>
          <a:p>
            <a:r>
              <a:rPr lang="fr-FR" sz="1400" dirty="0"/>
              <a:t>+ Tuto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5" action="ppaction://hlinkfile"/>
              </a:rPr>
              <a:t>file:///C:/Users/Administrateur/Downloads/DataSuds_qualite_depots_2022v27.pdf</a:t>
            </a:r>
            <a:endParaRPr lang="fr-FR" sz="1400" dirty="0"/>
          </a:p>
          <a:p>
            <a:endParaRPr lang="fr-FR" sz="1400" dirty="0"/>
          </a:p>
          <a:p>
            <a:r>
              <a:rPr lang="fr-FR" sz="1400" dirty="0"/>
              <a:t>Pour UVSQ voir présentation Michel De </a:t>
            </a:r>
            <a:r>
              <a:rPr lang="fr-FR" sz="1400" dirty="0" err="1"/>
              <a:t>Mourade</a:t>
            </a:r>
            <a:endParaRPr lang="fr-FR" sz="1400" dirty="0"/>
          </a:p>
          <a:p>
            <a:endParaRPr lang="fr-FR" sz="800" dirty="0"/>
          </a:p>
        </p:txBody>
      </p:sp>
      <p:pic>
        <p:nvPicPr>
          <p:cNvPr id="6" name="Image 5">
            <a:extLst>
              <a:ext uri="{FF2B5EF4-FFF2-40B4-BE49-F238E27FC236}">
                <a16:creationId xmlns:a16="http://schemas.microsoft.com/office/drawing/2014/main" id="{E8A5D898-EAA1-4E5E-A49E-9D2769255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6815" y="0"/>
            <a:ext cx="6367000" cy="6878343"/>
          </a:xfrm>
          <a:prstGeom prst="rect">
            <a:avLst/>
          </a:prstGeom>
        </p:spPr>
      </p:pic>
    </p:spTree>
    <p:extLst>
      <p:ext uri="{BB962C8B-B14F-4D97-AF65-F5344CB8AC3E}">
        <p14:creationId xmlns:p14="http://schemas.microsoft.com/office/powerpoint/2010/main" val="54543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7" y="81746"/>
            <a:ext cx="11670829" cy="461665"/>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a:t>
            </a: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 </a:t>
            </a:r>
          </a:p>
        </p:txBody>
      </p:sp>
      <p:sp>
        <p:nvSpPr>
          <p:cNvPr id="7" name="ZoneTexte 6">
            <a:extLst>
              <a:ext uri="{FF2B5EF4-FFF2-40B4-BE49-F238E27FC236}">
                <a16:creationId xmlns:a16="http://schemas.microsoft.com/office/drawing/2014/main" id="{EF7989D3-47E3-4748-9366-831B58B43529}"/>
              </a:ext>
            </a:extLst>
          </p:cNvPr>
          <p:cNvSpPr txBox="1"/>
          <p:nvPr/>
        </p:nvSpPr>
        <p:spPr>
          <a:xfrm>
            <a:off x="580520" y="633564"/>
            <a:ext cx="5382396" cy="5109091"/>
          </a:xfrm>
          <a:prstGeom prst="rect">
            <a:avLst/>
          </a:prstGeom>
          <a:noFill/>
        </p:spPr>
        <p:txBody>
          <a:bodyPr wrap="square" rtlCol="0">
            <a:spAutoFit/>
          </a:bodyPr>
          <a:lstStyle/>
          <a:p>
            <a:r>
              <a:rPr lang="fr-FR" sz="1400" b="1" dirty="0">
                <a:solidFill>
                  <a:schemeClr val="accent5">
                    <a:lumMod val="50000"/>
                  </a:schemeClr>
                </a:solidFill>
              </a:rPr>
              <a:t>Aides pour mise en œuvre </a:t>
            </a:r>
          </a:p>
          <a:p>
            <a:endParaRPr lang="fr-FR" sz="800" dirty="0"/>
          </a:p>
          <a:p>
            <a:r>
              <a:rPr lang="fr-FR" sz="1400" dirty="0"/>
              <a:t>Réaliser un Plan de Gestion de Données (PGD/PDM) tel que de plus en plus demandé dans les appels d’offre projets de recherche </a:t>
            </a:r>
          </a:p>
          <a:p>
            <a:r>
              <a:rPr lang="fr-FR" sz="1400" dirty="0">
                <a:hlinkClick r:id="rId3"/>
              </a:rPr>
              <a:t>https://doranum.fr/plan-gestion-donnees-dmp/minute/</a:t>
            </a:r>
            <a:endParaRPr lang="fr-FR" sz="1400" dirty="0"/>
          </a:p>
          <a:p>
            <a:endParaRPr lang="fr-FR" sz="1400" dirty="0"/>
          </a:p>
          <a:p>
            <a:r>
              <a:rPr lang="fr-FR" sz="1400" dirty="0"/>
              <a:t>Tuto IRD : DMP-Atelier-PDI-20211105.pdf Caroline Doucouré</a:t>
            </a:r>
          </a:p>
          <a:p>
            <a:endParaRPr lang="fr-FR" sz="1400" dirty="0"/>
          </a:p>
          <a:p>
            <a:r>
              <a:rPr lang="fr-FR" sz="1400" dirty="0"/>
              <a:t>Un exemple de Plan de Gestion de Données (PGD/DMP) réalisé pour accompagner une démarche de thèse sur modèle ANR </a:t>
            </a:r>
          </a:p>
          <a:p>
            <a:r>
              <a:rPr lang="fr-FR" sz="1400" dirty="0"/>
              <a:t>Kouassi, Kouadio Apolinaire,2021, </a:t>
            </a:r>
            <a:r>
              <a:rPr lang="fr-FR" sz="1400" dirty="0">
                <a:hlinkClick r:id="rId4"/>
              </a:rPr>
              <a:t>https://doi.org/10.23708/IKTNHU</a:t>
            </a:r>
            <a:r>
              <a:rPr lang="fr-FR" sz="1400" dirty="0"/>
              <a:t> ; </a:t>
            </a:r>
            <a:r>
              <a:rPr lang="fr-FR" sz="1400" dirty="0" err="1"/>
              <a:t>DataSuds</a:t>
            </a:r>
            <a:r>
              <a:rPr lang="fr-FR" sz="1400" dirty="0"/>
              <a:t>, V2; PGD_these_plantation_durable_Cote_d_Ivoire.pdf</a:t>
            </a:r>
          </a:p>
          <a:p>
            <a:endParaRPr lang="fr-FR" sz="800" dirty="0"/>
          </a:p>
          <a:p>
            <a:r>
              <a:rPr lang="fr-FR" sz="1400" dirty="0"/>
              <a:t>Aides et Outils mis à disposition par Services IST IRD (mais aussi UVSQ)</a:t>
            </a:r>
          </a:p>
          <a:p>
            <a:r>
              <a:rPr lang="fr-FR" sz="1400" dirty="0"/>
              <a:t>IRD La collection </a:t>
            </a:r>
          </a:p>
          <a:p>
            <a:r>
              <a:rPr lang="fr-FR" sz="1400" u="sng" dirty="0">
                <a:hlinkClick r:id="rId5"/>
              </a:rPr>
              <a:t>DFK </a:t>
            </a:r>
            <a:r>
              <a:rPr lang="fr-FR" sz="1400" u="sng" dirty="0" err="1">
                <a:hlinkClick r:id="rId5"/>
              </a:rPr>
              <a:t>Lab</a:t>
            </a:r>
            <a:r>
              <a:rPr lang="fr-FR" sz="1400" u="sng" dirty="0">
                <a:hlinkClick r:id="rId5"/>
              </a:rPr>
              <a:t> - Travaux pratiques, formations, essais...</a:t>
            </a:r>
            <a:endParaRPr lang="fr-FR" sz="1400" dirty="0"/>
          </a:p>
          <a:p>
            <a:r>
              <a:rPr lang="fr-FR" sz="1400" dirty="0"/>
              <a:t>+ Tuto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6" action="ppaction://hlinkfile"/>
              </a:rPr>
              <a:t>file:///C:/Users/Administrateur/Downloads/DataSuds_qualite_depots_2022v27.pdf</a:t>
            </a:r>
            <a:endParaRPr lang="fr-FR" sz="1400" dirty="0"/>
          </a:p>
          <a:p>
            <a:endParaRPr lang="fr-FR" sz="1400" dirty="0"/>
          </a:p>
          <a:p>
            <a:r>
              <a:rPr lang="fr-FR" sz="1400" dirty="0"/>
              <a:t>Pour UVSQ voir présentation Michel De </a:t>
            </a:r>
            <a:r>
              <a:rPr lang="fr-FR" sz="1400" dirty="0" err="1"/>
              <a:t>Mourade</a:t>
            </a:r>
            <a:endParaRPr lang="fr-FR" sz="1400" dirty="0"/>
          </a:p>
          <a:p>
            <a:endParaRPr lang="fr-FR" sz="800" dirty="0"/>
          </a:p>
        </p:txBody>
      </p:sp>
      <p:pic>
        <p:nvPicPr>
          <p:cNvPr id="4" name="Image 3">
            <a:extLst>
              <a:ext uri="{FF2B5EF4-FFF2-40B4-BE49-F238E27FC236}">
                <a16:creationId xmlns:a16="http://schemas.microsoft.com/office/drawing/2014/main" id="{2417BAEB-B006-4E61-B435-C984D8A50A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9085" y="35092"/>
            <a:ext cx="5785519" cy="6741162"/>
          </a:xfrm>
          <a:prstGeom prst="rect">
            <a:avLst/>
          </a:prstGeom>
        </p:spPr>
      </p:pic>
    </p:spTree>
    <p:extLst>
      <p:ext uri="{BB962C8B-B14F-4D97-AF65-F5344CB8AC3E}">
        <p14:creationId xmlns:p14="http://schemas.microsoft.com/office/powerpoint/2010/main" val="1123624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4" name="Image 3">
            <a:extLst>
              <a:ext uri="{FF2B5EF4-FFF2-40B4-BE49-F238E27FC236}">
                <a16:creationId xmlns:a16="http://schemas.microsoft.com/office/drawing/2014/main" id="{15FBBE63-ECDE-4B30-A7D3-B6E6404CF7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573" y="-390617"/>
            <a:ext cx="12969428" cy="7718465"/>
          </a:xfrm>
          <a:prstGeom prst="rect">
            <a:avLst/>
          </a:prstGeom>
        </p:spPr>
      </p:pic>
    </p:spTree>
    <p:extLst>
      <p:ext uri="{BB962C8B-B14F-4D97-AF65-F5344CB8AC3E}">
        <p14:creationId xmlns:p14="http://schemas.microsoft.com/office/powerpoint/2010/main" val="259287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31CE04-24BB-465E-912A-72D9289B5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825"/>
            <a:ext cx="13892057" cy="7814282"/>
          </a:xfrm>
          <a:prstGeom prst="rect">
            <a:avLst/>
          </a:prstGeom>
        </p:spPr>
      </p:pic>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Tree>
    <p:extLst>
      <p:ext uri="{BB962C8B-B14F-4D97-AF65-F5344CB8AC3E}">
        <p14:creationId xmlns:p14="http://schemas.microsoft.com/office/powerpoint/2010/main" val="1665130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sp>
        <p:nvSpPr>
          <p:cNvPr id="15" name="ZoneTexte 14">
            <a:extLst>
              <a:ext uri="{FF2B5EF4-FFF2-40B4-BE49-F238E27FC236}">
                <a16:creationId xmlns:a16="http://schemas.microsoft.com/office/drawing/2014/main" id="{4CC808FF-940C-4AC5-96B9-5076BE6DF865}"/>
              </a:ext>
            </a:extLst>
          </p:cNvPr>
          <p:cNvSpPr txBox="1"/>
          <p:nvPr/>
        </p:nvSpPr>
        <p:spPr>
          <a:xfrm>
            <a:off x="549361" y="458118"/>
            <a:ext cx="3368012" cy="7048083"/>
          </a:xfrm>
          <a:prstGeom prst="rect">
            <a:avLst/>
          </a:prstGeom>
          <a:noFill/>
        </p:spPr>
        <p:txBody>
          <a:bodyPr wrap="square" rtlCol="0">
            <a:spAutoFit/>
          </a:bodyPr>
          <a:lstStyle/>
          <a:p>
            <a:r>
              <a:rPr lang="fr-FR" sz="1400" dirty="0"/>
              <a:t>La plateforme </a:t>
            </a:r>
            <a:r>
              <a:rPr lang="fr-FR" sz="1400" dirty="0" err="1"/>
              <a:t>DataSuds</a:t>
            </a:r>
            <a:endParaRPr lang="fr-FR" sz="1400" dirty="0"/>
          </a:p>
          <a:p>
            <a:r>
              <a:rPr lang="fr-FR" sz="1400" dirty="0">
                <a:hlinkClick r:id="rId3"/>
              </a:rPr>
              <a:t>https://dataverse.ird.fr/dataverse/root</a:t>
            </a:r>
            <a:endParaRPr lang="fr-FR" sz="1400" dirty="0"/>
          </a:p>
          <a:p>
            <a:endParaRPr lang="fr-FR" sz="800" dirty="0"/>
          </a:p>
          <a:p>
            <a:r>
              <a:rPr lang="fr-FR" sz="1400" dirty="0"/>
              <a:t>La collection de l’UMI Source</a:t>
            </a:r>
          </a:p>
          <a:p>
            <a:r>
              <a:rPr lang="fr-FR" sz="1400" dirty="0">
                <a:hlinkClick r:id="rId4"/>
              </a:rPr>
              <a:t>https://dataverse.ird.fr/dataverse/development_knowledge_fabric_lab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p>
          <a:p>
            <a:r>
              <a:rPr lang="fr-FR" sz="1400" dirty="0">
                <a:hlinkClick r:id="rId5"/>
              </a:rPr>
              <a:t>https://dataverse.ird.fr/dataverse/Ivory_Coast_Development_Knowledge_Fabric_Lab</a:t>
            </a:r>
            <a:endParaRPr lang="fr-FR" sz="1400" dirty="0"/>
          </a:p>
          <a:p>
            <a:endParaRPr lang="fr-FR" sz="800" dirty="0"/>
          </a:p>
          <a:p>
            <a:r>
              <a:rPr lang="fr-FR" sz="1400" dirty="0"/>
              <a:t>La collection </a:t>
            </a:r>
            <a:r>
              <a:rPr lang="fr-FR" sz="1400" dirty="0">
                <a:hlinkClick r:id="rId6"/>
              </a:rPr>
              <a:t>https://dataverse.ird.fr/dataverse/protect_project</a:t>
            </a:r>
            <a:endParaRPr lang="fr-FR" sz="1400" dirty="0"/>
          </a:p>
          <a:p>
            <a:endParaRPr lang="fr-FR" sz="800" dirty="0"/>
          </a:p>
          <a:p>
            <a:r>
              <a:rPr lang="fr-FR" sz="1400" dirty="0"/>
              <a:t>Pour mise en œuvre </a:t>
            </a:r>
          </a:p>
          <a:p>
            <a:r>
              <a:rPr lang="fr-FR" sz="1400" dirty="0"/>
              <a:t>La collection  </a:t>
            </a:r>
          </a:p>
          <a:p>
            <a:r>
              <a:rPr lang="fr-FR" sz="1400" u="sng" dirty="0">
                <a:hlinkClick r:id="rId7"/>
              </a:rPr>
              <a:t>DFK </a:t>
            </a:r>
            <a:r>
              <a:rPr lang="fr-FR" sz="1400" u="sng" dirty="0" err="1">
                <a:hlinkClick r:id="rId7"/>
              </a:rPr>
              <a:t>Lab</a:t>
            </a:r>
            <a:r>
              <a:rPr lang="fr-FR" sz="1400" u="sng" dirty="0">
                <a:hlinkClick r:id="rId7"/>
              </a:rPr>
              <a:t> - Travaux pratiques, formations, essais...</a:t>
            </a:r>
            <a:endParaRPr lang="fr-FR" sz="1400" dirty="0"/>
          </a:p>
          <a:p>
            <a:r>
              <a:rPr lang="fr-FR" sz="1400" dirty="0"/>
              <a:t>+ Formation_Eco2Dev_Entrepots</a:t>
            </a:r>
          </a:p>
          <a:p>
            <a:r>
              <a:rPr lang="fr-FR" sz="1400" dirty="0"/>
              <a:t>Luc Decker</a:t>
            </a:r>
          </a:p>
          <a:p>
            <a:endParaRPr lang="fr-FR" sz="800" dirty="0"/>
          </a:p>
          <a:p>
            <a:r>
              <a:rPr lang="fr-FR" sz="1400" dirty="0"/>
              <a:t>le guide de relecture d’un jeu de données avant publication :</a:t>
            </a:r>
          </a:p>
          <a:p>
            <a:r>
              <a:rPr lang="fr-FR" sz="1400" dirty="0">
                <a:hlinkClick r:id="rId8" action="ppaction://hlinkfile"/>
              </a:rPr>
              <a:t>file:///C:/Users/Administrateur/Downloads/DataSuds_qualite_depots_2022v27.pdf</a:t>
            </a:r>
            <a:endParaRPr lang="fr-FR" sz="1400" dirty="0"/>
          </a:p>
          <a:p>
            <a:endParaRPr lang="fr-FR" sz="800" dirty="0"/>
          </a:p>
          <a:p>
            <a:r>
              <a:rPr lang="fr-FR" sz="1400" dirty="0"/>
              <a:t>Plan de Gestion de données, : </a:t>
            </a:r>
            <a:r>
              <a:rPr lang="fr-FR" sz="1400" dirty="0">
                <a:hlinkClick r:id="rId9"/>
              </a:rPr>
              <a:t>https://doranum.fr/plan-gestion-donnees-dmp/minute/</a:t>
            </a:r>
            <a:endParaRPr lang="fr-FR" sz="1400" dirty="0"/>
          </a:p>
          <a:p>
            <a:endParaRPr lang="fr-FR" dirty="0"/>
          </a:p>
        </p:txBody>
      </p:sp>
      <p:pic>
        <p:nvPicPr>
          <p:cNvPr id="5" name="Image 4">
            <a:extLst>
              <a:ext uri="{FF2B5EF4-FFF2-40B4-BE49-F238E27FC236}">
                <a16:creationId xmlns:a16="http://schemas.microsoft.com/office/drawing/2014/main" id="{1331CE04-24BB-465E-912A-72D9289B59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2" y="-364957"/>
            <a:ext cx="13472819" cy="7578461"/>
          </a:xfrm>
          <a:prstGeom prst="rect">
            <a:avLst/>
          </a:prstGeom>
        </p:spPr>
      </p:pic>
    </p:spTree>
    <p:extLst>
      <p:ext uri="{BB962C8B-B14F-4D97-AF65-F5344CB8AC3E}">
        <p14:creationId xmlns:p14="http://schemas.microsoft.com/office/powerpoint/2010/main" val="480440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8E383B8-54C4-4AF2-8A75-63E01118D72D}"/>
              </a:ext>
            </a:extLst>
          </p:cNvPr>
          <p:cNvPicPr>
            <a:picLocks noChangeAspect="1"/>
          </p:cNvPicPr>
          <p:nvPr/>
        </p:nvPicPr>
        <p:blipFill>
          <a:blip r:embed="rId2"/>
          <a:stretch>
            <a:fillRect/>
          </a:stretch>
        </p:blipFill>
        <p:spPr>
          <a:xfrm>
            <a:off x="5628640" y="445542"/>
            <a:ext cx="6505800" cy="5966915"/>
          </a:xfrm>
          <a:prstGeom prst="rect">
            <a:avLst/>
          </a:prstGeom>
        </p:spPr>
      </p:pic>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731" y="6537428"/>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232576" y="61509"/>
            <a:ext cx="10140455" cy="523220"/>
          </a:xfrm>
          <a:prstGeom prst="rect">
            <a:avLst/>
          </a:prstGeom>
          <a:noFill/>
          <a:ln>
            <a:solidFill>
              <a:srgbClr val="4472C4"/>
            </a:solidFill>
          </a:ln>
        </p:spPr>
        <p:txBody>
          <a:bodyPr wrap="square">
            <a:spAutoFit/>
          </a:bodyPr>
          <a:lstStyle/>
          <a:p>
            <a:pPr algn="just"/>
            <a:r>
              <a:rPr lang="fr-FR" sz="1400" b="1" dirty="0">
                <a:solidFill>
                  <a:srgbClr val="174E79"/>
                </a:solidFill>
                <a:latin typeface="Arial Narrow" panose="020B0606020202030204" pitchFamily="34" charset="0"/>
              </a:rPr>
              <a:t>Programme séminaire Source 9 février 2023 :</a:t>
            </a:r>
          </a:p>
          <a:p>
            <a:pPr algn="just"/>
            <a:r>
              <a:rPr lang="fr-FR" sz="1400" b="1" dirty="0">
                <a:solidFill>
                  <a:schemeClr val="accent1">
                    <a:lumMod val="75000"/>
                  </a:schemeClr>
                </a:solidFill>
                <a:latin typeface="Arial Narrow" panose="020B0606020202030204" pitchFamily="34" charset="0"/>
              </a:rPr>
              <a:t>Journée Science Ouverte de l'UMI Source 2023</a:t>
            </a:r>
            <a:r>
              <a:rPr lang="fr-FR" sz="1400" b="1" dirty="0">
                <a:latin typeface="Arial Narrow" panose="020B0606020202030204" pitchFamily="34" charset="0"/>
              </a:rPr>
              <a:t>. </a:t>
            </a:r>
            <a:r>
              <a:rPr lang="fr-FR" sz="1400" b="1" dirty="0">
                <a:solidFill>
                  <a:schemeClr val="accent1">
                    <a:lumMod val="75000"/>
                  </a:schemeClr>
                </a:solidFill>
                <a:latin typeface="Arial Narrow" panose="020B0606020202030204" pitchFamily="34" charset="0"/>
              </a:rPr>
              <a:t>Comment peut-on publier les données de recherche en Sciences Humaines et Sociales?</a:t>
            </a:r>
            <a:endParaRPr lang="fr-FR" sz="1400" dirty="0">
              <a:latin typeface="Arial Narrow" panose="020B0606020202030204" pitchFamily="34" charset="0"/>
              <a:hlinkClick r:id="rId4"/>
            </a:endParaRPr>
          </a:p>
        </p:txBody>
      </p:sp>
      <p:sp>
        <p:nvSpPr>
          <p:cNvPr id="6" name="Rectangle 7">
            <a:extLst>
              <a:ext uri="{FF2B5EF4-FFF2-40B4-BE49-F238E27FC236}">
                <a16:creationId xmlns:a16="http://schemas.microsoft.com/office/drawing/2014/main" id="{2EAA9AA7-B3E2-4E09-8DE2-872CFF9011DD}"/>
              </a:ext>
            </a:extLst>
          </p:cNvPr>
          <p:cNvSpPr>
            <a:spLocks noChangeArrowheads="1"/>
          </p:cNvSpPr>
          <p:nvPr/>
        </p:nvSpPr>
        <p:spPr bwMode="auto">
          <a:xfrm>
            <a:off x="856043" y="766622"/>
            <a:ext cx="4440360"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1400" b="1" i="1" dirty="0">
                <a:solidFill>
                  <a:srgbClr val="174E79"/>
                </a:solidFill>
                <a:latin typeface="Calibri" panose="020F0502020204030204" pitchFamily="34" charset="0"/>
                <a:cs typeface="DejaVu Sans" panose="020B0603030804020204" pitchFamily="34" charset="0"/>
              </a:rPr>
              <a:t>le schéma du Donut de l’économiste Oxfam Kate </a:t>
            </a:r>
            <a:r>
              <a:rPr lang="fr-FR" altLang="fr-FR" sz="1400" b="1" i="1" dirty="0" err="1">
                <a:solidFill>
                  <a:srgbClr val="174E79"/>
                </a:solidFill>
                <a:latin typeface="Calibri" panose="020F0502020204030204" pitchFamily="34" charset="0"/>
                <a:cs typeface="DejaVu Sans" panose="020B0603030804020204" pitchFamily="34" charset="0"/>
              </a:rPr>
              <a:t>Raworth</a:t>
            </a:r>
            <a:endParaRPr lang="fr-FR" altLang="fr-FR" sz="1400" b="1" i="1" dirty="0">
              <a:solidFill>
                <a:srgbClr val="174E79"/>
              </a:solidFill>
              <a:latin typeface="Calibri" panose="020F0502020204030204" pitchFamily="34" charset="0"/>
              <a:cs typeface="DejaVu Sans" panose="020B0603030804020204" pitchFamily="34" charset="0"/>
            </a:endParaRPr>
          </a:p>
        </p:txBody>
      </p:sp>
      <p:pic>
        <p:nvPicPr>
          <p:cNvPr id="8" name="Image 7">
            <a:extLst>
              <a:ext uri="{FF2B5EF4-FFF2-40B4-BE49-F238E27FC236}">
                <a16:creationId xmlns:a16="http://schemas.microsoft.com/office/drawing/2014/main" id="{EBD8FA42-2979-4D62-91CC-00361E4BA018}"/>
              </a:ext>
            </a:extLst>
          </p:cNvPr>
          <p:cNvPicPr>
            <a:picLocks noChangeAspect="1"/>
          </p:cNvPicPr>
          <p:nvPr/>
        </p:nvPicPr>
        <p:blipFill>
          <a:blip r:embed="rId5"/>
          <a:stretch>
            <a:fillRect/>
          </a:stretch>
        </p:blipFill>
        <p:spPr>
          <a:xfrm>
            <a:off x="813903" y="1132431"/>
            <a:ext cx="4272742" cy="4272742"/>
          </a:xfrm>
          <a:prstGeom prst="rect">
            <a:avLst/>
          </a:prstGeom>
        </p:spPr>
      </p:pic>
      <p:sp>
        <p:nvSpPr>
          <p:cNvPr id="10" name="Rectangle 9">
            <a:extLst>
              <a:ext uri="{FF2B5EF4-FFF2-40B4-BE49-F238E27FC236}">
                <a16:creationId xmlns:a16="http://schemas.microsoft.com/office/drawing/2014/main" id="{288BE747-DE6B-4322-8F4F-CBC782709852}"/>
              </a:ext>
            </a:extLst>
          </p:cNvPr>
          <p:cNvSpPr/>
          <p:nvPr/>
        </p:nvSpPr>
        <p:spPr>
          <a:xfrm>
            <a:off x="757924" y="6201502"/>
            <a:ext cx="6165810" cy="523220"/>
          </a:xfrm>
          <a:prstGeom prst="rect">
            <a:avLst/>
          </a:prstGeom>
        </p:spPr>
        <p:txBody>
          <a:bodyPr wrap="square">
            <a:spAutoFit/>
          </a:bodyPr>
          <a:lstStyle/>
          <a:p>
            <a:pPr marL="171450" indent="-171450">
              <a:buFont typeface="Symbol" panose="05050102010706020507" pitchFamily="18" charset="2"/>
              <a:buChar char="Þ"/>
            </a:pPr>
            <a:r>
              <a:rPr lang="fr-FR" sz="1400" b="1" dirty="0">
                <a:solidFill>
                  <a:srgbClr val="174E79"/>
                </a:solidFill>
              </a:rPr>
              <a:t> Eviter les dépassements des ressources de la planète    </a:t>
            </a:r>
          </a:p>
          <a:p>
            <a:r>
              <a:rPr lang="fr-FR" sz="1400" b="1" dirty="0">
                <a:solidFill>
                  <a:srgbClr val="174E79"/>
                </a:solidFill>
              </a:rPr>
              <a:t>	=&gt;  Résoudre les insuffisances dans la distribution du bien être vital </a:t>
            </a:r>
          </a:p>
        </p:txBody>
      </p:sp>
      <p:sp>
        <p:nvSpPr>
          <p:cNvPr id="9" name="Rectangle 8">
            <a:extLst>
              <a:ext uri="{FF2B5EF4-FFF2-40B4-BE49-F238E27FC236}">
                <a16:creationId xmlns:a16="http://schemas.microsoft.com/office/drawing/2014/main" id="{C10395E5-9930-45CC-AF54-05646B3FE032}"/>
              </a:ext>
            </a:extLst>
          </p:cNvPr>
          <p:cNvSpPr/>
          <p:nvPr/>
        </p:nvSpPr>
        <p:spPr>
          <a:xfrm>
            <a:off x="232576" y="5464659"/>
            <a:ext cx="6779132" cy="738664"/>
          </a:xfrm>
          <a:prstGeom prst="rect">
            <a:avLst/>
          </a:prstGeom>
        </p:spPr>
        <p:txBody>
          <a:bodyPr wrap="square">
            <a:spAutoFit/>
          </a:bodyPr>
          <a:lstStyle/>
          <a:p>
            <a:r>
              <a:rPr lang="fr-FR" sz="1400" b="1" dirty="0">
                <a:solidFill>
                  <a:srgbClr val="174E79"/>
                </a:solidFill>
              </a:rPr>
              <a:t>Ménager les limites de la planète tout en sortant d’un système économique trop inégalitaire </a:t>
            </a:r>
            <a:r>
              <a:rPr lang="fr-FR" sz="1400" dirty="0">
                <a:solidFill>
                  <a:srgbClr val="174E79"/>
                </a:solidFill>
              </a:rPr>
              <a:t>qui place une partie de l’humanité hors du développement et du bien-être vital équitable et partagé</a:t>
            </a:r>
          </a:p>
        </p:txBody>
      </p:sp>
    </p:spTree>
    <p:extLst>
      <p:ext uri="{BB962C8B-B14F-4D97-AF65-F5344CB8AC3E}">
        <p14:creationId xmlns:p14="http://schemas.microsoft.com/office/powerpoint/2010/main" val="317270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7" name="Image 6">
            <a:extLst>
              <a:ext uri="{FF2B5EF4-FFF2-40B4-BE49-F238E27FC236}">
                <a16:creationId xmlns:a16="http://schemas.microsoft.com/office/drawing/2014/main" id="{1F2E514D-73DD-4781-B004-F0981C696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2" y="0"/>
            <a:ext cx="10575963" cy="7079226"/>
          </a:xfrm>
          <a:prstGeom prst="rect">
            <a:avLst/>
          </a:prstGeom>
        </p:spPr>
      </p:pic>
    </p:spTree>
    <p:extLst>
      <p:ext uri="{BB962C8B-B14F-4D97-AF65-F5344CB8AC3E}">
        <p14:creationId xmlns:p14="http://schemas.microsoft.com/office/powerpoint/2010/main" val="605336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4" name="Image 3">
            <a:extLst>
              <a:ext uri="{FF2B5EF4-FFF2-40B4-BE49-F238E27FC236}">
                <a16:creationId xmlns:a16="http://schemas.microsoft.com/office/drawing/2014/main" id="{BE07471F-EB06-4645-B721-0B9F3B42F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2" y="-126996"/>
            <a:ext cx="10268725" cy="6946490"/>
          </a:xfrm>
          <a:prstGeom prst="rect">
            <a:avLst/>
          </a:prstGeom>
        </p:spPr>
      </p:pic>
    </p:spTree>
    <p:extLst>
      <p:ext uri="{BB962C8B-B14F-4D97-AF65-F5344CB8AC3E}">
        <p14:creationId xmlns:p14="http://schemas.microsoft.com/office/powerpoint/2010/main" val="299880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4" name="Image 3">
            <a:extLst>
              <a:ext uri="{FF2B5EF4-FFF2-40B4-BE49-F238E27FC236}">
                <a16:creationId xmlns:a16="http://schemas.microsoft.com/office/drawing/2014/main" id="{27F9EB05-3AE8-4511-885C-DC357FF6C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28" y="-287826"/>
            <a:ext cx="10594809" cy="7229399"/>
          </a:xfrm>
          <a:prstGeom prst="rect">
            <a:avLst/>
          </a:prstGeom>
        </p:spPr>
      </p:pic>
    </p:spTree>
    <p:extLst>
      <p:ext uri="{BB962C8B-B14F-4D97-AF65-F5344CB8AC3E}">
        <p14:creationId xmlns:p14="http://schemas.microsoft.com/office/powerpoint/2010/main" val="983451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4" name="Image 3">
            <a:extLst>
              <a:ext uri="{FF2B5EF4-FFF2-40B4-BE49-F238E27FC236}">
                <a16:creationId xmlns:a16="http://schemas.microsoft.com/office/drawing/2014/main" id="{3D04AF0C-A4B6-407C-9626-0CBDCA2A1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2" y="-334298"/>
            <a:ext cx="11924768" cy="7270402"/>
          </a:xfrm>
          <a:prstGeom prst="rect">
            <a:avLst/>
          </a:prstGeom>
        </p:spPr>
      </p:pic>
    </p:spTree>
    <p:extLst>
      <p:ext uri="{BB962C8B-B14F-4D97-AF65-F5344CB8AC3E}">
        <p14:creationId xmlns:p14="http://schemas.microsoft.com/office/powerpoint/2010/main" val="2783184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4" name="Image 3">
            <a:extLst>
              <a:ext uri="{FF2B5EF4-FFF2-40B4-BE49-F238E27FC236}">
                <a16:creationId xmlns:a16="http://schemas.microsoft.com/office/drawing/2014/main" id="{6EA48FCC-A753-4C10-A32E-4228F455F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42" y="-299910"/>
            <a:ext cx="10871263" cy="7157910"/>
          </a:xfrm>
          <a:prstGeom prst="rect">
            <a:avLst/>
          </a:prstGeom>
        </p:spPr>
      </p:pic>
    </p:spTree>
    <p:extLst>
      <p:ext uri="{BB962C8B-B14F-4D97-AF65-F5344CB8AC3E}">
        <p14:creationId xmlns:p14="http://schemas.microsoft.com/office/powerpoint/2010/main" val="3200901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68983" y="4187666"/>
            <a:ext cx="4997269" cy="325381"/>
          </a:xfrm>
          <a:prstGeom prst="rect">
            <a:avLst/>
          </a:prstGeom>
        </p:spPr>
      </p:pic>
      <p:pic>
        <p:nvPicPr>
          <p:cNvPr id="4" name="Image 3">
            <a:extLst>
              <a:ext uri="{FF2B5EF4-FFF2-40B4-BE49-F238E27FC236}">
                <a16:creationId xmlns:a16="http://schemas.microsoft.com/office/drawing/2014/main" id="{83287336-E684-42CC-97E4-2FFEA8F9B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57" y="14910"/>
            <a:ext cx="5260259" cy="6946971"/>
          </a:xfrm>
          <a:prstGeom prst="rect">
            <a:avLst/>
          </a:prstGeom>
        </p:spPr>
      </p:pic>
    </p:spTree>
    <p:extLst>
      <p:ext uri="{BB962C8B-B14F-4D97-AF65-F5344CB8AC3E}">
        <p14:creationId xmlns:p14="http://schemas.microsoft.com/office/powerpoint/2010/main" val="3520863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A8E992-E1E7-4C27-9145-82638B830010}"/>
              </a:ext>
            </a:extLst>
          </p:cNvPr>
          <p:cNvSpPr/>
          <p:nvPr/>
        </p:nvSpPr>
        <p:spPr>
          <a:xfrm>
            <a:off x="-33040" y="0"/>
            <a:ext cx="12225040" cy="6858000"/>
          </a:xfrm>
          <a:prstGeom prst="rect">
            <a:avLst/>
          </a:prstGeom>
          <a:solidFill>
            <a:schemeClr val="accent5">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D6ED7DE-7384-44D2-AA3C-8C6601AD5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0" y="326298"/>
            <a:ext cx="12225040" cy="6188678"/>
          </a:xfrm>
          <a:prstGeom prst="rect">
            <a:avLst/>
          </a:prstGeom>
        </p:spPr>
      </p:pic>
      <p:pic>
        <p:nvPicPr>
          <p:cNvPr id="6" name="Image 5">
            <a:extLst>
              <a:ext uri="{FF2B5EF4-FFF2-40B4-BE49-F238E27FC236}">
                <a16:creationId xmlns:a16="http://schemas.microsoft.com/office/drawing/2014/main" id="{C75ED34B-437D-40C2-BDD9-C5BD1D389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731" y="6534640"/>
            <a:ext cx="4997269" cy="325381"/>
          </a:xfrm>
          <a:prstGeom prst="rect">
            <a:avLst/>
          </a:prstGeom>
        </p:spPr>
      </p:pic>
    </p:spTree>
    <p:extLst>
      <p:ext uri="{BB962C8B-B14F-4D97-AF65-F5344CB8AC3E}">
        <p14:creationId xmlns:p14="http://schemas.microsoft.com/office/powerpoint/2010/main" val="4279784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 72">
            <a:extLst>
              <a:ext uri="{FF2B5EF4-FFF2-40B4-BE49-F238E27FC236}">
                <a16:creationId xmlns:a16="http://schemas.microsoft.com/office/drawing/2014/main" id="{ECAAD9B9-F1CB-4D01-BD8C-F41ACC1E82E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004"/>
                    </a14:imgEffect>
                    <a14:imgEffect>
                      <a14:saturation sat="126000"/>
                    </a14:imgEffect>
                  </a14:imgLayer>
                </a14:imgProps>
              </a:ext>
            </a:extLst>
          </a:blip>
          <a:stretch>
            <a:fillRect/>
          </a:stretch>
        </p:blipFill>
        <p:spPr>
          <a:xfrm>
            <a:off x="5771537" y="132798"/>
            <a:ext cx="1207194" cy="733096"/>
          </a:xfrm>
          <a:prstGeom prst="rect">
            <a:avLst/>
          </a:prstGeom>
          <a:effectLst>
            <a:glow rad="12700">
              <a:srgbClr val="455875">
                <a:alpha val="40000"/>
              </a:srgbClr>
            </a:glow>
            <a:softEdge rad="12700"/>
          </a:effectLst>
        </p:spPr>
      </p:pic>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731" y="6535150"/>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234580" y="81744"/>
            <a:ext cx="5556611" cy="261610"/>
          </a:xfrm>
          <a:prstGeom prst="rect">
            <a:avLst/>
          </a:prstGeom>
        </p:spPr>
        <p:txBody>
          <a:bodyPr wrap="square">
            <a:spAutoFit/>
          </a:bodyPr>
          <a:lstStyle/>
          <a:p>
            <a:pPr algn="just"/>
            <a:r>
              <a:rPr lang="fr-FR" sz="11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100" b="1" dirty="0" err="1">
                <a:solidFill>
                  <a:schemeClr val="accent5">
                    <a:lumMod val="75000"/>
                  </a:schemeClr>
                </a:solidFill>
                <a:latin typeface="Arial Narrow" panose="020B0606020202030204" pitchFamily="34" charset="0"/>
                <a:cs typeface="Arial" panose="020B0604020202020204" pitchFamily="34" charset="0"/>
              </a:rPr>
              <a:t>Lab</a:t>
            </a:r>
            <a:r>
              <a:rPr lang="fr-FR" sz="1100" b="1" dirty="0">
                <a:solidFill>
                  <a:schemeClr val="accent5">
                    <a:lumMod val="75000"/>
                  </a:schemeClr>
                </a:solidFill>
                <a:latin typeface="Arial Narrow" panose="020B0606020202030204" pitchFamily="34" charset="0"/>
                <a:cs typeface="Arial" panose="020B0604020202020204" pitchFamily="34" charset="0"/>
              </a:rPr>
              <a:t> / PFS SHS SO</a:t>
            </a:r>
          </a:p>
        </p:txBody>
      </p:sp>
      <p:pic>
        <p:nvPicPr>
          <p:cNvPr id="255" name="Image 254">
            <a:extLst>
              <a:ext uri="{FF2B5EF4-FFF2-40B4-BE49-F238E27FC236}">
                <a16:creationId xmlns:a16="http://schemas.microsoft.com/office/drawing/2014/main" id="{85BFB5D8-F9A7-41DB-A0C4-A4F2459A1452}"/>
              </a:ext>
            </a:extLst>
          </p:cNvPr>
          <p:cNvPicPr>
            <a:picLocks noChangeAspect="1"/>
          </p:cNvPicPr>
          <p:nvPr/>
        </p:nvPicPr>
        <p:blipFill>
          <a:blip r:embed="rId5"/>
          <a:stretch>
            <a:fillRect/>
          </a:stretch>
        </p:blipFill>
        <p:spPr>
          <a:xfrm>
            <a:off x="4836274" y="574956"/>
            <a:ext cx="7288942" cy="5655545"/>
          </a:xfrm>
          <a:prstGeom prst="rect">
            <a:avLst/>
          </a:prstGeom>
        </p:spPr>
      </p:pic>
      <p:pic>
        <p:nvPicPr>
          <p:cNvPr id="7" name="Image 6">
            <a:extLst>
              <a:ext uri="{FF2B5EF4-FFF2-40B4-BE49-F238E27FC236}">
                <a16:creationId xmlns:a16="http://schemas.microsoft.com/office/drawing/2014/main" id="{51B5B1DC-CB25-4CCA-BC63-DDAD92175247}"/>
              </a:ext>
            </a:extLst>
          </p:cNvPr>
          <p:cNvPicPr>
            <a:picLocks noChangeAspect="1"/>
          </p:cNvPicPr>
          <p:nvPr/>
        </p:nvPicPr>
        <p:blipFill>
          <a:blip r:embed="rId6"/>
          <a:stretch>
            <a:fillRect/>
          </a:stretch>
        </p:blipFill>
        <p:spPr>
          <a:xfrm>
            <a:off x="9706860" y="6029598"/>
            <a:ext cx="2286198" cy="180094"/>
          </a:xfrm>
          <a:prstGeom prst="rect">
            <a:avLst/>
          </a:prstGeom>
        </p:spPr>
      </p:pic>
      <p:sp>
        <p:nvSpPr>
          <p:cNvPr id="11" name="Rectangle 10">
            <a:extLst>
              <a:ext uri="{FF2B5EF4-FFF2-40B4-BE49-F238E27FC236}">
                <a16:creationId xmlns:a16="http://schemas.microsoft.com/office/drawing/2014/main" id="{D46908FE-01ED-4C9F-BCB0-AAE7F13B119F}"/>
              </a:ext>
            </a:extLst>
          </p:cNvPr>
          <p:cNvSpPr/>
          <p:nvPr/>
        </p:nvSpPr>
        <p:spPr>
          <a:xfrm>
            <a:off x="59479" y="5122505"/>
            <a:ext cx="5043464" cy="1107996"/>
          </a:xfrm>
          <a:prstGeom prst="rect">
            <a:avLst/>
          </a:prstGeom>
        </p:spPr>
        <p:txBody>
          <a:bodyPr wrap="square">
            <a:spAutoFit/>
          </a:bodyPr>
          <a:lstStyle/>
          <a:p>
            <a:pPr algn="just"/>
            <a:r>
              <a:rPr lang="fr-FR" sz="1100" dirty="0">
                <a:solidFill>
                  <a:schemeClr val="accent5">
                    <a:lumMod val="75000"/>
                  </a:schemeClr>
                </a:solidFill>
                <a:latin typeface="Arial Narrow" panose="020B0606020202030204" pitchFamily="34" charset="0"/>
                <a:cs typeface="Arial" panose="020B0604020202020204" pitchFamily="34" charset="0"/>
              </a:rPr>
              <a:t>Appui en moyens techniques et financiers de l’IRD dans sa mission partenariale de formation par la recherche. Financement </a:t>
            </a:r>
            <a:r>
              <a:rPr lang="fr-FR" sz="1100" dirty="0">
                <a:solidFill>
                  <a:schemeClr val="accent5">
                    <a:lumMod val="75000"/>
                  </a:schemeClr>
                </a:solidFill>
                <a:latin typeface="Arial Narrow" panose="020B0606020202030204" pitchFamily="34" charset="0"/>
              </a:rPr>
              <a:t>Département Consolidation des Capacités,</a:t>
            </a:r>
            <a:r>
              <a:rPr lang="fr-FR" sz="1100" dirty="0">
                <a:solidFill>
                  <a:schemeClr val="accent5">
                    <a:lumMod val="75000"/>
                  </a:schemeClr>
                </a:solidFill>
                <a:latin typeface="Arial Narrow" panose="020B0606020202030204" pitchFamily="34" charset="0"/>
                <a:cs typeface="Arial" panose="020B0604020202020204" pitchFamily="34" charset="0"/>
              </a:rPr>
              <a:t> </a:t>
            </a:r>
            <a:r>
              <a:rPr lang="fr-FR" sz="1100" b="1" dirty="0">
                <a:solidFill>
                  <a:schemeClr val="accent5">
                    <a:lumMod val="75000"/>
                  </a:schemeClr>
                </a:solidFill>
                <a:latin typeface="Arial Narrow" panose="020B0606020202030204" pitchFamily="34" charset="0"/>
                <a:cs typeface="Arial" panose="020B0604020202020204" pitchFamily="34" charset="0"/>
              </a:rPr>
              <a:t>Programme de Formation Structurante Sciences Humaines et Sociales, Science Ouverte « Il faut publier les données Source » (PFS SHS SO) , </a:t>
            </a:r>
            <a:r>
              <a:rPr lang="fr-FR" sz="1100" dirty="0">
                <a:solidFill>
                  <a:schemeClr val="accent5">
                    <a:lumMod val="75000"/>
                  </a:schemeClr>
                </a:solidFill>
                <a:latin typeface="Arial Narrow" panose="020B0606020202030204" pitchFamily="34" charset="0"/>
                <a:cs typeface="Arial" panose="020B0604020202020204" pitchFamily="34" charset="0"/>
              </a:rPr>
              <a:t>Formation aux Outils de la Science Ouverte (DUNNI, MCST-</a:t>
            </a:r>
            <a:r>
              <a:rPr lang="fr-FR" sz="1100" dirty="0" err="1">
                <a:solidFill>
                  <a:schemeClr val="accent5">
                    <a:lumMod val="75000"/>
                  </a:schemeClr>
                </a:solidFill>
                <a:latin typeface="Arial Narrow" panose="020B0606020202030204" pitchFamily="34" charset="0"/>
                <a:cs typeface="Arial" panose="020B0604020202020204" pitchFamily="34" charset="0"/>
              </a:rPr>
              <a:t>DataSuds</a:t>
            </a:r>
            <a:r>
              <a:rPr lang="fr-FR" sz="1100" dirty="0">
                <a:solidFill>
                  <a:schemeClr val="accent5">
                    <a:lumMod val="75000"/>
                  </a:schemeClr>
                </a:solidFill>
                <a:latin typeface="Arial Narrow" panose="020B0606020202030204" pitchFamily="34" charset="0"/>
                <a:cs typeface="Arial" panose="020B0604020202020204" pitchFamily="34" charset="0"/>
              </a:rPr>
              <a:t>-IST,) visant le renforcement des capacités recherche innovation et expertise de la force intellectuelle Sud, doctorants, jeunes docteurs, chercheurs .</a:t>
            </a:r>
            <a:r>
              <a:rPr lang="fr-FR" sz="1100" dirty="0">
                <a:solidFill>
                  <a:schemeClr val="accent5">
                    <a:lumMod val="75000"/>
                  </a:schemeClr>
                </a:solidFill>
                <a:latin typeface="Arial Narrow" panose="020B0606020202030204" pitchFamily="34" charset="0"/>
              </a:rPr>
              <a:t> </a:t>
            </a:r>
            <a:endParaRPr lang="fr-FR" sz="1100" dirty="0">
              <a:solidFill>
                <a:schemeClr val="accent5">
                  <a:lumMod val="75000"/>
                </a:schemeClr>
              </a:solidFill>
              <a:latin typeface="Arial Narrow" panose="020B0606020202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D916DCB-71DF-4A47-BC78-08C867D31CFC}"/>
              </a:ext>
            </a:extLst>
          </p:cNvPr>
          <p:cNvSpPr/>
          <p:nvPr/>
        </p:nvSpPr>
        <p:spPr>
          <a:xfrm>
            <a:off x="198942" y="6209692"/>
            <a:ext cx="5482923" cy="600164"/>
          </a:xfrm>
          <a:prstGeom prst="rect">
            <a:avLst/>
          </a:prstGeom>
        </p:spPr>
        <p:txBody>
          <a:bodyPr wrap="square">
            <a:spAutoFit/>
          </a:bodyPr>
          <a:lstStyle/>
          <a:p>
            <a:r>
              <a:rPr lang="fr-FR" sz="1100" b="1" dirty="0">
                <a:solidFill>
                  <a:schemeClr val="accent5">
                    <a:lumMod val="75000"/>
                  </a:schemeClr>
                </a:solidFill>
                <a:latin typeface="Arial Narrow" panose="020B0606020202030204" pitchFamily="34" charset="0"/>
                <a:cs typeface="Arial" panose="020B0604020202020204" pitchFamily="34" charset="0"/>
              </a:rPr>
              <a:t>Références : </a:t>
            </a:r>
            <a:r>
              <a:rPr lang="fr-FR" sz="1100" dirty="0">
                <a:solidFill>
                  <a:schemeClr val="accent5">
                    <a:lumMod val="75000"/>
                  </a:schemeClr>
                </a:solidFill>
                <a:latin typeface="Arial Narrow" panose="020B0606020202030204" pitchFamily="34" charset="0"/>
                <a:cs typeface="Arial" panose="020B0604020202020204" pitchFamily="34" charset="0"/>
              </a:rPr>
              <a:t>Que faire pour la transition sous pandémie? Sur </a:t>
            </a:r>
            <a:r>
              <a:rPr lang="fr-FR" sz="1100" dirty="0">
                <a:solidFill>
                  <a:schemeClr val="accent5">
                    <a:lumMod val="75000"/>
                  </a:schemeClr>
                </a:solidFill>
                <a:latin typeface="Arial Narrow" panose="020B0606020202030204" pitchFamily="34" charset="0"/>
                <a:cs typeface="Arial" panose="020B0604020202020204" pitchFamily="34" charset="0"/>
                <a:hlinkClick r:id="rId7"/>
              </a:rPr>
              <a:t>https://dataverse.ird.fr/dataverse/Ivory_Coast_Development_Knowledge_Fabric_Lab</a:t>
            </a:r>
            <a:endParaRPr lang="fr-FR" sz="1100" dirty="0">
              <a:solidFill>
                <a:schemeClr val="accent5">
                  <a:lumMod val="75000"/>
                </a:schemeClr>
              </a:solidFill>
              <a:latin typeface="Arial Narrow" panose="020B0606020202030204" pitchFamily="34" charset="0"/>
              <a:cs typeface="Arial" panose="020B0604020202020204" pitchFamily="34" charset="0"/>
            </a:endParaRPr>
          </a:p>
          <a:p>
            <a:pPr algn="just"/>
            <a:endParaRPr lang="fr-FR" sz="1100" dirty="0">
              <a:solidFill>
                <a:schemeClr val="accent5">
                  <a:lumMod val="75000"/>
                </a:schemeClr>
              </a:solidFill>
              <a:latin typeface="Arial Narrow" panose="020B0606020202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580ED3E-6E6F-424B-8592-345F6D529DD8}"/>
              </a:ext>
            </a:extLst>
          </p:cNvPr>
          <p:cNvSpPr/>
          <p:nvPr/>
        </p:nvSpPr>
        <p:spPr>
          <a:xfrm>
            <a:off x="59792" y="4231478"/>
            <a:ext cx="5265615" cy="938719"/>
          </a:xfrm>
          <a:prstGeom prst="rect">
            <a:avLst/>
          </a:prstGeom>
        </p:spPr>
        <p:txBody>
          <a:bodyPr wrap="square">
            <a:spAutoFit/>
          </a:bodyPr>
          <a:lstStyle/>
          <a:p>
            <a:pPr algn="just"/>
            <a:r>
              <a:rPr lang="fr-FR" sz="1100" b="1" dirty="0">
                <a:solidFill>
                  <a:schemeClr val="accent5">
                    <a:lumMod val="75000"/>
                  </a:schemeClr>
                </a:solidFill>
                <a:latin typeface="Arial Narrow" panose="020B0606020202030204" pitchFamily="34" charset="0"/>
                <a:cs typeface="Arial" panose="020B0604020202020204" pitchFamily="34" charset="0"/>
              </a:rPr>
              <a:t>Ivory </a:t>
            </a:r>
            <a:r>
              <a:rPr lang="fr-FR" sz="1100" b="1" dirty="0" err="1">
                <a:solidFill>
                  <a:schemeClr val="accent5">
                    <a:lumMod val="75000"/>
                  </a:schemeClr>
                </a:solidFill>
                <a:latin typeface="Arial Narrow" panose="020B0606020202030204" pitchFamily="34" charset="0"/>
                <a:cs typeface="Arial" panose="020B0604020202020204" pitchFamily="34" charset="0"/>
              </a:rPr>
              <a:t>Coast</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Development</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Knowledge</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Fabric</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Lab</a:t>
            </a:r>
            <a:r>
              <a:rPr lang="fr-FR" sz="1100" b="1" dirty="0">
                <a:solidFill>
                  <a:schemeClr val="accent5">
                    <a:lumMod val="75000"/>
                  </a:schemeClr>
                </a:solidFill>
                <a:latin typeface="Arial Narrow" panose="020B0606020202030204" pitchFamily="34" charset="0"/>
                <a:cs typeface="Arial" panose="020B0604020202020204" pitchFamily="34" charset="0"/>
              </a:rPr>
              <a:t> (IC-DKF </a:t>
            </a:r>
            <a:r>
              <a:rPr lang="fr-FR" sz="1100" b="1" dirty="0" err="1">
                <a:solidFill>
                  <a:schemeClr val="accent5">
                    <a:lumMod val="75000"/>
                  </a:schemeClr>
                </a:solidFill>
                <a:latin typeface="Arial Narrow" panose="020B0606020202030204" pitchFamily="34" charset="0"/>
                <a:cs typeface="Arial" panose="020B0604020202020204" pitchFamily="34" charset="0"/>
              </a:rPr>
              <a:t>Lab</a:t>
            </a:r>
            <a:r>
              <a:rPr lang="fr-FR" sz="1100" b="1" dirty="0">
                <a:solidFill>
                  <a:schemeClr val="accent5">
                    <a:lumMod val="75000"/>
                  </a:schemeClr>
                </a:solidFill>
                <a:latin typeface="Arial Narrow" panose="020B0606020202030204" pitchFamily="34" charset="0"/>
                <a:cs typeface="Arial" panose="020B0604020202020204" pitchFamily="34" charset="0"/>
              </a:rPr>
              <a:t>) : </a:t>
            </a:r>
            <a:r>
              <a:rPr lang="fr-FR" sz="1100" dirty="0">
                <a:solidFill>
                  <a:schemeClr val="accent5">
                    <a:lumMod val="75000"/>
                  </a:schemeClr>
                </a:solidFill>
                <a:latin typeface="Arial Narrow" panose="020B0606020202030204" pitchFamily="34" charset="0"/>
                <a:cs typeface="Arial" panose="020B0604020202020204" pitchFamily="34" charset="0"/>
              </a:rPr>
              <a:t>Une communauté collaborative pour l’innovation, la mise au point d’outils méthodologiques et conceptuels de la Science Ouverte et la production d’une collection de jeux de données sur un entrepôt public de la donnée scientifique (expérimentation de la plateforme </a:t>
            </a:r>
            <a:r>
              <a:rPr lang="fr-FR" sz="1100" b="1" dirty="0" err="1">
                <a:solidFill>
                  <a:schemeClr val="accent5">
                    <a:lumMod val="75000"/>
                  </a:schemeClr>
                </a:solidFill>
                <a:latin typeface="Arial Narrow" panose="020B0606020202030204" pitchFamily="34" charset="0"/>
                <a:cs typeface="Arial" panose="020B0604020202020204" pitchFamily="34" charset="0"/>
              </a:rPr>
              <a:t>DataSuds</a:t>
            </a:r>
            <a:r>
              <a:rPr lang="fr-FR" sz="1100" dirty="0">
                <a:solidFill>
                  <a:schemeClr val="accent5">
                    <a:lumMod val="75000"/>
                  </a:schemeClr>
                </a:solidFill>
                <a:latin typeface="Arial Narrow" panose="020B0606020202030204" pitchFamily="34" charset="0"/>
                <a:cs typeface="Arial" panose="020B0604020202020204" pitchFamily="34" charset="0"/>
              </a:rPr>
              <a:t> de l’IRD) et de diagnostics de faisabilité de la transition écologique et économique en Côte d’Ivoire. Initié et animé par les géographes</a:t>
            </a:r>
            <a:endParaRPr lang="fr-FR" sz="1100" b="1" dirty="0">
              <a:solidFill>
                <a:schemeClr val="accent5">
                  <a:lumMod val="75000"/>
                </a:schemeClr>
              </a:solidFill>
              <a:latin typeface="Arial Narrow" panose="020B060602020203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32D9D40A-0FCC-4520-97AF-3E8FF9F9C26E}"/>
              </a:ext>
            </a:extLst>
          </p:cNvPr>
          <p:cNvCxnSpPr>
            <a:cxnSpLocks/>
          </p:cNvCxnSpPr>
          <p:nvPr/>
        </p:nvCxnSpPr>
        <p:spPr>
          <a:xfrm>
            <a:off x="3532252" y="6655007"/>
            <a:ext cx="1688757"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D9AF765-FCDF-4E70-BB9A-931850355877}"/>
              </a:ext>
            </a:extLst>
          </p:cNvPr>
          <p:cNvCxnSpPr>
            <a:cxnSpLocks/>
          </p:cNvCxnSpPr>
          <p:nvPr/>
        </p:nvCxnSpPr>
        <p:spPr>
          <a:xfrm>
            <a:off x="5291049" y="4759217"/>
            <a:ext cx="0" cy="174360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8B75C7-20DA-4BD4-9906-B474D5A9E441}"/>
              </a:ext>
            </a:extLst>
          </p:cNvPr>
          <p:cNvSpPr/>
          <p:nvPr/>
        </p:nvSpPr>
        <p:spPr>
          <a:xfrm>
            <a:off x="30297" y="418964"/>
            <a:ext cx="5338119" cy="4008562"/>
          </a:xfrm>
          <a:prstGeom prst="rect">
            <a:avLst/>
          </a:prstGeom>
        </p:spPr>
        <p:txBody>
          <a:bodyPr wrap="square">
            <a:spAutoFit/>
          </a:bodyPr>
          <a:lstStyle/>
          <a:p>
            <a:pPr algn="just">
              <a:lnSpc>
                <a:spcPct val="107000"/>
              </a:lnSpc>
              <a:spcAft>
                <a:spcPts val="300"/>
              </a:spcAft>
            </a:pPr>
            <a:r>
              <a:rPr lang="fr-FR" sz="1100" dirty="0">
                <a:solidFill>
                  <a:schemeClr val="accent5">
                    <a:lumMod val="75000"/>
                  </a:schemeClr>
                </a:solidFill>
                <a:latin typeface="Arial Narrow" panose="020B0606020202030204" pitchFamily="34" charset="0"/>
                <a:cs typeface="Times New Roman" panose="02020603050405020304" pitchFamily="18" charset="0"/>
              </a:rPr>
              <a:t>Il s’agit </a:t>
            </a:r>
            <a:r>
              <a:rPr lang="fr-FR" sz="1100" b="1" dirty="0">
                <a:solidFill>
                  <a:schemeClr val="accent5">
                    <a:lumMod val="75000"/>
                  </a:schemeClr>
                </a:solidFill>
                <a:latin typeface="Arial Narrow" panose="020B0606020202030204" pitchFamily="34" charset="0"/>
                <a:cs typeface="Times New Roman" panose="02020603050405020304" pitchFamily="18" charset="0"/>
              </a:rPr>
              <a:t>d’</a:t>
            </a:r>
            <a:r>
              <a:rPr lang="fr-FR" sz="1100" b="1" dirty="0">
                <a:solidFill>
                  <a:schemeClr val="accent5">
                    <a:lumMod val="75000"/>
                  </a:schemeClr>
                </a:solidFill>
                <a:latin typeface="Arial Narrow" panose="020B0606020202030204" pitchFamily="34" charset="0"/>
                <a:cs typeface="Arial" panose="020B0604020202020204" pitchFamily="34" charset="0"/>
              </a:rPr>
              <a:t>Ouvrir</a:t>
            </a:r>
            <a:r>
              <a:rPr lang="fr-FR" sz="1100" dirty="0">
                <a:solidFill>
                  <a:schemeClr val="accent5">
                    <a:lumMod val="75000"/>
                  </a:schemeClr>
                </a:solidFill>
                <a:latin typeface="Arial Narrow" panose="020B0606020202030204" pitchFamily="34" charset="0"/>
                <a:cs typeface="Arial" panose="020B0604020202020204" pitchFamily="34" charset="0"/>
              </a:rPr>
              <a:t> </a:t>
            </a:r>
            <a:r>
              <a:rPr lang="fr-FR" sz="1100" b="1" dirty="0">
                <a:solidFill>
                  <a:schemeClr val="accent5">
                    <a:lumMod val="75000"/>
                  </a:schemeClr>
                </a:solidFill>
                <a:latin typeface="Arial Narrow" panose="020B0606020202030204" pitchFamily="34" charset="0"/>
                <a:cs typeface="Arial" panose="020B0604020202020204" pitchFamily="34" charset="0"/>
              </a:rPr>
              <a:t>et d’orienter la Fabrique des savoirs des Sciences Humaines et Sociales pour fournir un service scientifique à la mise en œuvre de la Transition écologique et économique en Côte d’ivoire.</a:t>
            </a:r>
          </a:p>
          <a:p>
            <a:pPr algn="just">
              <a:lnSpc>
                <a:spcPct val="107000"/>
              </a:lnSpc>
              <a:spcAft>
                <a:spcPts val="300"/>
              </a:spcAft>
            </a:pP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Dans ce cadre une démarche expérimentale innovante a été initiée, le programme Eco2Dev « Pour un développement écologique et économique durable et soutenable ».</a:t>
            </a:r>
          </a:p>
          <a:p>
            <a:pPr algn="just">
              <a:lnSpc>
                <a:spcPct val="107000"/>
              </a:lnSpc>
              <a:spcAft>
                <a:spcPts val="300"/>
              </a:spcAft>
            </a:pPr>
            <a:r>
              <a:rPr lang="fr-FR" sz="1100" b="1" dirty="0">
                <a:solidFill>
                  <a:schemeClr val="accent5">
                    <a:lumMod val="75000"/>
                  </a:schemeClr>
                </a:solidFill>
                <a:latin typeface="Arial Narrow" panose="020B0606020202030204" pitchFamily="34" charset="0"/>
                <a:cs typeface="Arial" panose="020B0604020202020204" pitchFamily="34" charset="0"/>
              </a:rPr>
              <a:t>=&gt; Regards croisés et Dialogue recherche Economie, Sociologie, Géographie autour de la problématique de l’éco-éco développement durable et soutenable (Eco2Dev), </a:t>
            </a:r>
            <a:r>
              <a:rPr lang="fr-FR" sz="1100" dirty="0">
                <a:solidFill>
                  <a:schemeClr val="accent5">
                    <a:lumMod val="75000"/>
                  </a:schemeClr>
                </a:solidFill>
                <a:latin typeface="Arial Narrow" panose="020B0606020202030204" pitchFamily="34" charset="0"/>
                <a:cs typeface="Arial" panose="020B0604020202020204" pitchFamily="34" charset="0"/>
              </a:rPr>
              <a:t>dynamique centrale</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dirty="0">
                <a:solidFill>
                  <a:schemeClr val="accent5">
                    <a:lumMod val="75000"/>
                  </a:schemeClr>
                </a:solidFill>
                <a:latin typeface="Arial Narrow" panose="020B0606020202030204" pitchFamily="34" charset="0"/>
                <a:cs typeface="Arial" panose="020B0604020202020204" pitchFamily="34" charset="0"/>
              </a:rPr>
              <a:t>de l’antenne de </a:t>
            </a:r>
            <a:r>
              <a:rPr lang="fr-FR" sz="1100" b="1" dirty="0">
                <a:solidFill>
                  <a:schemeClr val="accent5">
                    <a:lumMod val="75000"/>
                  </a:schemeClr>
                </a:solidFill>
                <a:latin typeface="Arial Narrow" panose="020B0606020202030204" pitchFamily="34" charset="0"/>
                <a:cs typeface="Arial" panose="020B0604020202020204" pitchFamily="34" charset="0"/>
              </a:rPr>
              <a:t>l’UMI Source </a:t>
            </a:r>
            <a:r>
              <a:rPr lang="fr-FR" sz="1100" dirty="0">
                <a:solidFill>
                  <a:schemeClr val="accent5">
                    <a:lumMod val="75000"/>
                  </a:schemeClr>
                </a:solidFill>
                <a:latin typeface="Arial Narrow" panose="020B0606020202030204" pitchFamily="34" charset="0"/>
                <a:cs typeface="Arial" panose="020B0604020202020204" pitchFamily="34" charset="0"/>
              </a:rPr>
              <a:t>au Centre Ivoirien de Recherche Economiques et Sociales </a:t>
            </a:r>
            <a:r>
              <a:rPr lang="fr-FR" sz="1100" b="1" dirty="0">
                <a:solidFill>
                  <a:schemeClr val="accent5">
                    <a:lumMod val="75000"/>
                  </a:schemeClr>
                </a:solidFill>
                <a:latin typeface="Arial Narrow" panose="020B0606020202030204" pitchFamily="34" charset="0"/>
                <a:cs typeface="Arial" panose="020B0604020202020204" pitchFamily="34" charset="0"/>
              </a:rPr>
              <a:t>(CIRES</a:t>
            </a:r>
            <a:r>
              <a:rPr lang="fr-FR" sz="1100" dirty="0">
                <a:solidFill>
                  <a:schemeClr val="accent5">
                    <a:lumMod val="75000"/>
                  </a:schemeClr>
                </a:solidFill>
                <a:latin typeface="Arial Narrow" panose="020B0606020202030204" pitchFamily="34" charset="0"/>
                <a:cs typeface="Arial" panose="020B0604020202020204" pitchFamily="34" charset="0"/>
              </a:rPr>
              <a:t>) de l’Université Félix Houphouët Boigny</a:t>
            </a:r>
            <a:r>
              <a:rPr lang="fr-FR" sz="1100" b="1" dirty="0">
                <a:solidFill>
                  <a:schemeClr val="accent5">
                    <a:lumMod val="75000"/>
                  </a:schemeClr>
                </a:solidFill>
                <a:latin typeface="Arial Narrow" panose="020B0606020202030204" pitchFamily="34" charset="0"/>
                <a:cs typeface="Arial" panose="020B0604020202020204" pitchFamily="34" charset="0"/>
              </a:rPr>
              <a:t> (UFHB)  </a:t>
            </a:r>
          </a:p>
          <a:p>
            <a:pPr marL="171450" indent="-171450" algn="just">
              <a:lnSpc>
                <a:spcPct val="107000"/>
              </a:lnSpc>
              <a:spcAft>
                <a:spcPts val="300"/>
              </a:spcAft>
              <a:buFont typeface="Symbol" panose="05050102010706020507" pitchFamily="18" charset="2"/>
              <a:buChar char="Þ"/>
            </a:pPr>
            <a:r>
              <a:rPr lang="fr-FR" sz="1100" b="1"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Esprit de «Creative Commons» Scientifiques et de </a:t>
            </a:r>
            <a:r>
              <a:rPr lang="fr-FR" sz="1100" b="1"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Fab</a:t>
            </a:r>
            <a:r>
              <a:rPr lang="fr-FR" sz="1100" b="1"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t>
            </a:r>
            <a:r>
              <a:rPr lang="fr-FR" sz="1100" b="1"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Lab</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c’est-à-dire en s‘appuyant sur une communauté intellectuelle et collaborative de création, de formation et de restitution : l’Ivory </a:t>
            </a:r>
            <a:r>
              <a:rPr lang="fr-FR" sz="1100"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Coast</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t>
            </a:r>
            <a:r>
              <a:rPr lang="fr-FR" sz="1100"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Development</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t>
            </a:r>
            <a:r>
              <a:rPr lang="fr-FR" sz="1100"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Knowledge</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t>
            </a:r>
            <a:r>
              <a:rPr lang="fr-FR" sz="1100"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Fabric</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t>
            </a:r>
            <a:r>
              <a:rPr lang="fr-FR" sz="1100"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Lab</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(IC-DKF </a:t>
            </a:r>
            <a:r>
              <a:rPr lang="fr-FR" sz="1100" dirty="0" err="1">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Lab</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a:t>
            </a:r>
          </a:p>
          <a:p>
            <a:pPr algn="just">
              <a:lnSpc>
                <a:spcPct val="107000"/>
              </a:lnSpc>
              <a:spcAft>
                <a:spcPts val="300"/>
              </a:spcAft>
            </a:pPr>
            <a:r>
              <a:rPr lang="fr-FR" sz="1100" b="1"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L'UMI SOURCE : </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un positionnement original dans la recherche, en développant une approche pluri et interdisciplinaire (économie et géographie, mais aussi socio-anthropologie et agronomie), des thématiques de la Soutenabilité et de la Résilience, déclinée sur des terrains et des territoires du Sud </a:t>
            </a:r>
          </a:p>
          <a:p>
            <a:pPr algn="just">
              <a:lnSpc>
                <a:spcPct val="107000"/>
              </a:lnSpc>
              <a:spcAft>
                <a:spcPts val="300"/>
              </a:spcAft>
            </a:pP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En Côte d’Ivoire le partenariat s’organise autour de la </a:t>
            </a:r>
            <a:r>
              <a:rPr lang="fr-FR" sz="1100" b="1"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dynamique centrale d’échanges, de séminaires et d’actions terrain</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animée par le </a:t>
            </a:r>
            <a:r>
              <a:rPr lang="fr-FR" sz="1100" b="1"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CIRES,</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Centre Ivoirien de Recherches Economiques et Sociales, au sein de </a:t>
            </a:r>
            <a:r>
              <a:rPr lang="fr-FR" sz="1100" b="1"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l’UFHB,</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associant des économistes, des sociologues, des anthropologues et des géographes, des chercheur(e)s seniors, de jeunes docteur(e)s et des doctorant(e)s </a:t>
            </a:r>
            <a:r>
              <a:rPr lang="fr-FR" sz="1100" dirty="0">
                <a:solidFill>
                  <a:schemeClr val="accent5">
                    <a:lumMod val="75000"/>
                  </a:schemeClr>
                </a:solidFill>
                <a:latin typeface="Arial Narrow" panose="020B0606020202030204" pitchFamily="34" charset="0"/>
                <a:cs typeface="Arial" panose="020B0604020202020204" pitchFamily="34" charset="0"/>
              </a:rPr>
              <a:t>(resp. Ibrahim Diarra, assistance Léon N’Da)</a:t>
            </a:r>
            <a:r>
              <a:rPr lang="fr-FR" sz="11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rPr>
              <a:t>. </a:t>
            </a:r>
          </a:p>
        </p:txBody>
      </p:sp>
      <p:sp>
        <p:nvSpPr>
          <p:cNvPr id="20" name="Rectangle 19">
            <a:extLst>
              <a:ext uri="{FF2B5EF4-FFF2-40B4-BE49-F238E27FC236}">
                <a16:creationId xmlns:a16="http://schemas.microsoft.com/office/drawing/2014/main" id="{26A5D0AB-C735-40F7-A911-02C9E2B8AA00}"/>
              </a:ext>
            </a:extLst>
          </p:cNvPr>
          <p:cNvSpPr/>
          <p:nvPr/>
        </p:nvSpPr>
        <p:spPr>
          <a:xfrm>
            <a:off x="-720337" y="2546450"/>
            <a:ext cx="5556611" cy="384721"/>
          </a:xfrm>
          <a:prstGeom prst="rect">
            <a:avLst/>
          </a:prstGeom>
        </p:spPr>
        <p:txBody>
          <a:bodyPr wrap="square">
            <a:spAutoFit/>
          </a:bodyPr>
          <a:lstStyle/>
          <a:p>
            <a:pPr algn="just"/>
            <a:endParaRPr lang="fr-FR" sz="1100" b="1" dirty="0">
              <a:solidFill>
                <a:schemeClr val="accent5">
                  <a:lumMod val="75000"/>
                </a:schemeClr>
              </a:solidFill>
              <a:latin typeface="Arial Narrow" panose="020B0606020202030204" pitchFamily="34" charset="0"/>
              <a:cs typeface="Arial" panose="020B0604020202020204" pitchFamily="34" charset="0"/>
            </a:endParaRPr>
          </a:p>
          <a:p>
            <a:pPr algn="just"/>
            <a:endParaRPr lang="fr-FR" sz="800" dirty="0">
              <a:solidFill>
                <a:schemeClr val="accent5">
                  <a:lumMod val="75000"/>
                </a:schemeClr>
              </a:solidFill>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055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999" y="6468691"/>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8" y="81745"/>
            <a:ext cx="11033010" cy="800219"/>
          </a:xfrm>
          <a:prstGeom prst="rect">
            <a:avLst/>
          </a:prstGeom>
        </p:spPr>
        <p:txBody>
          <a:bodyPr wrap="square">
            <a:spAutoFit/>
          </a:bodyPr>
          <a:lstStyle/>
          <a:p>
            <a:pPr algn="just"/>
            <a:r>
              <a:rPr lang="fr-FR" sz="14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400" b="1" dirty="0" err="1">
                <a:solidFill>
                  <a:schemeClr val="accent5">
                    <a:lumMod val="75000"/>
                  </a:schemeClr>
                </a:solidFill>
                <a:latin typeface="Arial Narrow" panose="020B0606020202030204" pitchFamily="34" charset="0"/>
                <a:cs typeface="Arial" panose="020B0604020202020204" pitchFamily="34" charset="0"/>
              </a:rPr>
              <a:t>Lab</a:t>
            </a:r>
            <a:r>
              <a:rPr lang="fr-FR" sz="1400" b="1" dirty="0">
                <a:solidFill>
                  <a:schemeClr val="accent5">
                    <a:lumMod val="75000"/>
                  </a:schemeClr>
                </a:solidFill>
                <a:latin typeface="Arial Narrow" panose="020B0606020202030204" pitchFamily="34" charset="0"/>
                <a:cs typeface="Arial" panose="020B0604020202020204" pitchFamily="34" charset="0"/>
              </a:rPr>
              <a:t> / PFS SHS SO Source </a:t>
            </a:r>
          </a:p>
          <a:p>
            <a:pPr algn="just"/>
            <a:endParaRPr lang="fr-FR" sz="800" b="1"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Ouvrir et orienter la Fabrique des Savoirs des Sciences Humaines et Sociales pour un Service Scientifique  à la mise en œuvre de la Transition écologique et économique en Côte d’ivoire</a:t>
            </a:r>
          </a:p>
        </p:txBody>
      </p:sp>
      <p:sp>
        <p:nvSpPr>
          <p:cNvPr id="2" name="Rectangle 1">
            <a:extLst>
              <a:ext uri="{FF2B5EF4-FFF2-40B4-BE49-F238E27FC236}">
                <a16:creationId xmlns:a16="http://schemas.microsoft.com/office/drawing/2014/main" id="{CFA63622-313C-1981-031B-101BB8FF6E9F}"/>
              </a:ext>
            </a:extLst>
          </p:cNvPr>
          <p:cNvSpPr/>
          <p:nvPr/>
        </p:nvSpPr>
        <p:spPr>
          <a:xfrm>
            <a:off x="171758" y="1051111"/>
            <a:ext cx="6450618" cy="5663089"/>
          </a:xfrm>
          <a:prstGeom prst="rect">
            <a:avLst/>
          </a:prstGeom>
        </p:spPr>
        <p:txBody>
          <a:bodyPr wrap="square">
            <a:spAutoFit/>
          </a:bodyPr>
          <a:lstStyle/>
          <a:p>
            <a:pPr algn="just"/>
            <a:r>
              <a:rPr lang="fr-FR" sz="1400" b="1" dirty="0">
                <a:solidFill>
                  <a:schemeClr val="accent5">
                    <a:lumMod val="75000"/>
                  </a:schemeClr>
                </a:solidFill>
                <a:latin typeface="Arial Narrow" panose="020B0606020202030204" pitchFamily="34" charset="0"/>
              </a:rPr>
              <a:t>Les Axes de travail </a:t>
            </a:r>
          </a:p>
          <a:p>
            <a:pPr algn="just"/>
            <a:endParaRPr lang="fr-FR" sz="1100" b="1" dirty="0">
              <a:solidFill>
                <a:schemeClr val="accent5">
                  <a:lumMod val="75000"/>
                </a:schemeClr>
              </a:solidFill>
              <a:latin typeface="Arial Narrow" panose="020B0606020202030204" pitchFamily="34" charset="0"/>
            </a:endParaRPr>
          </a:p>
          <a:p>
            <a:pPr algn="just"/>
            <a:r>
              <a:rPr lang="fr-FR" sz="1400" b="1" dirty="0">
                <a:solidFill>
                  <a:schemeClr val="accent5">
                    <a:lumMod val="75000"/>
                  </a:schemeClr>
                </a:solidFill>
                <a:latin typeface="Arial Narrow" panose="020B0606020202030204" pitchFamily="34" charset="0"/>
              </a:rPr>
              <a:t>La formation aux outils et aux démarches de la Science Ouverte et leur Adaptation aux démarches de la Recherche SHS Orientée par les questions de l’Eco-éco Développement </a:t>
            </a:r>
            <a:r>
              <a:rPr lang="fr-FR" sz="1100" dirty="0">
                <a:solidFill>
                  <a:schemeClr val="accent5">
                    <a:lumMod val="75000"/>
                  </a:schemeClr>
                </a:solidFill>
                <a:latin typeface="Arial Narrow" panose="020B0606020202030204" pitchFamily="34" charset="0"/>
              </a:rPr>
              <a:t>: entrepôts de la donnée scientifique, PGD, supports numériques web, vidéo, audio, bibliographique, texte, tableur, PAO, Bases de données, …) en format public, gratuit ou libres. Partenariat avec l’assistance informatique de l’IRD Côte d’Ivoire (Paul Kouadio) ; la plateforme </a:t>
            </a:r>
            <a:r>
              <a:rPr lang="fr-FR" sz="1100" dirty="0" err="1">
                <a:solidFill>
                  <a:schemeClr val="accent5">
                    <a:lumMod val="75000"/>
                  </a:schemeClr>
                </a:solidFill>
                <a:latin typeface="Arial Narrow" panose="020B0606020202030204" pitchFamily="34" charset="0"/>
              </a:rPr>
              <a:t>DataSuds</a:t>
            </a:r>
            <a:r>
              <a:rPr lang="fr-FR" sz="1100" dirty="0">
                <a:solidFill>
                  <a:schemeClr val="accent5">
                    <a:lumMod val="75000"/>
                  </a:schemeClr>
                </a:solidFill>
                <a:latin typeface="Arial Narrow" panose="020B0606020202030204" pitchFamily="34" charset="0"/>
              </a:rPr>
              <a:t> IRD (Luc Decker) ; la mission Science Ouverte de l’IRD Côte d’Ivoire (</a:t>
            </a:r>
            <a:r>
              <a:rPr lang="fr-FR" sz="1100" dirty="0" err="1">
                <a:solidFill>
                  <a:schemeClr val="accent5">
                    <a:lumMod val="75000"/>
                  </a:schemeClr>
                </a:solidFill>
                <a:latin typeface="Arial Narrow" panose="020B0606020202030204" pitchFamily="34" charset="0"/>
              </a:rPr>
              <a:t>Edoukou</a:t>
            </a:r>
            <a:r>
              <a:rPr lang="fr-FR" sz="1100" dirty="0">
                <a:solidFill>
                  <a:schemeClr val="accent5">
                    <a:lumMod val="75000"/>
                  </a:schemeClr>
                </a:solidFill>
                <a:latin typeface="Arial Narrow" panose="020B0606020202030204" pitchFamily="34" charset="0"/>
              </a:rPr>
              <a:t> Ehui), de l’IRD France (DUNNI-MCST-IST, JC </a:t>
            </a:r>
            <a:r>
              <a:rPr lang="fr-FR" sz="1100" dirty="0" err="1">
                <a:solidFill>
                  <a:schemeClr val="accent5">
                    <a:lumMod val="75000"/>
                  </a:schemeClr>
                </a:solidFill>
                <a:latin typeface="Arial Narrow" panose="020B0606020202030204" pitchFamily="34" charset="0"/>
              </a:rPr>
              <a:t>Desconnets</a:t>
            </a:r>
            <a:r>
              <a:rPr lang="fr-FR" sz="1100" dirty="0">
                <a:solidFill>
                  <a:schemeClr val="accent5">
                    <a:lumMod val="75000"/>
                  </a:schemeClr>
                </a:solidFill>
                <a:latin typeface="Arial Narrow" panose="020B0606020202030204" pitchFamily="34" charset="0"/>
              </a:rPr>
              <a:t>, P Aventurier, Caroline Doucouré, Emilie Brunet </a:t>
            </a:r>
            <a:r>
              <a:rPr lang="fr-FR" sz="1100" dirty="0">
                <a:solidFill>
                  <a:schemeClr val="accent5">
                    <a:lumMod val="75000"/>
                  </a:schemeClr>
                </a:solidFill>
                <a:latin typeface="Arial Narrow" panose="020B0606020202030204" pitchFamily="34" charset="0"/>
                <a:cs typeface="Arial" panose="020B0604020202020204" pitchFamily="34" charset="0"/>
              </a:rPr>
              <a:t>…) </a:t>
            </a:r>
            <a:r>
              <a:rPr lang="fr-FR" sz="1100" dirty="0">
                <a:solidFill>
                  <a:schemeClr val="accent5">
                    <a:lumMod val="75000"/>
                  </a:schemeClr>
                </a:solidFill>
                <a:latin typeface="Arial Narrow" panose="020B0606020202030204" pitchFamily="34" charset="0"/>
              </a:rPr>
              <a:t>.</a:t>
            </a:r>
          </a:p>
          <a:p>
            <a:pPr algn="just"/>
            <a:endParaRPr lang="fr-FR" sz="1100" dirty="0">
              <a:solidFill>
                <a:schemeClr val="accent5">
                  <a:lumMod val="75000"/>
                </a:schemeClr>
              </a:solidFill>
              <a:latin typeface="Arial Narrow" panose="020B0606020202030204" pitchFamily="34" charset="0"/>
            </a:endParaRPr>
          </a:p>
          <a:p>
            <a:pPr algn="just"/>
            <a:r>
              <a:rPr lang="fr-FR" sz="1400" b="1" dirty="0">
                <a:solidFill>
                  <a:schemeClr val="accent5">
                    <a:lumMod val="75000"/>
                  </a:schemeClr>
                </a:solidFill>
                <a:latin typeface="Arial Narrow" panose="020B0606020202030204" pitchFamily="34" charset="0"/>
              </a:rPr>
              <a:t>La cartographie du cercle des parties prenantes et intéressées </a:t>
            </a:r>
            <a:r>
              <a:rPr lang="fr-FR" sz="1100" dirty="0">
                <a:solidFill>
                  <a:schemeClr val="accent5">
                    <a:lumMod val="75000"/>
                  </a:schemeClr>
                </a:solidFill>
                <a:latin typeface="Arial Narrow" panose="020B0606020202030204" pitchFamily="34" charset="0"/>
              </a:rPr>
              <a:t>par la démarche et les publications, des entités institutionnelles et des acteurs du développement auprès de qui restituer et ouvrir le savoir, qui pourraient être partenaires et soutiens. Partenariat d’expertise et de soutien des universitaires l’UFHB et des chercheurs du CIRES aux cabinets ministériels, </a:t>
            </a:r>
            <a:r>
              <a:rPr lang="fr-FR" sz="1100" dirty="0" err="1">
                <a:solidFill>
                  <a:schemeClr val="accent5">
                    <a:lumMod val="75000"/>
                  </a:schemeClr>
                </a:solidFill>
                <a:latin typeface="Arial Narrow" panose="020B0606020202030204" pitchFamily="34" charset="0"/>
              </a:rPr>
              <a:t>Ongs</a:t>
            </a:r>
            <a:r>
              <a:rPr lang="fr-FR" sz="1100" dirty="0">
                <a:solidFill>
                  <a:schemeClr val="accent5">
                    <a:lumMod val="75000"/>
                  </a:schemeClr>
                </a:solidFill>
                <a:latin typeface="Arial Narrow" panose="020B0606020202030204" pitchFamily="34" charset="0"/>
              </a:rPr>
              <a:t> et institutions internationales … . Pilotage Ibrahim Diarra, Travail en collaboration avec Caroline Coulibaly (Valorisation et Communication IRD Côte d’Ivoire) </a:t>
            </a:r>
          </a:p>
          <a:p>
            <a:pPr algn="just"/>
            <a:r>
              <a:rPr lang="fr-FR" sz="1100" dirty="0">
                <a:solidFill>
                  <a:schemeClr val="accent5">
                    <a:lumMod val="75000"/>
                  </a:schemeClr>
                </a:solidFill>
                <a:latin typeface="Arial Narrow" panose="020B0606020202030204" pitchFamily="34" charset="0"/>
              </a:rPr>
              <a:t>   </a:t>
            </a:r>
          </a:p>
          <a:p>
            <a:pPr algn="just"/>
            <a:r>
              <a:rPr lang="fr-FR" sz="1400" b="1" dirty="0">
                <a:solidFill>
                  <a:schemeClr val="accent5">
                    <a:lumMod val="75000"/>
                  </a:schemeClr>
                </a:solidFill>
                <a:latin typeface="Arial Narrow" panose="020B0606020202030204" pitchFamily="34" charset="0"/>
              </a:rPr>
              <a:t>Le Protocole de production et formatage des données pour publication </a:t>
            </a:r>
            <a:r>
              <a:rPr lang="fr-FR" sz="1100" dirty="0">
                <a:solidFill>
                  <a:schemeClr val="accent5">
                    <a:lumMod val="75000"/>
                  </a:schemeClr>
                </a:solidFill>
                <a:latin typeface="Arial Narrow" panose="020B0606020202030204" pitchFamily="34" charset="0"/>
              </a:rPr>
              <a:t>sur la plateforme </a:t>
            </a:r>
            <a:r>
              <a:rPr lang="fr-FR" sz="1100" dirty="0" err="1">
                <a:solidFill>
                  <a:schemeClr val="accent5">
                    <a:lumMod val="75000"/>
                  </a:schemeClr>
                </a:solidFill>
                <a:latin typeface="Arial Narrow" panose="020B0606020202030204" pitchFamily="34" charset="0"/>
              </a:rPr>
              <a:t>DataSuds</a:t>
            </a:r>
            <a:r>
              <a:rPr lang="fr-FR" sz="1100" dirty="0">
                <a:solidFill>
                  <a:schemeClr val="accent5">
                    <a:lumMod val="75000"/>
                  </a:schemeClr>
                </a:solidFill>
                <a:latin typeface="Arial Narrow" panose="020B0606020202030204" pitchFamily="34" charset="0"/>
              </a:rPr>
              <a:t>. Partenariat :  Landry </a:t>
            </a:r>
            <a:r>
              <a:rPr lang="fr-FR" sz="1100" dirty="0" err="1">
                <a:solidFill>
                  <a:schemeClr val="accent5">
                    <a:lumMod val="75000"/>
                  </a:schemeClr>
                </a:solidFill>
                <a:latin typeface="Arial Narrow" panose="020B0606020202030204" pitchFamily="34" charset="0"/>
              </a:rPr>
              <a:t>Wahibi</a:t>
            </a:r>
            <a:r>
              <a:rPr lang="fr-FR" sz="1100" dirty="0">
                <a:solidFill>
                  <a:schemeClr val="accent5">
                    <a:lumMod val="75000"/>
                  </a:schemeClr>
                </a:solidFill>
                <a:latin typeface="Arial Narrow" panose="020B0606020202030204" pitchFamily="34" charset="0"/>
              </a:rPr>
              <a:t> CERCOM (Centre d'Etudes et de Recherches en Communication) pour données audiovisuelles ; Yeo </a:t>
            </a:r>
            <a:r>
              <a:rPr lang="fr-FR" sz="1100" dirty="0" err="1">
                <a:solidFill>
                  <a:schemeClr val="accent5">
                    <a:lumMod val="75000"/>
                  </a:schemeClr>
                </a:solidFill>
                <a:latin typeface="Arial Narrow" panose="020B0606020202030204" pitchFamily="34" charset="0"/>
              </a:rPr>
              <a:t>Yeo</a:t>
            </a:r>
            <a:r>
              <a:rPr lang="fr-FR" sz="1100" dirty="0">
                <a:solidFill>
                  <a:schemeClr val="accent5">
                    <a:lumMod val="75000"/>
                  </a:schemeClr>
                </a:solidFill>
                <a:latin typeface="Arial Narrow" panose="020B0606020202030204" pitchFamily="34" charset="0"/>
              </a:rPr>
              <a:t> </a:t>
            </a:r>
            <a:r>
              <a:rPr lang="fr-FR" sz="1100" dirty="0" err="1">
                <a:solidFill>
                  <a:schemeClr val="accent5">
                    <a:lumMod val="75000"/>
                  </a:schemeClr>
                </a:solidFill>
                <a:latin typeface="Arial Narrow" panose="020B0606020202030204" pitchFamily="34" charset="0"/>
              </a:rPr>
              <a:t>Nahoua</a:t>
            </a:r>
            <a:r>
              <a:rPr lang="fr-FR" sz="1100" dirty="0">
                <a:solidFill>
                  <a:schemeClr val="accent5">
                    <a:lumMod val="75000"/>
                  </a:schemeClr>
                </a:solidFill>
                <a:latin typeface="Arial Narrow" panose="020B0606020202030204" pitchFamily="34" charset="0"/>
              </a:rPr>
              <a:t> (CURAT, Centre Universitaire de Recherche et d'Application en Télédétection) et N’Golo </a:t>
            </a:r>
            <a:r>
              <a:rPr lang="fr-FR" sz="1100" dirty="0" err="1">
                <a:solidFill>
                  <a:schemeClr val="accent5">
                    <a:lumMod val="75000"/>
                  </a:schemeClr>
                </a:solidFill>
                <a:latin typeface="Arial Narrow" panose="020B0606020202030204" pitchFamily="34" charset="0"/>
              </a:rPr>
              <a:t>Sékongo</a:t>
            </a:r>
            <a:r>
              <a:rPr lang="fr-FR" sz="1100" dirty="0">
                <a:solidFill>
                  <a:schemeClr val="accent5">
                    <a:lumMod val="75000"/>
                  </a:schemeClr>
                </a:solidFill>
                <a:latin typeface="Arial Narrow" panose="020B0606020202030204" pitchFamily="34" charset="0"/>
              </a:rPr>
              <a:t> (Cabinet DO) pour données géographiques et foncières ; un chercheur du CIRES pour les bases statistiques du CIRES ; Judith Yobo (Cabinet CF-CAP Formation) pour enquête Perception changements environnementaux ; l’ensemble des collaborateurs de l’IC-DKF </a:t>
            </a:r>
            <a:r>
              <a:rPr lang="fr-FR" sz="1100" dirty="0" err="1">
                <a:solidFill>
                  <a:schemeClr val="accent5">
                    <a:lumMod val="75000"/>
                  </a:schemeClr>
                </a:solidFill>
                <a:latin typeface="Arial Narrow" panose="020B0606020202030204" pitchFamily="34" charset="0"/>
              </a:rPr>
              <a:t>Lab</a:t>
            </a:r>
            <a:r>
              <a:rPr lang="fr-FR" sz="1100" dirty="0">
                <a:solidFill>
                  <a:schemeClr val="accent5">
                    <a:lumMod val="75000"/>
                  </a:schemeClr>
                </a:solidFill>
                <a:latin typeface="Arial Narrow" panose="020B0606020202030204" pitchFamily="34" charset="0"/>
              </a:rPr>
              <a:t> pour la conception des </a:t>
            </a:r>
            <a:r>
              <a:rPr lang="fr-FR" sz="1100" dirty="0" err="1">
                <a:solidFill>
                  <a:schemeClr val="accent5">
                    <a:lumMod val="75000"/>
                  </a:schemeClr>
                </a:solidFill>
                <a:latin typeface="Arial Narrow" panose="020B0606020202030204" pitchFamily="34" charset="0"/>
              </a:rPr>
              <a:t>DataPapers</a:t>
            </a:r>
            <a:r>
              <a:rPr lang="fr-FR" sz="1100" dirty="0">
                <a:solidFill>
                  <a:schemeClr val="accent5">
                    <a:lumMod val="75000"/>
                  </a:schemeClr>
                </a:solidFill>
                <a:latin typeface="Arial Narrow" panose="020B0606020202030204" pitchFamily="34" charset="0"/>
              </a:rPr>
              <a:t> et des jeux de données.</a:t>
            </a:r>
          </a:p>
          <a:p>
            <a:pPr algn="just"/>
            <a:endParaRPr lang="fr-FR" sz="1100" dirty="0">
              <a:solidFill>
                <a:schemeClr val="accent5">
                  <a:lumMod val="75000"/>
                </a:schemeClr>
              </a:solidFill>
              <a:latin typeface="Arial Narrow" panose="020B0606020202030204" pitchFamily="34" charset="0"/>
            </a:endParaRPr>
          </a:p>
          <a:p>
            <a:pPr algn="just"/>
            <a:r>
              <a:rPr lang="fr-FR" sz="1400" b="1" dirty="0">
                <a:solidFill>
                  <a:schemeClr val="accent5">
                    <a:lumMod val="75000"/>
                  </a:schemeClr>
                </a:solidFill>
                <a:latin typeface="Arial Narrow" panose="020B0606020202030204" pitchFamily="34" charset="0"/>
              </a:rPr>
              <a:t>L’</a:t>
            </a:r>
            <a:r>
              <a:rPr lang="fr-FR" sz="1400" b="1" dirty="0" err="1">
                <a:solidFill>
                  <a:schemeClr val="accent5">
                    <a:lumMod val="75000"/>
                  </a:schemeClr>
                </a:solidFill>
                <a:latin typeface="Arial Narrow" panose="020B0606020202030204" pitchFamily="34" charset="0"/>
              </a:rPr>
              <a:t>lnnovation</a:t>
            </a:r>
            <a:r>
              <a:rPr lang="fr-FR" sz="1400" b="1" dirty="0">
                <a:solidFill>
                  <a:schemeClr val="accent5">
                    <a:lumMod val="75000"/>
                  </a:schemeClr>
                </a:solidFill>
                <a:latin typeface="Arial Narrow" panose="020B0606020202030204" pitchFamily="34" charset="0"/>
              </a:rPr>
              <a:t> dans les formes et les produits de restitution des savoirs et des données des SHS </a:t>
            </a:r>
            <a:r>
              <a:rPr lang="fr-FR" sz="1100" dirty="0">
                <a:solidFill>
                  <a:schemeClr val="accent5">
                    <a:lumMod val="75000"/>
                  </a:schemeClr>
                </a:solidFill>
                <a:latin typeface="Arial Narrow" panose="020B0606020202030204" pitchFamily="34" charset="0"/>
              </a:rPr>
              <a:t>sur le développement : Collection </a:t>
            </a:r>
            <a:r>
              <a:rPr lang="fr-FR" sz="1100" dirty="0" err="1">
                <a:solidFill>
                  <a:schemeClr val="accent5">
                    <a:lumMod val="75000"/>
                  </a:schemeClr>
                </a:solidFill>
                <a:latin typeface="Arial Narrow" panose="020B0606020202030204" pitchFamily="34" charset="0"/>
              </a:rPr>
              <a:t>Development</a:t>
            </a:r>
            <a:r>
              <a:rPr lang="fr-FR" sz="1100" dirty="0">
                <a:solidFill>
                  <a:schemeClr val="accent5">
                    <a:lumMod val="75000"/>
                  </a:schemeClr>
                </a:solidFill>
                <a:latin typeface="Arial Narrow" panose="020B0606020202030204" pitchFamily="34" charset="0"/>
              </a:rPr>
              <a:t> </a:t>
            </a:r>
            <a:r>
              <a:rPr lang="fr-FR" sz="1100" dirty="0" err="1">
                <a:solidFill>
                  <a:schemeClr val="accent5">
                    <a:lumMod val="75000"/>
                  </a:schemeClr>
                </a:solidFill>
                <a:latin typeface="Arial Narrow" panose="020B0606020202030204" pitchFamily="34" charset="0"/>
              </a:rPr>
              <a:t>Knowledge</a:t>
            </a:r>
            <a:r>
              <a:rPr lang="fr-FR" sz="1100" dirty="0">
                <a:solidFill>
                  <a:schemeClr val="accent5">
                    <a:lumMod val="75000"/>
                  </a:schemeClr>
                </a:solidFill>
                <a:latin typeface="Arial Narrow" panose="020B0606020202030204" pitchFamily="34" charset="0"/>
              </a:rPr>
              <a:t> </a:t>
            </a:r>
            <a:r>
              <a:rPr lang="fr-FR" sz="1100" dirty="0" err="1">
                <a:solidFill>
                  <a:schemeClr val="accent5">
                    <a:lumMod val="75000"/>
                  </a:schemeClr>
                </a:solidFill>
                <a:latin typeface="Arial Narrow" panose="020B0606020202030204" pitchFamily="34" charset="0"/>
              </a:rPr>
              <a:t>Fabric</a:t>
            </a:r>
            <a:r>
              <a:rPr lang="fr-FR" sz="1100" dirty="0">
                <a:solidFill>
                  <a:schemeClr val="accent5">
                    <a:lumMod val="75000"/>
                  </a:schemeClr>
                </a:solidFill>
                <a:latin typeface="Arial Narrow" panose="020B0606020202030204" pitchFamily="34" charset="0"/>
              </a:rPr>
              <a:t> (DKF desk)  et jeux de données sur </a:t>
            </a:r>
            <a:r>
              <a:rPr lang="fr-FR" sz="1100" dirty="0" err="1">
                <a:solidFill>
                  <a:schemeClr val="accent5">
                    <a:lumMod val="75000"/>
                  </a:schemeClr>
                </a:solidFill>
                <a:latin typeface="Arial Narrow" panose="020B0606020202030204" pitchFamily="34" charset="0"/>
              </a:rPr>
              <a:t>DataSuds</a:t>
            </a:r>
            <a:r>
              <a:rPr lang="fr-FR" sz="1100" dirty="0">
                <a:solidFill>
                  <a:schemeClr val="accent5">
                    <a:lumMod val="75000"/>
                  </a:schemeClr>
                </a:solidFill>
                <a:latin typeface="Arial Narrow" panose="020B0606020202030204" pitchFamily="34" charset="0"/>
              </a:rPr>
              <a:t> ; Articles dans revues internationales, séminaires, manuels, films</a:t>
            </a:r>
            <a:r>
              <a:rPr lang="fr-FR" sz="1100" b="1" dirty="0">
                <a:solidFill>
                  <a:schemeClr val="accent5">
                    <a:lumMod val="75000"/>
                  </a:schemeClr>
                </a:solidFill>
                <a:latin typeface="Arial Narrow" panose="020B0606020202030204" pitchFamily="34" charset="0"/>
              </a:rPr>
              <a:t> </a:t>
            </a:r>
            <a:r>
              <a:rPr lang="fr-FR" sz="1100" dirty="0">
                <a:solidFill>
                  <a:schemeClr val="accent5">
                    <a:lumMod val="75000"/>
                  </a:schemeClr>
                </a:solidFill>
                <a:latin typeface="Arial Narrow" panose="020B0606020202030204" pitchFamily="34" charset="0"/>
              </a:rPr>
              <a:t>… L’idée d’une forme de restitution qui reste à travailler : pour une situation de développement donnée aboutir à un </a:t>
            </a:r>
            <a:r>
              <a:rPr lang="fr-FR" sz="1100" u="sng" dirty="0">
                <a:solidFill>
                  <a:schemeClr val="accent5">
                    <a:lumMod val="75000"/>
                  </a:schemeClr>
                </a:solidFill>
                <a:latin typeface="Arial Narrow" panose="020B0606020202030204" pitchFamily="34" charset="0"/>
              </a:rPr>
              <a:t>Tableau diagnostic</a:t>
            </a:r>
            <a:r>
              <a:rPr lang="fr-FR" sz="1100" dirty="0">
                <a:solidFill>
                  <a:schemeClr val="accent5">
                    <a:lumMod val="75000"/>
                  </a:schemeClr>
                </a:solidFill>
                <a:latin typeface="Arial Narrow" panose="020B0606020202030204" pitchFamily="34" charset="0"/>
              </a:rPr>
              <a:t> des conditions contextuelles pour une mise en œuvre efficace de la transition écologique présentant : les ressources, les potentiels, les écueils et facteurs de blocage, les changements pour solution, les avantages collatéraux (écologiques économiques et sociaux). Partenariat collaboratif de la communauté IC-DKF </a:t>
            </a:r>
            <a:r>
              <a:rPr lang="fr-FR" sz="1100" dirty="0" err="1">
                <a:solidFill>
                  <a:schemeClr val="accent5">
                    <a:lumMod val="75000"/>
                  </a:schemeClr>
                </a:solidFill>
                <a:latin typeface="Arial Narrow" panose="020B0606020202030204" pitchFamily="34" charset="0"/>
              </a:rPr>
              <a:t>Lab</a:t>
            </a:r>
            <a:r>
              <a:rPr lang="fr-FR" sz="1100" dirty="0">
                <a:solidFill>
                  <a:schemeClr val="accent5">
                    <a:lumMod val="75000"/>
                  </a:schemeClr>
                </a:solidFill>
                <a:latin typeface="Arial Narrow" panose="020B0606020202030204" pitchFamily="34" charset="0"/>
              </a:rPr>
              <a:t> pur l’innovation sur les protocoles de recherche, d’observation et de restitution. Partenariat SHS Marie Piron UMR PRODIG (experte IRD Traitement de l‘information en SHS) pour création de nouvelles restitutions, méthodes et conceptions de la donnée. </a:t>
            </a:r>
          </a:p>
        </p:txBody>
      </p:sp>
      <p:sp>
        <p:nvSpPr>
          <p:cNvPr id="16" name="Rectangle 15">
            <a:extLst>
              <a:ext uri="{FF2B5EF4-FFF2-40B4-BE49-F238E27FC236}">
                <a16:creationId xmlns:a16="http://schemas.microsoft.com/office/drawing/2014/main" id="{B8BBC827-9254-0CD4-A384-A0F4FE4484D2}"/>
              </a:ext>
            </a:extLst>
          </p:cNvPr>
          <p:cNvSpPr/>
          <p:nvPr/>
        </p:nvSpPr>
        <p:spPr>
          <a:xfrm>
            <a:off x="6857514" y="774112"/>
            <a:ext cx="4935394" cy="276999"/>
          </a:xfrm>
          <a:prstGeom prst="rect">
            <a:avLst/>
          </a:prstGeom>
        </p:spPr>
        <p:txBody>
          <a:bodyPr wrap="square">
            <a:spAutoFit/>
          </a:bodyPr>
          <a:lstStyle/>
          <a:p>
            <a:r>
              <a:rPr lang="fr-FR" sz="1200" b="1" dirty="0">
                <a:solidFill>
                  <a:schemeClr val="accent5">
                    <a:lumMod val="75000"/>
                  </a:schemeClr>
                </a:solidFill>
                <a:latin typeface="Arial Narrow" panose="020B0606020202030204" pitchFamily="34" charset="0"/>
              </a:rPr>
              <a:t>Programme expérimental  </a:t>
            </a:r>
            <a:r>
              <a:rPr lang="fr-FR" sz="1200" b="1" dirty="0">
                <a:solidFill>
                  <a:schemeClr val="accent5">
                    <a:lumMod val="75000"/>
                  </a:schemeClr>
                </a:solidFill>
                <a:latin typeface="Arial Narrow" panose="020B0606020202030204" pitchFamily="34" charset="0"/>
                <a:cs typeface="Arial" panose="020B0604020202020204" pitchFamily="34" charset="0"/>
              </a:rPr>
              <a:t>Eco2Dev 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a:t>
            </a:r>
            <a:r>
              <a:rPr lang="fr-FR" sz="1200" dirty="0">
                <a:solidFill>
                  <a:schemeClr val="accent5">
                    <a:lumMod val="75000"/>
                  </a:schemeClr>
                </a:solidFill>
                <a:latin typeface="Arial Narrow" panose="020B0606020202030204" pitchFamily="34" charset="0"/>
              </a:rPr>
              <a:t>  </a:t>
            </a:r>
            <a:endParaRPr lang="fr-FR" sz="1200" dirty="0"/>
          </a:p>
        </p:txBody>
      </p:sp>
      <p:pic>
        <p:nvPicPr>
          <p:cNvPr id="25" name="Image 24">
            <a:extLst>
              <a:ext uri="{FF2B5EF4-FFF2-40B4-BE49-F238E27FC236}">
                <a16:creationId xmlns:a16="http://schemas.microsoft.com/office/drawing/2014/main" id="{5685BD40-C430-7859-632B-A62FEF912937}"/>
              </a:ext>
            </a:extLst>
          </p:cNvPr>
          <p:cNvPicPr>
            <a:picLocks noChangeAspect="1"/>
          </p:cNvPicPr>
          <p:nvPr/>
        </p:nvPicPr>
        <p:blipFill>
          <a:blip r:embed="rId3"/>
          <a:stretch>
            <a:fillRect/>
          </a:stretch>
        </p:blipFill>
        <p:spPr>
          <a:xfrm>
            <a:off x="8505709" y="2532741"/>
            <a:ext cx="2510466" cy="1832826"/>
          </a:xfrm>
          <a:prstGeom prst="rect">
            <a:avLst/>
          </a:prstGeom>
          <a:noFill/>
          <a:ln>
            <a:noFill/>
          </a:ln>
        </p:spPr>
      </p:pic>
      <p:grpSp>
        <p:nvGrpSpPr>
          <p:cNvPr id="30" name="Groupe 29">
            <a:extLst>
              <a:ext uri="{FF2B5EF4-FFF2-40B4-BE49-F238E27FC236}">
                <a16:creationId xmlns:a16="http://schemas.microsoft.com/office/drawing/2014/main" id="{AD9FD52B-C4DA-0502-0EAE-2CD4DBA4B350}"/>
              </a:ext>
            </a:extLst>
          </p:cNvPr>
          <p:cNvGrpSpPr/>
          <p:nvPr/>
        </p:nvGrpSpPr>
        <p:grpSpPr>
          <a:xfrm>
            <a:off x="7623672" y="1601515"/>
            <a:ext cx="4433144" cy="3693354"/>
            <a:chOff x="8353385" y="1178011"/>
            <a:chExt cx="2514875" cy="2250989"/>
          </a:xfrm>
        </p:grpSpPr>
        <p:cxnSp>
          <p:nvCxnSpPr>
            <p:cNvPr id="6" name="Connecteur droit 5">
              <a:extLst>
                <a:ext uri="{FF2B5EF4-FFF2-40B4-BE49-F238E27FC236}">
                  <a16:creationId xmlns:a16="http://schemas.microsoft.com/office/drawing/2014/main" id="{5EA93B2A-7BEC-C04E-DA45-1C2E329E0D58}"/>
                </a:ext>
              </a:extLst>
            </p:cNvPr>
            <p:cNvCxnSpPr>
              <a:cxnSpLocks/>
              <a:stCxn id="29" idx="2"/>
            </p:cNvCxnSpPr>
            <p:nvPr/>
          </p:nvCxnSpPr>
          <p:spPr>
            <a:xfrm flipH="1">
              <a:off x="8353385" y="2276709"/>
              <a:ext cx="571364" cy="5065"/>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2039C5E-3FBD-13A7-0F23-938EEDD537D2}"/>
                </a:ext>
              </a:extLst>
            </p:cNvPr>
            <p:cNvCxnSpPr>
              <a:cxnSpLocks/>
              <a:endCxn id="29" idx="6"/>
            </p:cNvCxnSpPr>
            <p:nvPr/>
          </p:nvCxnSpPr>
          <p:spPr>
            <a:xfrm flipH="1" flipV="1">
              <a:off x="10242804" y="2276709"/>
              <a:ext cx="625456" cy="1350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1696655E-7D4A-4483-4426-2F22FD017981}"/>
                </a:ext>
              </a:extLst>
            </p:cNvPr>
            <p:cNvCxnSpPr>
              <a:cxnSpLocks/>
              <a:stCxn id="29" idx="4"/>
            </p:cNvCxnSpPr>
            <p:nvPr/>
          </p:nvCxnSpPr>
          <p:spPr>
            <a:xfrm>
              <a:off x="9583777" y="2921889"/>
              <a:ext cx="8242" cy="50711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DE38DBC5-A239-5647-668D-0A6C44CFCFC3}"/>
                </a:ext>
              </a:extLst>
            </p:cNvPr>
            <p:cNvCxnSpPr>
              <a:cxnSpLocks/>
              <a:endCxn id="29" idx="0"/>
            </p:cNvCxnSpPr>
            <p:nvPr/>
          </p:nvCxnSpPr>
          <p:spPr>
            <a:xfrm flipH="1">
              <a:off x="9583777" y="1178011"/>
              <a:ext cx="8242" cy="45351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7438369F-8475-7D36-71DC-863695C7DF91}"/>
                </a:ext>
              </a:extLst>
            </p:cNvPr>
            <p:cNvSpPr/>
            <p:nvPr/>
          </p:nvSpPr>
          <p:spPr>
            <a:xfrm>
              <a:off x="8665262" y="1415999"/>
              <a:ext cx="1795847" cy="17134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8EFE091-49D8-5D55-46A7-22DCF0115BB8}"/>
                </a:ext>
              </a:extLst>
            </p:cNvPr>
            <p:cNvSpPr/>
            <p:nvPr/>
          </p:nvSpPr>
          <p:spPr>
            <a:xfrm>
              <a:off x="8508744" y="1281918"/>
              <a:ext cx="2166551" cy="200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4B40385-9EA9-8505-7E69-0F829CAD4442}"/>
                </a:ext>
              </a:extLst>
            </p:cNvPr>
            <p:cNvSpPr/>
            <p:nvPr/>
          </p:nvSpPr>
          <p:spPr>
            <a:xfrm>
              <a:off x="8797067" y="1512986"/>
              <a:ext cx="1521939" cy="1517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872A198-52DF-27CC-CBFB-2F42745540A0}"/>
                </a:ext>
              </a:extLst>
            </p:cNvPr>
            <p:cNvSpPr/>
            <p:nvPr/>
          </p:nvSpPr>
          <p:spPr>
            <a:xfrm>
              <a:off x="8924749" y="1631528"/>
              <a:ext cx="1318055" cy="12903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a:extLst>
              <a:ext uri="{FF2B5EF4-FFF2-40B4-BE49-F238E27FC236}">
                <a16:creationId xmlns:a16="http://schemas.microsoft.com/office/drawing/2014/main" id="{F162CA9D-35F7-0EF5-39D0-9B96B7D13ED1}"/>
              </a:ext>
            </a:extLst>
          </p:cNvPr>
          <p:cNvSpPr/>
          <p:nvPr/>
        </p:nvSpPr>
        <p:spPr>
          <a:xfrm>
            <a:off x="6764840" y="4308553"/>
            <a:ext cx="1727543" cy="1015663"/>
          </a:xfrm>
          <a:prstGeom prst="rect">
            <a:avLst/>
          </a:prstGeom>
          <a:ln>
            <a:noFill/>
          </a:ln>
        </p:spPr>
        <p:txBody>
          <a:bodyPr wrap="square">
            <a:spAutoFit/>
          </a:bodyPr>
          <a:lstStyle/>
          <a:p>
            <a:r>
              <a:rPr lang="fr-FR" sz="1200" u="sng" dirty="0">
                <a:solidFill>
                  <a:schemeClr val="accent5">
                    <a:lumMod val="75000"/>
                  </a:schemeClr>
                </a:solidFill>
                <a:latin typeface="Arial Narrow" panose="020B0606020202030204" pitchFamily="34" charset="0"/>
              </a:rPr>
              <a:t>Conception de Formes innovantes  </a:t>
            </a:r>
            <a:r>
              <a:rPr lang="fr-FR" sz="1200" dirty="0">
                <a:solidFill>
                  <a:schemeClr val="accent5">
                    <a:lumMod val="75000"/>
                  </a:schemeClr>
                </a:solidFill>
                <a:latin typeface="Arial Narrow" panose="020B0606020202030204" pitchFamily="34" charset="0"/>
              </a:rPr>
              <a:t>de restitution orientée des savoirs et données sur le développement</a:t>
            </a:r>
            <a:endParaRPr lang="fr-FR" sz="1200" dirty="0"/>
          </a:p>
        </p:txBody>
      </p:sp>
      <p:sp>
        <p:nvSpPr>
          <p:cNvPr id="19" name="Rectangle 18">
            <a:extLst>
              <a:ext uri="{FF2B5EF4-FFF2-40B4-BE49-F238E27FC236}">
                <a16:creationId xmlns:a16="http://schemas.microsoft.com/office/drawing/2014/main" id="{841DD62F-0C4C-1901-147F-CE9A9F2BD041}"/>
              </a:ext>
            </a:extLst>
          </p:cNvPr>
          <p:cNvSpPr/>
          <p:nvPr/>
        </p:nvSpPr>
        <p:spPr>
          <a:xfrm>
            <a:off x="10354695" y="4979663"/>
            <a:ext cx="1935560" cy="1200329"/>
          </a:xfrm>
          <a:prstGeom prst="rect">
            <a:avLst/>
          </a:prstGeom>
        </p:spPr>
        <p:txBody>
          <a:bodyPr wrap="square">
            <a:spAutoFit/>
          </a:bodyPr>
          <a:lstStyle/>
          <a:p>
            <a:r>
              <a:rPr lang="fr-FR" sz="1200" u="sng" dirty="0">
                <a:solidFill>
                  <a:schemeClr val="accent5">
                    <a:lumMod val="75000"/>
                  </a:schemeClr>
                </a:solidFill>
                <a:latin typeface="Arial Narrow" panose="020B0606020202030204" pitchFamily="34" charset="0"/>
              </a:rPr>
              <a:t>Production des jeux de données et des Tableaux diagnostics</a:t>
            </a:r>
            <a:r>
              <a:rPr lang="fr-FR" sz="1200" dirty="0">
                <a:solidFill>
                  <a:schemeClr val="accent5">
                    <a:lumMod val="75000"/>
                  </a:schemeClr>
                </a:solidFill>
                <a:latin typeface="Arial Narrow" panose="020B0606020202030204" pitchFamily="34" charset="0"/>
              </a:rPr>
              <a:t> des conditions contextuelles pour une mise en œuvre efficace de la transition écologique</a:t>
            </a:r>
            <a:endParaRPr lang="fr-FR" sz="1200" dirty="0"/>
          </a:p>
        </p:txBody>
      </p:sp>
      <p:sp>
        <p:nvSpPr>
          <p:cNvPr id="20" name="Rectangle 19">
            <a:extLst>
              <a:ext uri="{FF2B5EF4-FFF2-40B4-BE49-F238E27FC236}">
                <a16:creationId xmlns:a16="http://schemas.microsoft.com/office/drawing/2014/main" id="{8E7F77BD-A667-4995-2BDF-CC06404ABF9D}"/>
              </a:ext>
            </a:extLst>
          </p:cNvPr>
          <p:cNvSpPr/>
          <p:nvPr/>
        </p:nvSpPr>
        <p:spPr>
          <a:xfrm>
            <a:off x="9959641" y="1021689"/>
            <a:ext cx="2107130" cy="830997"/>
          </a:xfrm>
          <a:prstGeom prst="rect">
            <a:avLst/>
          </a:prstGeom>
        </p:spPr>
        <p:txBody>
          <a:bodyPr wrap="square">
            <a:spAutoFit/>
          </a:bodyPr>
          <a:lstStyle/>
          <a:p>
            <a:r>
              <a:rPr lang="fr-FR" sz="1200" u="sng" dirty="0">
                <a:solidFill>
                  <a:schemeClr val="accent5">
                    <a:lumMod val="75000"/>
                  </a:schemeClr>
                </a:solidFill>
                <a:latin typeface="Arial Narrow" panose="020B0606020202030204" pitchFamily="34" charset="0"/>
              </a:rPr>
              <a:t>Diffusion dans le cercle des parties </a:t>
            </a:r>
            <a:r>
              <a:rPr lang="fr-FR" sz="1200" dirty="0">
                <a:solidFill>
                  <a:schemeClr val="accent5">
                    <a:lumMod val="75000"/>
                  </a:schemeClr>
                </a:solidFill>
                <a:latin typeface="Arial Narrow" panose="020B0606020202030204" pitchFamily="34" charset="0"/>
              </a:rPr>
              <a:t>prenantes, intéressées</a:t>
            </a:r>
            <a:r>
              <a:rPr lang="fr-FR" sz="1200" u="sng" dirty="0">
                <a:solidFill>
                  <a:schemeClr val="accent5">
                    <a:lumMod val="75000"/>
                  </a:schemeClr>
                </a:solidFill>
                <a:latin typeface="Arial Narrow" panose="020B0606020202030204" pitchFamily="34" charset="0"/>
              </a:rPr>
              <a:t> </a:t>
            </a:r>
            <a:r>
              <a:rPr lang="fr-FR" sz="1200" dirty="0">
                <a:solidFill>
                  <a:schemeClr val="accent5">
                    <a:lumMod val="75000"/>
                  </a:schemeClr>
                </a:solidFill>
                <a:latin typeface="Arial Narrow" panose="020B0606020202030204" pitchFamily="34" charset="0"/>
              </a:rPr>
              <a:t>et concernées par la Transition écologique et économique</a:t>
            </a:r>
            <a:endParaRPr lang="fr-FR" sz="1200" dirty="0"/>
          </a:p>
        </p:txBody>
      </p:sp>
      <p:sp>
        <p:nvSpPr>
          <p:cNvPr id="22" name="Rectangle 21">
            <a:extLst>
              <a:ext uri="{FF2B5EF4-FFF2-40B4-BE49-F238E27FC236}">
                <a16:creationId xmlns:a16="http://schemas.microsoft.com/office/drawing/2014/main" id="{69321CCF-C771-151B-FFE3-FBF06E97237B}"/>
              </a:ext>
            </a:extLst>
          </p:cNvPr>
          <p:cNvSpPr/>
          <p:nvPr/>
        </p:nvSpPr>
        <p:spPr>
          <a:xfrm>
            <a:off x="8286693" y="5192452"/>
            <a:ext cx="1505875" cy="646331"/>
          </a:xfrm>
          <a:prstGeom prst="rect">
            <a:avLst/>
          </a:prstGeom>
        </p:spPr>
        <p:txBody>
          <a:bodyPr wrap="square">
            <a:spAutoFit/>
          </a:bodyPr>
          <a:lstStyle/>
          <a:p>
            <a:r>
              <a:rPr lang="fr-FR" sz="1200" u="sng" dirty="0">
                <a:solidFill>
                  <a:schemeClr val="accent5">
                    <a:lumMod val="75000"/>
                  </a:schemeClr>
                </a:solidFill>
                <a:latin typeface="Arial Narrow" panose="020B0606020202030204" pitchFamily="34" charset="0"/>
              </a:rPr>
              <a:t>Protocole de formatage </a:t>
            </a:r>
          </a:p>
          <a:p>
            <a:r>
              <a:rPr lang="fr-FR" sz="1200" dirty="0">
                <a:solidFill>
                  <a:schemeClr val="accent5">
                    <a:lumMod val="75000"/>
                  </a:schemeClr>
                </a:solidFill>
                <a:latin typeface="Arial Narrow" panose="020B0606020202030204" pitchFamily="34" charset="0"/>
              </a:rPr>
              <a:t>des données collectée </a:t>
            </a:r>
          </a:p>
          <a:p>
            <a:r>
              <a:rPr lang="fr-FR" sz="1200" dirty="0">
                <a:solidFill>
                  <a:schemeClr val="accent5">
                    <a:lumMod val="75000"/>
                  </a:schemeClr>
                </a:solidFill>
                <a:latin typeface="Arial Narrow" panose="020B0606020202030204" pitchFamily="34" charset="0"/>
              </a:rPr>
              <a:t>pour publication </a:t>
            </a:r>
          </a:p>
        </p:txBody>
      </p:sp>
      <p:sp>
        <p:nvSpPr>
          <p:cNvPr id="23" name="Rectangle 22">
            <a:extLst>
              <a:ext uri="{FF2B5EF4-FFF2-40B4-BE49-F238E27FC236}">
                <a16:creationId xmlns:a16="http://schemas.microsoft.com/office/drawing/2014/main" id="{2149D2FA-A400-F9F8-300A-C09C01C83455}"/>
              </a:ext>
            </a:extLst>
          </p:cNvPr>
          <p:cNvSpPr/>
          <p:nvPr/>
        </p:nvSpPr>
        <p:spPr>
          <a:xfrm>
            <a:off x="6968259" y="1155183"/>
            <a:ext cx="1790905" cy="1200329"/>
          </a:xfrm>
          <a:prstGeom prst="rect">
            <a:avLst/>
          </a:prstGeom>
        </p:spPr>
        <p:txBody>
          <a:bodyPr wrap="square">
            <a:spAutoFit/>
          </a:bodyPr>
          <a:lstStyle/>
          <a:p>
            <a:r>
              <a:rPr lang="fr-FR" sz="1200" u="sng" dirty="0">
                <a:solidFill>
                  <a:schemeClr val="accent5">
                    <a:lumMod val="75000"/>
                  </a:schemeClr>
                </a:solidFill>
                <a:latin typeface="Arial Narrow" panose="020B0606020202030204" pitchFamily="34" charset="0"/>
              </a:rPr>
              <a:t>Valorisation de l’expertise contextuelle et des données de thèse </a:t>
            </a:r>
            <a:r>
              <a:rPr lang="fr-FR" sz="1200" dirty="0">
                <a:solidFill>
                  <a:schemeClr val="accent5">
                    <a:lumMod val="75000"/>
                  </a:schemeClr>
                </a:solidFill>
                <a:latin typeface="Arial Narrow" panose="020B0606020202030204" pitchFamily="34" charset="0"/>
              </a:rPr>
              <a:t>des doctorants et jeunes docteures de l’UFHB</a:t>
            </a:r>
          </a:p>
          <a:p>
            <a:r>
              <a:rPr lang="fr-FR" sz="1200" dirty="0">
                <a:solidFill>
                  <a:schemeClr val="accent5">
                    <a:lumMod val="75000"/>
                  </a:schemeClr>
                </a:solidFill>
                <a:latin typeface="Arial Narrow" panose="020B0606020202030204" pitchFamily="34" charset="0"/>
              </a:rPr>
              <a:t>Géographie, Economie et Sociologie</a:t>
            </a:r>
            <a:endParaRPr lang="fr-FR" sz="1200" dirty="0"/>
          </a:p>
        </p:txBody>
      </p:sp>
      <p:sp>
        <p:nvSpPr>
          <p:cNvPr id="24" name="Rectangle 23">
            <a:extLst>
              <a:ext uri="{FF2B5EF4-FFF2-40B4-BE49-F238E27FC236}">
                <a16:creationId xmlns:a16="http://schemas.microsoft.com/office/drawing/2014/main" id="{7A112713-8F29-05C2-F5B9-29639A8AE4A8}"/>
              </a:ext>
            </a:extLst>
          </p:cNvPr>
          <p:cNvSpPr/>
          <p:nvPr/>
        </p:nvSpPr>
        <p:spPr>
          <a:xfrm>
            <a:off x="6625688" y="3230167"/>
            <a:ext cx="1199413" cy="830997"/>
          </a:xfrm>
          <a:prstGeom prst="rect">
            <a:avLst/>
          </a:prstGeom>
        </p:spPr>
        <p:txBody>
          <a:bodyPr wrap="square">
            <a:spAutoFit/>
          </a:bodyPr>
          <a:lstStyle/>
          <a:p>
            <a:r>
              <a:rPr lang="fr-FR" sz="1200" u="sng" dirty="0">
                <a:solidFill>
                  <a:schemeClr val="accent5">
                    <a:lumMod val="75000"/>
                  </a:schemeClr>
                </a:solidFill>
                <a:latin typeface="Arial Narrow" panose="020B0606020202030204" pitchFamily="34" charset="0"/>
              </a:rPr>
              <a:t>Tableau des données</a:t>
            </a:r>
          </a:p>
          <a:p>
            <a:r>
              <a:rPr lang="fr-FR" sz="1200" dirty="0">
                <a:solidFill>
                  <a:schemeClr val="accent5">
                    <a:lumMod val="75000"/>
                  </a:schemeClr>
                </a:solidFill>
                <a:latin typeface="Arial Narrow" panose="020B0606020202030204" pitchFamily="34" charset="0"/>
              </a:rPr>
              <a:t>par objet de recherche</a:t>
            </a:r>
            <a:endParaRPr lang="fr-FR" sz="1200" dirty="0"/>
          </a:p>
        </p:txBody>
      </p:sp>
    </p:spTree>
    <p:extLst>
      <p:ext uri="{BB962C8B-B14F-4D97-AF65-F5344CB8AC3E}">
        <p14:creationId xmlns:p14="http://schemas.microsoft.com/office/powerpoint/2010/main" val="270592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46181" y="4196675"/>
            <a:ext cx="4997269" cy="325381"/>
          </a:xfrm>
          <a:prstGeom prst="rect">
            <a:avLst/>
          </a:prstGeom>
        </p:spPr>
      </p:pic>
      <p:sp>
        <p:nvSpPr>
          <p:cNvPr id="10" name="Rectangle 9">
            <a:extLst>
              <a:ext uri="{FF2B5EF4-FFF2-40B4-BE49-F238E27FC236}">
                <a16:creationId xmlns:a16="http://schemas.microsoft.com/office/drawing/2014/main" id="{A70C5C0D-B3AD-4691-8F65-5F9436C74CD3}"/>
              </a:ext>
            </a:extLst>
          </p:cNvPr>
          <p:cNvSpPr/>
          <p:nvPr/>
        </p:nvSpPr>
        <p:spPr>
          <a:xfrm>
            <a:off x="376839" y="726777"/>
            <a:ext cx="5351812" cy="3208571"/>
          </a:xfrm>
          <a:prstGeom prst="rect">
            <a:avLst/>
          </a:prstGeom>
          <a:ln>
            <a:solidFill>
              <a:srgbClr val="0070C0"/>
            </a:solidFill>
          </a:ln>
        </p:spPr>
        <p:txBody>
          <a:bodyPr wrap="square">
            <a:spAutoFit/>
          </a:bodyPr>
          <a:lstStyle/>
          <a:p>
            <a:pPr>
              <a:spcAft>
                <a:spcPts val="300"/>
              </a:spcAft>
            </a:pPr>
            <a:r>
              <a:rPr lang="fr-FR" sz="1400" b="1" dirty="0">
                <a:solidFill>
                  <a:schemeClr val="accent5">
                    <a:lumMod val="75000"/>
                  </a:schemeClr>
                </a:solidFill>
                <a:latin typeface="Arial Narrow" panose="020B0606020202030204" pitchFamily="34" charset="0"/>
                <a:cs typeface="Arial" panose="020B0604020202020204" pitchFamily="34" charset="0"/>
              </a:rPr>
              <a:t>L’enjeu : Documenter l’applicabilité des modèles écologiques de développement alternatif aux situations réelles de développement en Côte d’Ivoire </a:t>
            </a:r>
            <a:endParaRPr lang="fr-FR" sz="1400" dirty="0">
              <a:solidFill>
                <a:schemeClr val="accent5">
                  <a:lumMod val="75000"/>
                </a:schemeClr>
              </a:solidFill>
              <a:latin typeface="Arial Narrow" panose="020B0606020202030204" pitchFamily="34" charset="0"/>
              <a:cs typeface="Arial" panose="020B0604020202020204" pitchFamily="34" charset="0"/>
            </a:endParaRPr>
          </a:p>
          <a:p>
            <a:pPr algn="just">
              <a:spcAft>
                <a:spcPts val="600"/>
              </a:spcAft>
            </a:pPr>
            <a:r>
              <a:rPr lang="fr-FR" sz="1100" dirty="0">
                <a:solidFill>
                  <a:schemeClr val="accent5">
                    <a:lumMod val="75000"/>
                  </a:schemeClr>
                </a:solidFill>
                <a:latin typeface="Arial Narrow" panose="020B0606020202030204" pitchFamily="34" charset="0"/>
                <a:cs typeface="Arial" panose="020B0604020202020204" pitchFamily="34" charset="0"/>
              </a:rPr>
              <a:t>De nouveaux modèles écologiques de développement émergent en réponse aux problèmes environnementaux et sanitaires liés au changement climatique et à l'apparition de zoonoses et de virus inconnus. Les instances internationales commencent à les imposer sous la forme de directives et de règles juridiques pour toute entreprise de développement privée ou publique. </a:t>
            </a:r>
          </a:p>
          <a:p>
            <a:pPr algn="just">
              <a:spcAft>
                <a:spcPts val="600"/>
              </a:spcAft>
            </a:pPr>
            <a:r>
              <a:rPr lang="fr-FR" sz="1100" dirty="0">
                <a:solidFill>
                  <a:schemeClr val="accent5">
                    <a:lumMod val="75000"/>
                  </a:schemeClr>
                </a:solidFill>
                <a:latin typeface="Arial Narrow" panose="020B0606020202030204" pitchFamily="34" charset="0"/>
                <a:cs typeface="Arial" panose="020B0604020202020204" pitchFamily="34" charset="0"/>
              </a:rPr>
              <a:t>Le besoin est urgent d’évaluer la soutenabilité de ces modèles écologiques et leur faisabilité économique dans le contexte particulier des pays en développement tels que la Côte d’ivoire. </a:t>
            </a:r>
          </a:p>
          <a:p>
            <a:pPr algn="just">
              <a:spcAft>
                <a:spcPts val="600"/>
              </a:spcAft>
            </a:pPr>
            <a:r>
              <a:rPr lang="fr-FR" sz="1100" dirty="0">
                <a:solidFill>
                  <a:schemeClr val="accent5">
                    <a:lumMod val="75000"/>
                  </a:schemeClr>
                </a:solidFill>
                <a:latin typeface="Arial Narrow" panose="020B0606020202030204" pitchFamily="34" charset="0"/>
                <a:cs typeface="Arial" panose="020B0604020202020204" pitchFamily="34" charset="0"/>
              </a:rPr>
              <a:t>Une nouvelle </a:t>
            </a:r>
            <a:r>
              <a:rPr lang="fr-FR" sz="1100" b="1" dirty="0">
                <a:solidFill>
                  <a:schemeClr val="accent5">
                    <a:lumMod val="75000"/>
                  </a:schemeClr>
                </a:solidFill>
                <a:latin typeface="Arial Narrow" panose="020B0606020202030204" pitchFamily="34" charset="0"/>
                <a:cs typeface="Arial" panose="020B0604020202020204" pitchFamily="34" charset="0"/>
              </a:rPr>
              <a:t>Ingénierie Ecologique, Sociale et Économique</a:t>
            </a:r>
            <a:r>
              <a:rPr lang="fr-FR" sz="1100" dirty="0">
                <a:solidFill>
                  <a:schemeClr val="accent5">
                    <a:lumMod val="75000"/>
                  </a:schemeClr>
                </a:solidFill>
                <a:latin typeface="Arial Narrow" panose="020B0606020202030204" pitchFamily="34" charset="0"/>
                <a:cs typeface="Arial" panose="020B0604020202020204" pitchFamily="34" charset="0"/>
              </a:rPr>
              <a:t> et une </a:t>
            </a:r>
            <a:r>
              <a:rPr lang="fr-FR" sz="1100" b="1" dirty="0">
                <a:solidFill>
                  <a:schemeClr val="accent5">
                    <a:lumMod val="75000"/>
                  </a:schemeClr>
                </a:solidFill>
                <a:latin typeface="Arial Narrow" panose="020B0606020202030204" pitchFamily="34" charset="0"/>
                <a:cs typeface="Arial" panose="020B0604020202020204" pitchFamily="34" charset="0"/>
              </a:rPr>
              <a:t>Reformulation des Cadres économiques, techniques et institutionnels</a:t>
            </a:r>
            <a:r>
              <a:rPr lang="fr-FR" sz="1100" dirty="0">
                <a:solidFill>
                  <a:schemeClr val="accent5">
                    <a:lumMod val="75000"/>
                  </a:schemeClr>
                </a:solidFill>
                <a:latin typeface="Arial Narrow" panose="020B0606020202030204" pitchFamily="34" charset="0"/>
                <a:cs typeface="Arial" panose="020B0604020202020204" pitchFamily="34" charset="0"/>
              </a:rPr>
              <a:t>, sont à concevoir et à mettre en œuvre</a:t>
            </a:r>
            <a:r>
              <a:rPr lang="fr-FR" sz="1100" b="1" dirty="0">
                <a:solidFill>
                  <a:schemeClr val="accent5">
                    <a:lumMod val="75000"/>
                  </a:schemeClr>
                </a:solidFill>
                <a:latin typeface="Arial Narrow" panose="020B0606020202030204" pitchFamily="34" charset="0"/>
                <a:cs typeface="Arial" panose="020B0604020202020204" pitchFamily="34" charset="0"/>
              </a:rPr>
              <a:t>.</a:t>
            </a:r>
          </a:p>
          <a:p>
            <a:pPr algn="just">
              <a:spcAft>
                <a:spcPts val="600"/>
              </a:spcAft>
            </a:pPr>
            <a:r>
              <a:rPr lang="fr-FR" sz="1100" dirty="0">
                <a:solidFill>
                  <a:schemeClr val="accent5">
                    <a:lumMod val="75000"/>
                  </a:schemeClr>
                </a:solidFill>
                <a:latin typeface="Arial Narrow" panose="020B0606020202030204" pitchFamily="34" charset="0"/>
                <a:cs typeface="Arial" panose="020B0604020202020204" pitchFamily="34" charset="0"/>
              </a:rPr>
              <a:t>Les chercheur(e)s en </a:t>
            </a:r>
            <a:r>
              <a:rPr lang="fr-FR" sz="1100" b="1" dirty="0">
                <a:solidFill>
                  <a:schemeClr val="accent5">
                    <a:lumMod val="75000"/>
                  </a:schemeClr>
                </a:solidFill>
                <a:latin typeface="Arial Narrow" panose="020B0606020202030204" pitchFamily="34" charset="0"/>
                <a:cs typeface="Arial" panose="020B0604020202020204" pitchFamily="34" charset="0"/>
              </a:rPr>
              <a:t>Sciences Humaines et Sociales de Terrain </a:t>
            </a:r>
            <a:r>
              <a:rPr lang="fr-FR" sz="1100" dirty="0">
                <a:solidFill>
                  <a:schemeClr val="accent5">
                    <a:lumMod val="75000"/>
                  </a:schemeClr>
                </a:solidFill>
                <a:latin typeface="Arial Narrow" panose="020B0606020202030204" pitchFamily="34" charset="0"/>
                <a:cs typeface="Arial" panose="020B0604020202020204" pitchFamily="34" charset="0"/>
              </a:rPr>
              <a:t>sont ici essentiels pour mener l’analyse des situations réelles de développement et aussi pour leur posture effective de médiation, de dialogue et de transmission. Elles ont une connaissance fine des pratiques, des savoirs faire et des capacités adaptatives contextuelles des populations, des entrepreneurs, des collectifs et des pouvoirs gestionnaires.</a:t>
            </a:r>
          </a:p>
        </p:txBody>
      </p:sp>
      <p:sp>
        <p:nvSpPr>
          <p:cNvPr id="13" name="Rectangle 12">
            <a:extLst>
              <a:ext uri="{FF2B5EF4-FFF2-40B4-BE49-F238E27FC236}">
                <a16:creationId xmlns:a16="http://schemas.microsoft.com/office/drawing/2014/main" id="{F524903D-AAE4-433B-B2DC-67F1AD3F99C6}"/>
              </a:ext>
            </a:extLst>
          </p:cNvPr>
          <p:cNvSpPr/>
          <p:nvPr/>
        </p:nvSpPr>
        <p:spPr>
          <a:xfrm>
            <a:off x="55598" y="81745"/>
            <a:ext cx="11280996" cy="615553"/>
          </a:xfrm>
          <a:prstGeom prst="rect">
            <a:avLst/>
          </a:prstGeom>
        </p:spPr>
        <p:txBody>
          <a:bodyPr wrap="square">
            <a:spAutoFit/>
          </a:bodyPr>
          <a:lstStyle/>
          <a:p>
            <a:pPr algn="just"/>
            <a:r>
              <a:rPr lang="fr-FR" sz="14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400" b="1" dirty="0" err="1">
                <a:solidFill>
                  <a:schemeClr val="accent5">
                    <a:lumMod val="75000"/>
                  </a:schemeClr>
                </a:solidFill>
                <a:latin typeface="Arial Narrow" panose="020B0606020202030204" pitchFamily="34" charset="0"/>
                <a:cs typeface="Arial" panose="020B0604020202020204" pitchFamily="34" charset="0"/>
              </a:rPr>
              <a:t>Lab</a:t>
            </a:r>
            <a:r>
              <a:rPr lang="fr-FR" sz="1400" b="1" dirty="0">
                <a:solidFill>
                  <a:schemeClr val="accent5">
                    <a:lumMod val="75000"/>
                  </a:schemeClr>
                </a:solidFill>
                <a:latin typeface="Arial Narrow" panose="020B0606020202030204" pitchFamily="34" charset="0"/>
                <a:cs typeface="Arial" panose="020B0604020202020204" pitchFamily="34" charset="0"/>
              </a:rPr>
              <a:t> / PFS SHS SO Source </a:t>
            </a:r>
          </a:p>
          <a:p>
            <a:pPr algn="just"/>
            <a:endParaRPr lang="fr-FR" sz="800" b="1"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Ouvrir et orienter la Fabrique des Savoirs des Sciences Humaines et Sociales pour un Service Scientifique  à la mise en œuvre de la Transition écologique et économique en Côte d’ivoire</a:t>
            </a:r>
          </a:p>
        </p:txBody>
      </p:sp>
      <p:sp>
        <p:nvSpPr>
          <p:cNvPr id="14" name="Rectangle 13">
            <a:extLst>
              <a:ext uri="{FF2B5EF4-FFF2-40B4-BE49-F238E27FC236}">
                <a16:creationId xmlns:a16="http://schemas.microsoft.com/office/drawing/2014/main" id="{2F35E738-EA72-4E76-BB42-30AA011674E9}"/>
              </a:ext>
            </a:extLst>
          </p:cNvPr>
          <p:cNvSpPr/>
          <p:nvPr/>
        </p:nvSpPr>
        <p:spPr>
          <a:xfrm>
            <a:off x="4882144" y="3980627"/>
            <a:ext cx="4163628" cy="2616101"/>
          </a:xfrm>
          <a:prstGeom prst="rect">
            <a:avLst/>
          </a:prstGeom>
          <a:ln>
            <a:solidFill>
              <a:srgbClr val="0070C0"/>
            </a:solidFill>
          </a:ln>
        </p:spPr>
        <p:txBody>
          <a:bodyPr wrap="square">
            <a:spAutoFit/>
          </a:bodyPr>
          <a:lstStyle/>
          <a:p>
            <a:pPr algn="just">
              <a:spcAft>
                <a:spcPts val="300"/>
              </a:spcAft>
            </a:pPr>
            <a:r>
              <a:rPr lang="fr-FR" sz="1400" b="1" dirty="0">
                <a:solidFill>
                  <a:schemeClr val="accent5">
                    <a:lumMod val="75000"/>
                  </a:schemeClr>
                </a:solidFill>
                <a:latin typeface="Arial Narrow" panose="020B0606020202030204" pitchFamily="34" charset="0"/>
                <a:cs typeface="Arial" panose="020B0604020202020204" pitchFamily="34" charset="0"/>
              </a:rPr>
              <a:t>La ressource</a:t>
            </a:r>
          </a:p>
          <a:p>
            <a:pPr algn="just">
              <a:spcAft>
                <a:spcPts val="300"/>
              </a:spcAft>
            </a:pPr>
            <a:r>
              <a:rPr lang="fr-FR" sz="1200" b="1" dirty="0">
                <a:solidFill>
                  <a:schemeClr val="accent5">
                    <a:lumMod val="75000"/>
                  </a:schemeClr>
                </a:solidFill>
                <a:latin typeface="Arial Narrow" panose="020B0606020202030204" pitchFamily="34" charset="0"/>
                <a:cs typeface="Arial" panose="020B0604020202020204" pitchFamily="34" charset="0"/>
              </a:rPr>
              <a:t>les «Creative Commons» scientifiques » </a:t>
            </a:r>
            <a:r>
              <a:rPr lang="fr-FR" sz="1100" dirty="0">
                <a:solidFill>
                  <a:schemeClr val="accent5">
                    <a:lumMod val="75000"/>
                  </a:schemeClr>
                </a:solidFill>
                <a:latin typeface="Arial Narrow" panose="020B0606020202030204" pitchFamily="34" charset="0"/>
                <a:cs typeface="Arial" panose="020B0604020202020204" pitchFamily="34" charset="0"/>
              </a:rPr>
              <a:t>au sein d’une communauté intellectuelle et collaborative transdisciplinaire d’expertise contextuelle, de création et de restitution, autour des savoirs </a:t>
            </a:r>
            <a:r>
              <a:rPr lang="fr-FR" sz="1100" b="1" dirty="0">
                <a:solidFill>
                  <a:schemeClr val="accent5">
                    <a:lumMod val="75000"/>
                  </a:schemeClr>
                </a:solidFill>
                <a:latin typeface="Arial Narrow" panose="020B0606020202030204" pitchFamily="34" charset="0"/>
                <a:cs typeface="Arial" panose="020B0604020202020204" pitchFamily="34" charset="0"/>
              </a:rPr>
              <a:t>issus de la démarche de terrain </a:t>
            </a:r>
            <a:r>
              <a:rPr lang="fr-FR" sz="1100" dirty="0">
                <a:solidFill>
                  <a:schemeClr val="accent5">
                    <a:lumMod val="75000"/>
                  </a:schemeClr>
                </a:solidFill>
                <a:latin typeface="Arial Narrow" panose="020B0606020202030204" pitchFamily="34" charset="0"/>
                <a:cs typeface="Arial" panose="020B0604020202020204" pitchFamily="34" charset="0"/>
              </a:rPr>
              <a:t>et de la </a:t>
            </a:r>
            <a:r>
              <a:rPr lang="fr-FR" sz="1100" b="1" dirty="0">
                <a:solidFill>
                  <a:schemeClr val="accent5">
                    <a:lumMod val="75000"/>
                  </a:schemeClr>
                </a:solidFill>
                <a:latin typeface="Arial Narrow" panose="020B0606020202030204" pitchFamily="34" charset="0"/>
                <a:cs typeface="Arial" panose="020B0604020202020204" pitchFamily="34" charset="0"/>
              </a:rPr>
              <a:t>collecte des savoirs faire issus de la réalité du développement , </a:t>
            </a:r>
            <a:r>
              <a:rPr lang="fr-FR" sz="1100" dirty="0">
                <a:solidFill>
                  <a:schemeClr val="accent5">
                    <a:lumMod val="75000"/>
                  </a:schemeClr>
                </a:solidFill>
                <a:latin typeface="Arial Narrow" panose="020B0606020202030204" pitchFamily="34" charset="0"/>
                <a:cs typeface="Arial" panose="020B0604020202020204" pitchFamily="34" charset="0"/>
              </a:rPr>
              <a:t>mais aussi du dialogue et de la </a:t>
            </a:r>
            <a:r>
              <a:rPr lang="fr-FR" sz="1100" b="1" dirty="0">
                <a:solidFill>
                  <a:schemeClr val="accent5">
                    <a:lumMod val="75000"/>
                  </a:schemeClr>
                </a:solidFill>
                <a:latin typeface="Arial Narrow" panose="020B0606020202030204" pitchFamily="34" charset="0"/>
                <a:cs typeface="Arial" panose="020B0604020202020204" pitchFamily="34" charset="0"/>
              </a:rPr>
              <a:t>communauté de penser </a:t>
            </a:r>
            <a:r>
              <a:rPr lang="fr-FR" sz="1100" dirty="0">
                <a:solidFill>
                  <a:schemeClr val="accent5">
                    <a:lumMod val="75000"/>
                  </a:schemeClr>
                </a:solidFill>
                <a:latin typeface="Arial Narrow" panose="020B0606020202030204" pitchFamily="34" charset="0"/>
                <a:cs typeface="Arial" panose="020B0604020202020204" pitchFamily="34" charset="0"/>
              </a:rPr>
              <a:t>qui s’instaurent dans la </a:t>
            </a:r>
            <a:r>
              <a:rPr lang="fr-FR" sz="1100" b="1" dirty="0">
                <a:solidFill>
                  <a:schemeClr val="accent5">
                    <a:lumMod val="75000"/>
                  </a:schemeClr>
                </a:solidFill>
                <a:latin typeface="Arial Narrow" panose="020B0606020202030204" pitchFamily="34" charset="0"/>
                <a:cs typeface="Arial" panose="020B0604020202020204" pitchFamily="34" charset="0"/>
              </a:rPr>
              <a:t>rencontre entre les chercheurs et les acteurs </a:t>
            </a:r>
            <a:r>
              <a:rPr lang="fr-FR" sz="1100" dirty="0">
                <a:solidFill>
                  <a:schemeClr val="accent5">
                    <a:lumMod val="75000"/>
                  </a:schemeClr>
                </a:solidFill>
                <a:latin typeface="Arial Narrow" panose="020B0606020202030204" pitchFamily="34" charset="0"/>
                <a:cs typeface="Arial" panose="020B0604020202020204" pitchFamily="34" charset="0"/>
              </a:rPr>
              <a:t>du développement.</a:t>
            </a:r>
          </a:p>
          <a:p>
            <a:pPr algn="just">
              <a:spcAft>
                <a:spcPts val="300"/>
              </a:spcAft>
            </a:pPr>
            <a:r>
              <a:rPr lang="fr-FR" sz="1400" b="1" dirty="0">
                <a:solidFill>
                  <a:schemeClr val="accent5">
                    <a:lumMod val="75000"/>
                  </a:schemeClr>
                </a:solidFill>
                <a:latin typeface="Arial Narrow" panose="020B0606020202030204" pitchFamily="34" charset="0"/>
                <a:cs typeface="Arial" panose="020B0604020202020204" pitchFamily="34" charset="0"/>
              </a:rPr>
              <a:t>La matérialisation :</a:t>
            </a:r>
          </a:p>
          <a:p>
            <a:pPr marL="171450" indent="-171450">
              <a:buFont typeface="Arial" panose="020B0604020202020204" pitchFamily="34" charset="0"/>
              <a:buChar char="•"/>
            </a:pPr>
            <a:r>
              <a:rPr lang="fr-FR" sz="1100" dirty="0">
                <a:solidFill>
                  <a:schemeClr val="accent5">
                    <a:lumMod val="75000"/>
                  </a:schemeClr>
                </a:solidFill>
                <a:latin typeface="Arial Narrow" panose="020B0606020202030204" pitchFamily="34" charset="0"/>
                <a:cs typeface="Arial" panose="020B0604020202020204" pitchFamily="34" charset="0"/>
              </a:rPr>
              <a:t>Une </a:t>
            </a:r>
            <a:r>
              <a:rPr lang="fr-FR" sz="1200" b="1" dirty="0">
                <a:solidFill>
                  <a:schemeClr val="accent5">
                    <a:lumMod val="75000"/>
                  </a:schemeClr>
                </a:solidFill>
                <a:latin typeface="Arial Narrow" panose="020B0606020202030204" pitchFamily="34" charset="0"/>
                <a:cs typeface="Arial" panose="020B0604020202020204" pitchFamily="34" charset="0"/>
              </a:rPr>
              <a:t>collection de jeux de données </a:t>
            </a:r>
            <a:r>
              <a:rPr lang="fr-FR" sz="1100" b="1" dirty="0">
                <a:solidFill>
                  <a:schemeClr val="accent5">
                    <a:lumMod val="75000"/>
                  </a:schemeClr>
                </a:solidFill>
                <a:latin typeface="Arial Narrow" panose="020B0606020202030204" pitchFamily="34" charset="0"/>
                <a:cs typeface="Arial" panose="020B0604020202020204" pitchFamily="34" charset="0"/>
              </a:rPr>
              <a:t>Ivory </a:t>
            </a:r>
            <a:r>
              <a:rPr lang="fr-FR" sz="1100" b="1" dirty="0" err="1">
                <a:solidFill>
                  <a:schemeClr val="accent5">
                    <a:lumMod val="75000"/>
                  </a:schemeClr>
                </a:solidFill>
                <a:latin typeface="Arial Narrow" panose="020B0606020202030204" pitchFamily="34" charset="0"/>
                <a:cs typeface="Arial" panose="020B0604020202020204" pitchFamily="34" charset="0"/>
              </a:rPr>
              <a:t>Coast</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Development</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Knowledge</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Fabric</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b="1" dirty="0" err="1">
                <a:solidFill>
                  <a:schemeClr val="accent5">
                    <a:lumMod val="75000"/>
                  </a:schemeClr>
                </a:solidFill>
                <a:latin typeface="Arial Narrow" panose="020B0606020202030204" pitchFamily="34" charset="0"/>
                <a:cs typeface="Arial" panose="020B0604020202020204" pitchFamily="34" charset="0"/>
              </a:rPr>
              <a:t>Lab</a:t>
            </a:r>
            <a:r>
              <a:rPr lang="fr-FR" sz="1100" b="1" dirty="0">
                <a:solidFill>
                  <a:schemeClr val="accent5">
                    <a:lumMod val="75000"/>
                  </a:schemeClr>
                </a:solidFill>
                <a:latin typeface="Arial Narrow" panose="020B0606020202030204" pitchFamily="34" charset="0"/>
                <a:cs typeface="Arial" panose="020B0604020202020204" pitchFamily="34" charset="0"/>
              </a:rPr>
              <a:t> (IC-DKF </a:t>
            </a:r>
            <a:r>
              <a:rPr lang="fr-FR" sz="1100" b="1" dirty="0" err="1">
                <a:solidFill>
                  <a:schemeClr val="accent5">
                    <a:lumMod val="75000"/>
                  </a:schemeClr>
                </a:solidFill>
                <a:latin typeface="Arial Narrow" panose="020B0606020202030204" pitchFamily="34" charset="0"/>
                <a:cs typeface="Arial" panose="020B0604020202020204" pitchFamily="34" charset="0"/>
              </a:rPr>
              <a:t>Lab</a:t>
            </a: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100" dirty="0">
                <a:solidFill>
                  <a:schemeClr val="accent5">
                    <a:lumMod val="75000"/>
                  </a:schemeClr>
                </a:solidFill>
                <a:latin typeface="Arial Narrow" panose="020B0606020202030204" pitchFamily="34" charset="0"/>
                <a:cs typeface="Arial" panose="020B0604020202020204" pitchFamily="34" charset="0"/>
              </a:rPr>
              <a:t>sur la plateforme IRD </a:t>
            </a:r>
            <a:r>
              <a:rPr lang="fr-FR" sz="1100" dirty="0" err="1">
                <a:solidFill>
                  <a:schemeClr val="accent5">
                    <a:lumMod val="75000"/>
                  </a:schemeClr>
                </a:solidFill>
                <a:latin typeface="Arial Narrow" panose="020B0606020202030204" pitchFamily="34" charset="0"/>
                <a:cs typeface="Arial" panose="020B0604020202020204" pitchFamily="34" charset="0"/>
              </a:rPr>
              <a:t>DataSuds</a:t>
            </a:r>
            <a:r>
              <a:rPr lang="fr-FR" sz="1100" dirty="0">
                <a:solidFill>
                  <a:schemeClr val="accent5">
                    <a:lumMod val="75000"/>
                  </a:schemeClr>
                </a:solidFill>
                <a:latin typeface="Arial Narrow" panose="020B0606020202030204" pitchFamily="34" charset="0"/>
                <a:cs typeface="Arial" panose="020B0604020202020204" pitchFamily="34" charset="0"/>
              </a:rPr>
              <a:t>.</a:t>
            </a:r>
          </a:p>
          <a:p>
            <a:pPr marL="171450" indent="-171450">
              <a:buFont typeface="Arial" panose="020B0604020202020204" pitchFamily="34" charset="0"/>
              <a:buChar char="•"/>
            </a:pPr>
            <a:r>
              <a:rPr lang="fr-FR" sz="1100" dirty="0">
                <a:solidFill>
                  <a:schemeClr val="accent5">
                    <a:lumMod val="75000"/>
                  </a:schemeClr>
                </a:solidFill>
                <a:latin typeface="Arial Narrow" panose="020B0606020202030204" pitchFamily="34" charset="0"/>
                <a:cs typeface="Arial" panose="020B0604020202020204" pitchFamily="34" charset="0"/>
              </a:rPr>
              <a:t>Une production de </a:t>
            </a:r>
            <a:r>
              <a:rPr lang="fr-FR" sz="1200" b="1" dirty="0">
                <a:solidFill>
                  <a:schemeClr val="accent5">
                    <a:lumMod val="75000"/>
                  </a:schemeClr>
                </a:solidFill>
                <a:latin typeface="Arial Narrow" panose="020B0606020202030204" pitchFamily="34" charset="0"/>
                <a:cs typeface="Arial" panose="020B0604020202020204" pitchFamily="34" charset="0"/>
              </a:rPr>
              <a:t>Tableaux Diagnostics </a:t>
            </a:r>
          </a:p>
          <a:p>
            <a:pPr marL="171450" indent="-171450">
              <a:buFont typeface="Arial" panose="020B0604020202020204" pitchFamily="34" charset="0"/>
              <a:buChar char="•"/>
            </a:pPr>
            <a:r>
              <a:rPr lang="fr-FR" sz="1100" dirty="0">
                <a:solidFill>
                  <a:schemeClr val="accent5">
                    <a:lumMod val="75000"/>
                  </a:schemeClr>
                </a:solidFill>
                <a:latin typeface="Arial Narrow" panose="020B0606020202030204" pitchFamily="34" charset="0"/>
                <a:cs typeface="Arial" panose="020B0604020202020204" pitchFamily="34" charset="0"/>
              </a:rPr>
              <a:t>Une </a:t>
            </a:r>
            <a:r>
              <a:rPr lang="fr-FR" sz="1200" b="1" dirty="0">
                <a:solidFill>
                  <a:schemeClr val="accent5">
                    <a:lumMod val="75000"/>
                  </a:schemeClr>
                </a:solidFill>
                <a:latin typeface="Arial Narrow" panose="020B0606020202030204" pitchFamily="34" charset="0"/>
                <a:cs typeface="Arial" panose="020B0604020202020204" pitchFamily="34" charset="0"/>
              </a:rPr>
              <a:t>restitution locale </a:t>
            </a:r>
            <a:r>
              <a:rPr lang="fr-FR" sz="1100" dirty="0">
                <a:solidFill>
                  <a:schemeClr val="accent5">
                    <a:lumMod val="75000"/>
                  </a:schemeClr>
                </a:solidFill>
                <a:latin typeface="Arial Narrow" panose="020B0606020202030204" pitchFamily="34" charset="0"/>
                <a:cs typeface="Arial" panose="020B0604020202020204" pitchFamily="34" charset="0"/>
              </a:rPr>
              <a:t>auprès des parties prenantes et concernées</a:t>
            </a:r>
          </a:p>
          <a:p>
            <a:pPr>
              <a:spcBef>
                <a:spcPts val="300"/>
              </a:spcBef>
              <a:spcAft>
                <a:spcPts val="300"/>
              </a:spcAft>
            </a:pPr>
            <a:r>
              <a:rPr lang="fr-FR" sz="1200" b="1" dirty="0">
                <a:solidFill>
                  <a:schemeClr val="accent5">
                    <a:lumMod val="75000"/>
                  </a:schemeClr>
                </a:solidFill>
                <a:latin typeface="Arial Narrow" panose="020B0606020202030204" pitchFamily="34" charset="0"/>
                <a:cs typeface="Arial" panose="020B0604020202020204" pitchFamily="34" charset="0"/>
              </a:rPr>
              <a:t>=&gt; l’expertise contextuelle en ingénierie écologique et sociale</a:t>
            </a:r>
            <a:endParaRPr lang="fr-FR" sz="1200" dirty="0">
              <a:solidFill>
                <a:schemeClr val="accent5">
                  <a:lumMod val="75000"/>
                </a:schemeClr>
              </a:solidFill>
              <a:latin typeface="Arial Narrow" panose="020B0606020202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5BC630F-483A-4CF9-AFC2-B11DC3792842}"/>
              </a:ext>
            </a:extLst>
          </p:cNvPr>
          <p:cNvSpPr/>
          <p:nvPr/>
        </p:nvSpPr>
        <p:spPr>
          <a:xfrm>
            <a:off x="5790346" y="726777"/>
            <a:ext cx="6189824" cy="3170099"/>
          </a:xfrm>
          <a:prstGeom prst="rect">
            <a:avLst/>
          </a:prstGeom>
          <a:ln>
            <a:solidFill>
              <a:srgbClr val="0070C0"/>
            </a:solidFill>
          </a:ln>
        </p:spPr>
        <p:txBody>
          <a:bodyPr wrap="square">
            <a:spAutoFit/>
          </a:bodyPr>
          <a:lstStyle/>
          <a:p>
            <a:pPr>
              <a:spcAft>
                <a:spcPts val="600"/>
              </a:spcAft>
            </a:pPr>
            <a:r>
              <a:rPr lang="fr-FR" sz="1400" b="1" dirty="0">
                <a:solidFill>
                  <a:schemeClr val="accent5">
                    <a:lumMod val="75000"/>
                  </a:schemeClr>
                </a:solidFill>
                <a:latin typeface="Arial Narrow" panose="020B0606020202030204" pitchFamily="34" charset="0"/>
                <a:cs typeface="Arial" panose="020B0604020202020204" pitchFamily="34" charset="0"/>
              </a:rPr>
              <a:t>La méthode : Expérimenter une Démarche de Recherche Orientée par l’objectif imposé de réussite dans la mise en œuvre de la Transition écologique et économique.</a:t>
            </a:r>
            <a:endParaRPr lang="fr-FR" sz="1400" dirty="0">
              <a:solidFill>
                <a:schemeClr val="accent5">
                  <a:lumMod val="75000"/>
                </a:schemeClr>
              </a:solidFill>
              <a:latin typeface="Arial Narrow" panose="020B0606020202030204" pitchFamily="34" charset="0"/>
              <a:cs typeface="Arial" panose="020B0604020202020204" pitchFamily="34" charset="0"/>
            </a:endParaRPr>
          </a:p>
          <a:p>
            <a:pPr algn="just">
              <a:spcAft>
                <a:spcPts val="600"/>
              </a:spcAft>
            </a:pPr>
            <a:r>
              <a:rPr lang="fr-FR" sz="1100" dirty="0">
                <a:solidFill>
                  <a:schemeClr val="accent5">
                    <a:lumMod val="75000"/>
                  </a:schemeClr>
                </a:solidFill>
                <a:latin typeface="Arial Narrow" panose="020B0606020202030204" pitchFamily="34" charset="0"/>
                <a:cs typeface="Arial" panose="020B0604020202020204" pitchFamily="34" charset="0"/>
              </a:rPr>
              <a:t>• </a:t>
            </a:r>
            <a:r>
              <a:rPr lang="fr-FR" sz="1200" b="1" dirty="0">
                <a:solidFill>
                  <a:schemeClr val="accent5">
                    <a:lumMod val="75000"/>
                  </a:schemeClr>
                </a:solidFill>
                <a:latin typeface="Arial Narrow" panose="020B0606020202030204" pitchFamily="34" charset="0"/>
                <a:cs typeface="Arial" panose="020B0604020202020204" pitchFamily="34" charset="0"/>
              </a:rPr>
              <a:t>Analyser les situations réelles de développement </a:t>
            </a:r>
            <a:r>
              <a:rPr lang="fr-FR" sz="1100" dirty="0">
                <a:solidFill>
                  <a:schemeClr val="accent5">
                    <a:lumMod val="75000"/>
                  </a:schemeClr>
                </a:solidFill>
                <a:latin typeface="Arial Narrow" panose="020B0606020202030204" pitchFamily="34" charset="0"/>
                <a:cs typeface="Arial" panose="020B0604020202020204" pitchFamily="34" charset="0"/>
              </a:rPr>
              <a:t>: Expertise Contextuelle et Transdisciplinaire</a:t>
            </a:r>
          </a:p>
          <a:p>
            <a:pPr algn="just">
              <a:spcAft>
                <a:spcPts val="600"/>
              </a:spcAft>
            </a:pP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200" b="1" dirty="0">
                <a:solidFill>
                  <a:schemeClr val="accent5">
                    <a:lumMod val="75000"/>
                  </a:schemeClr>
                </a:solidFill>
                <a:latin typeface="Arial Narrow" panose="020B0606020202030204" pitchFamily="34" charset="0"/>
                <a:cs typeface="Arial" panose="020B0604020202020204" pitchFamily="34" charset="0"/>
              </a:rPr>
              <a:t>Cibler des Objets Clés pour le Développement Durable et Soutenable en Côte d’Ivoire </a:t>
            </a:r>
            <a:r>
              <a:rPr lang="fr-FR" sz="1100" dirty="0">
                <a:solidFill>
                  <a:schemeClr val="accent5">
                    <a:lumMod val="75000"/>
                  </a:schemeClr>
                </a:solidFill>
                <a:latin typeface="Arial Narrow" panose="020B0606020202030204" pitchFamily="34" charset="0"/>
                <a:cs typeface="Arial" panose="020B0604020202020204" pitchFamily="34" charset="0"/>
              </a:rPr>
              <a:t>tels que: Agriculture - Habitat - Alimentation – Foncier et Eau – Cadres de l’ingénierie économique et sociale du développement – Perception des Changements environnementaux.</a:t>
            </a:r>
          </a:p>
          <a:p>
            <a:pPr algn="just">
              <a:spcAft>
                <a:spcPts val="600"/>
              </a:spcAft>
            </a:pP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200" b="1" dirty="0">
                <a:solidFill>
                  <a:schemeClr val="accent5">
                    <a:lumMod val="75000"/>
                  </a:schemeClr>
                </a:solidFill>
                <a:latin typeface="Arial Narrow" panose="020B0606020202030204" pitchFamily="34" charset="0"/>
                <a:cs typeface="Arial" panose="020B0604020202020204" pitchFamily="34" charset="0"/>
              </a:rPr>
              <a:t>Produire des Tableaux Diagnostics </a:t>
            </a:r>
            <a:r>
              <a:rPr lang="fr-FR" sz="1100" dirty="0">
                <a:solidFill>
                  <a:schemeClr val="accent5">
                    <a:lumMod val="75000"/>
                  </a:schemeClr>
                </a:solidFill>
                <a:latin typeface="Arial Narrow" panose="020B0606020202030204" pitchFamily="34" charset="0"/>
                <a:cs typeface="Arial" panose="020B0604020202020204" pitchFamily="34" charset="0"/>
              </a:rPr>
              <a:t>des Conditions durables et soutenables de la Transition écologique et économique en Côte d’ivoire : Ressources - Potentiels - Facteurs de blocage - Solutions pour changement - Avantages collatéraux</a:t>
            </a:r>
          </a:p>
          <a:p>
            <a:pPr algn="just">
              <a:spcAft>
                <a:spcPts val="600"/>
              </a:spcAft>
            </a:pPr>
            <a:r>
              <a:rPr lang="fr-FR" sz="1100" b="1" dirty="0">
                <a:solidFill>
                  <a:schemeClr val="accent5">
                    <a:lumMod val="75000"/>
                  </a:schemeClr>
                </a:solidFill>
                <a:latin typeface="Arial Narrow" panose="020B0606020202030204" pitchFamily="34" charset="0"/>
                <a:cs typeface="Arial" panose="020B0604020202020204" pitchFamily="34" charset="0"/>
              </a:rPr>
              <a:t>• </a:t>
            </a:r>
            <a:r>
              <a:rPr lang="fr-FR" sz="1200" b="1" dirty="0">
                <a:solidFill>
                  <a:schemeClr val="accent5">
                    <a:lumMod val="75000"/>
                  </a:schemeClr>
                </a:solidFill>
                <a:latin typeface="Arial Narrow" panose="020B0606020202030204" pitchFamily="34" charset="0"/>
                <a:cs typeface="Arial" panose="020B0604020202020204" pitchFamily="34" charset="0"/>
              </a:rPr>
              <a:t>Renforcer la Capacité Réflexive, de Documentation et de Transmission </a:t>
            </a:r>
            <a:r>
              <a:rPr lang="fr-FR" sz="1100" dirty="0">
                <a:solidFill>
                  <a:schemeClr val="accent5">
                    <a:lumMod val="75000"/>
                  </a:schemeClr>
                </a:solidFill>
                <a:latin typeface="Arial Narrow" panose="020B0606020202030204" pitchFamily="34" charset="0"/>
                <a:cs typeface="Arial" panose="020B0604020202020204" pitchFamily="34" charset="0"/>
              </a:rPr>
              <a:t>de la Force Intellectuelle ivoirienne et activer la participation des Savoirs faire locaux techniques, économiques, Institutionnels, sociaux, en Communication et transmission de l’Information.</a:t>
            </a:r>
          </a:p>
          <a:p>
            <a:pPr algn="just">
              <a:spcAft>
                <a:spcPts val="600"/>
              </a:spcAft>
            </a:pPr>
            <a:r>
              <a:rPr lang="fr-FR" sz="1100" dirty="0">
                <a:solidFill>
                  <a:schemeClr val="accent5">
                    <a:lumMod val="75000"/>
                  </a:schemeClr>
                </a:solidFill>
                <a:latin typeface="Arial Narrow" panose="020B0606020202030204" pitchFamily="34" charset="0"/>
                <a:cs typeface="Arial" panose="020B0604020202020204" pitchFamily="34" charset="0"/>
              </a:rPr>
              <a:t>• </a:t>
            </a:r>
            <a:r>
              <a:rPr lang="fr-FR" sz="1200" b="1" dirty="0">
                <a:solidFill>
                  <a:schemeClr val="accent5">
                    <a:lumMod val="75000"/>
                  </a:schemeClr>
                </a:solidFill>
                <a:latin typeface="Arial Narrow" panose="020B0606020202030204" pitchFamily="34" charset="0"/>
                <a:cs typeface="Arial" panose="020B0604020202020204" pitchFamily="34" charset="0"/>
              </a:rPr>
              <a:t>Publier au niveau international et planétaire</a:t>
            </a:r>
            <a:r>
              <a:rPr lang="fr-FR" sz="1200" dirty="0">
                <a:solidFill>
                  <a:schemeClr val="accent5">
                    <a:lumMod val="75000"/>
                  </a:schemeClr>
                </a:solidFill>
                <a:latin typeface="Arial Narrow" panose="020B0606020202030204" pitchFamily="34" charset="0"/>
                <a:cs typeface="Arial" panose="020B0604020202020204" pitchFamily="34" charset="0"/>
              </a:rPr>
              <a:t> </a:t>
            </a:r>
            <a:r>
              <a:rPr lang="fr-FR" sz="1100" dirty="0">
                <a:solidFill>
                  <a:schemeClr val="accent5">
                    <a:lumMod val="75000"/>
                  </a:schemeClr>
                </a:solidFill>
                <a:latin typeface="Arial Narrow" panose="020B0606020202030204" pitchFamily="34" charset="0"/>
                <a:cs typeface="Arial" panose="020B0604020202020204" pitchFamily="34" charset="0"/>
              </a:rPr>
              <a:t>les Jeux de données et des Articles scientifiques appuyés sur ces données, ces analyses et ces modèles descriptifs des situations réelles de Développement et de Capacité à la Transition Ecologique.</a:t>
            </a:r>
          </a:p>
        </p:txBody>
      </p:sp>
      <p:pic>
        <p:nvPicPr>
          <p:cNvPr id="6" name="Image 5">
            <a:extLst>
              <a:ext uri="{FF2B5EF4-FFF2-40B4-BE49-F238E27FC236}">
                <a16:creationId xmlns:a16="http://schemas.microsoft.com/office/drawing/2014/main" id="{23CCEAEF-8B46-417E-9299-9AF143143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96" y="3980627"/>
            <a:ext cx="1453289" cy="1401731"/>
          </a:xfrm>
          <a:prstGeom prst="rect">
            <a:avLst/>
          </a:prstGeom>
        </p:spPr>
      </p:pic>
      <p:pic>
        <p:nvPicPr>
          <p:cNvPr id="4" name="Image 3">
            <a:extLst>
              <a:ext uri="{FF2B5EF4-FFF2-40B4-BE49-F238E27FC236}">
                <a16:creationId xmlns:a16="http://schemas.microsoft.com/office/drawing/2014/main" id="{5E943915-FECF-433D-B34B-125DC1DFB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604" y="4092876"/>
            <a:ext cx="2282469" cy="2578963"/>
          </a:xfrm>
          <a:prstGeom prst="rect">
            <a:avLst/>
          </a:prstGeom>
        </p:spPr>
      </p:pic>
      <p:sp>
        <p:nvSpPr>
          <p:cNvPr id="16" name="Rectangle 15">
            <a:extLst>
              <a:ext uri="{FF2B5EF4-FFF2-40B4-BE49-F238E27FC236}">
                <a16:creationId xmlns:a16="http://schemas.microsoft.com/office/drawing/2014/main" id="{6ED1C6C8-1355-47F6-BC17-72CCBAD94DAC}"/>
              </a:ext>
            </a:extLst>
          </p:cNvPr>
          <p:cNvSpPr/>
          <p:nvPr/>
        </p:nvSpPr>
        <p:spPr>
          <a:xfrm>
            <a:off x="2443484" y="4163847"/>
            <a:ext cx="2110084" cy="1015663"/>
          </a:xfrm>
          <a:prstGeom prst="rect">
            <a:avLst/>
          </a:prstGeom>
          <a:ln>
            <a:solidFill>
              <a:srgbClr val="0070C0"/>
            </a:solidFill>
          </a:ln>
        </p:spPr>
        <p:txBody>
          <a:bodyPr wrap="square">
            <a:spAutoFit/>
          </a:bodyPr>
          <a:lstStyle/>
          <a:p>
            <a:pPr>
              <a:spcAft>
                <a:spcPts val="300"/>
              </a:spcAft>
            </a:pPr>
            <a:r>
              <a:rPr lang="fr-FR" sz="1200" b="1" dirty="0">
                <a:solidFill>
                  <a:schemeClr val="accent5">
                    <a:lumMod val="75000"/>
                  </a:schemeClr>
                </a:solidFill>
                <a:latin typeface="Arial Narrow" panose="020B0606020202030204" pitchFamily="34" charset="0"/>
                <a:cs typeface="Arial" panose="020B0604020202020204" pitchFamily="34" charset="0"/>
              </a:rPr>
              <a:t>Chercheur(e) Collecteur, Expert contextuel, Médiateur et Transmetteur du savoir et du savoir-faire des en bas vers les en haut et vice versa …</a:t>
            </a:r>
          </a:p>
        </p:txBody>
      </p:sp>
      <p:sp>
        <p:nvSpPr>
          <p:cNvPr id="7" name="Flèche : courbe vers la droite 6">
            <a:extLst>
              <a:ext uri="{FF2B5EF4-FFF2-40B4-BE49-F238E27FC236}">
                <a16:creationId xmlns:a16="http://schemas.microsoft.com/office/drawing/2014/main" id="{FCE7DF80-31AD-4E1D-8780-421A1696BCD1}"/>
              </a:ext>
            </a:extLst>
          </p:cNvPr>
          <p:cNvSpPr/>
          <p:nvPr/>
        </p:nvSpPr>
        <p:spPr>
          <a:xfrm rot="19356061">
            <a:off x="1540680" y="5187398"/>
            <a:ext cx="298179" cy="1648239"/>
          </a:xfrm>
          <a:prstGeom prst="curvedRightArrow">
            <a:avLst>
              <a:gd name="adj1" fmla="val 25000"/>
              <a:gd name="adj2" fmla="val 50000"/>
              <a:gd name="adj3" fmla="val 21043"/>
            </a:avLst>
          </a:prstGeom>
          <a:solidFill>
            <a:srgbClr val="266196"/>
          </a:solidFill>
          <a:ln>
            <a:solidFill>
              <a:srgbClr val="153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Flèche : courbe vers la droite 16">
            <a:extLst>
              <a:ext uri="{FF2B5EF4-FFF2-40B4-BE49-F238E27FC236}">
                <a16:creationId xmlns:a16="http://schemas.microsoft.com/office/drawing/2014/main" id="{690CBB7B-8D8A-4875-918F-5E59885D0058}"/>
              </a:ext>
            </a:extLst>
          </p:cNvPr>
          <p:cNvSpPr/>
          <p:nvPr/>
        </p:nvSpPr>
        <p:spPr>
          <a:xfrm rot="8299896" flipH="1">
            <a:off x="1351507" y="4913330"/>
            <a:ext cx="384307" cy="2196376"/>
          </a:xfrm>
          <a:prstGeom prst="curvedRightArrow">
            <a:avLst/>
          </a:prstGeom>
          <a:solidFill>
            <a:srgbClr val="28659C"/>
          </a:solidFill>
          <a:ln>
            <a:solidFill>
              <a:srgbClr val="153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8" name="Image 7">
            <a:extLst>
              <a:ext uri="{FF2B5EF4-FFF2-40B4-BE49-F238E27FC236}">
                <a16:creationId xmlns:a16="http://schemas.microsoft.com/office/drawing/2014/main" id="{3AE72AFF-2E1F-4A0D-B7D1-53CF2A6BE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015" y="5382358"/>
            <a:ext cx="2757329" cy="1374412"/>
          </a:xfrm>
          <a:prstGeom prst="rect">
            <a:avLst/>
          </a:prstGeom>
        </p:spPr>
      </p:pic>
      <p:sp>
        <p:nvSpPr>
          <p:cNvPr id="24" name="Flèche : courbe vers la droite 23">
            <a:extLst>
              <a:ext uri="{FF2B5EF4-FFF2-40B4-BE49-F238E27FC236}">
                <a16:creationId xmlns:a16="http://schemas.microsoft.com/office/drawing/2014/main" id="{D7E65A49-B54A-4ED2-87E8-2924867AB893}"/>
              </a:ext>
            </a:extLst>
          </p:cNvPr>
          <p:cNvSpPr/>
          <p:nvPr/>
        </p:nvSpPr>
        <p:spPr>
          <a:xfrm rot="16200000">
            <a:off x="6790576" y="3444081"/>
            <a:ext cx="484724" cy="6189823"/>
          </a:xfrm>
          <a:prstGeom prst="curvedRightArrow">
            <a:avLst/>
          </a:prstGeom>
          <a:solidFill>
            <a:srgbClr val="28659C"/>
          </a:solidFill>
          <a:ln>
            <a:solidFill>
              <a:srgbClr val="153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17515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94" y="6531794"/>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7" y="81745"/>
            <a:ext cx="8447744" cy="800219"/>
          </a:xfrm>
          <a:prstGeom prst="rect">
            <a:avLst/>
          </a:prstGeom>
          <a:noFill/>
          <a:ln>
            <a:solidFill>
              <a:srgbClr val="4472C4"/>
            </a:solidFill>
          </a:ln>
        </p:spPr>
        <p:txBody>
          <a:bodyPr wrap="square">
            <a:spAutoFit/>
          </a:bodyPr>
          <a:lstStyle/>
          <a:p>
            <a:pPr algn="just"/>
            <a:r>
              <a:rPr lang="fr-FR" sz="14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400" b="1" dirty="0" err="1">
                <a:solidFill>
                  <a:schemeClr val="accent5">
                    <a:lumMod val="75000"/>
                  </a:schemeClr>
                </a:solidFill>
                <a:latin typeface="Arial Narrow" panose="020B0606020202030204" pitchFamily="34" charset="0"/>
                <a:cs typeface="Arial" panose="020B0604020202020204" pitchFamily="34" charset="0"/>
              </a:rPr>
              <a:t>Lab</a:t>
            </a:r>
            <a:r>
              <a:rPr lang="fr-FR" sz="1400" b="1" dirty="0">
                <a:solidFill>
                  <a:schemeClr val="accent5">
                    <a:lumMod val="75000"/>
                  </a:schemeClr>
                </a:solidFill>
                <a:latin typeface="Arial Narrow" panose="020B0606020202030204" pitchFamily="34" charset="0"/>
                <a:cs typeface="Arial" panose="020B0604020202020204" pitchFamily="34" charset="0"/>
              </a:rPr>
              <a:t> / PFS SHS SO Source </a:t>
            </a:r>
          </a:p>
          <a:p>
            <a:pPr algn="just"/>
            <a:endParaRPr lang="fr-FR" sz="800" b="1"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Ouvrir et orienter la Fabrique des Savoirs des Sciences Humaines et Sociales pour un Service Scientifique à la mise en œuvre de la Transition écologique et économique en Côte d’ivoire</a:t>
            </a:r>
          </a:p>
        </p:txBody>
      </p:sp>
      <p:sp>
        <p:nvSpPr>
          <p:cNvPr id="2" name="Rectangle 1">
            <a:extLst>
              <a:ext uri="{FF2B5EF4-FFF2-40B4-BE49-F238E27FC236}">
                <a16:creationId xmlns:a16="http://schemas.microsoft.com/office/drawing/2014/main" id="{CFA63622-313C-1981-031B-101BB8FF6E9F}"/>
              </a:ext>
            </a:extLst>
          </p:cNvPr>
          <p:cNvSpPr/>
          <p:nvPr/>
        </p:nvSpPr>
        <p:spPr>
          <a:xfrm>
            <a:off x="676193" y="979693"/>
            <a:ext cx="5079470" cy="5586146"/>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rPr>
              <a:t>Les Actions déjà menées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Zone test entrepôt SHS dans le cadre de la mise en place de la plateforme </a:t>
            </a:r>
            <a:r>
              <a:rPr lang="fr-FR" sz="1100" dirty="0" err="1">
                <a:solidFill>
                  <a:schemeClr val="accent5">
                    <a:lumMod val="75000"/>
                  </a:schemeClr>
                </a:solidFill>
                <a:latin typeface="Arial Narrow" panose="020B0606020202030204" pitchFamily="34" charset="0"/>
              </a:rPr>
              <a:t>DataSuds</a:t>
            </a:r>
            <a:endParaRPr lang="fr-FR" sz="11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Participation 1</a:t>
            </a:r>
            <a:r>
              <a:rPr lang="fr-FR" sz="1100" baseline="30000" dirty="0">
                <a:solidFill>
                  <a:schemeClr val="accent5">
                    <a:lumMod val="75000"/>
                  </a:schemeClr>
                </a:solidFill>
                <a:latin typeface="Arial Narrow" panose="020B0606020202030204" pitchFamily="34" charset="0"/>
              </a:rPr>
              <a:t>er</a:t>
            </a:r>
            <a:r>
              <a:rPr lang="fr-FR" sz="1100" dirty="0">
                <a:solidFill>
                  <a:schemeClr val="accent5">
                    <a:lumMod val="75000"/>
                  </a:schemeClr>
                </a:solidFill>
                <a:latin typeface="Arial Narrow" panose="020B0606020202030204" pitchFamily="34" charset="0"/>
              </a:rPr>
              <a:t> colloque international Science Ouverte aux </a:t>
            </a:r>
            <a:r>
              <a:rPr lang="fr-FR" sz="1100" dirty="0" err="1">
                <a:solidFill>
                  <a:schemeClr val="accent5">
                    <a:lumMod val="75000"/>
                  </a:schemeClr>
                </a:solidFill>
                <a:latin typeface="Arial Narrow" panose="020B0606020202030204" pitchFamily="34" charset="0"/>
              </a:rPr>
              <a:t>Suds</a:t>
            </a:r>
            <a:r>
              <a:rPr lang="fr-FR" sz="1100" dirty="0">
                <a:solidFill>
                  <a:schemeClr val="accent5">
                    <a:lumMod val="75000"/>
                  </a:schemeClr>
                </a:solidFill>
                <a:latin typeface="Arial Narrow" panose="020B0606020202030204" pitchFamily="34" charset="0"/>
              </a:rPr>
              <a:t> Dakar 2019</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Production d’un PGD exemple pour démarche de Thèse : </a:t>
            </a:r>
            <a:r>
              <a:rPr lang="fr-FR" sz="1100" dirty="0" err="1">
                <a:solidFill>
                  <a:schemeClr val="accent5">
                    <a:lumMod val="75000"/>
                  </a:schemeClr>
                </a:solidFill>
                <a:latin typeface="Arial Narrow" panose="020B0606020202030204" pitchFamily="34" charset="0"/>
              </a:rPr>
              <a:t>Apolinaire</a:t>
            </a:r>
            <a:r>
              <a:rPr lang="fr-FR" sz="1100" dirty="0">
                <a:solidFill>
                  <a:schemeClr val="accent5">
                    <a:lumMod val="75000"/>
                  </a:schemeClr>
                </a:solidFill>
                <a:latin typeface="Arial Narrow" panose="020B0606020202030204" pitchFamily="34" charset="0"/>
              </a:rPr>
              <a:t> Kouassi Kouadio </a:t>
            </a:r>
          </a:p>
          <a:p>
            <a:pPr marL="171450" indent="-171450" algn="just">
              <a:buFont typeface="Arial" panose="020B0604020202020204" pitchFamily="34" charset="0"/>
              <a:buChar char="•"/>
            </a:pPr>
            <a:endParaRPr lang="fr-FR" sz="8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Conception du programme expérimental</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Que faire pour la transition sous pandémie ?</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Sélection du PFS SHS SO Source par l’IRD pour financement</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Choix des objets clés </a:t>
            </a:r>
          </a:p>
          <a:p>
            <a:pPr marL="171450" indent="-171450" algn="just">
              <a:buFont typeface="Arial" panose="020B0604020202020204" pitchFamily="34" charset="0"/>
              <a:buChar char="•"/>
            </a:pPr>
            <a:endParaRPr lang="fr-FR" sz="8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Formation Entreposage public de la donnée scientifique plateforme </a:t>
            </a:r>
            <a:r>
              <a:rPr lang="fr-FR" sz="1100" dirty="0" err="1">
                <a:solidFill>
                  <a:schemeClr val="accent5">
                    <a:lumMod val="75000"/>
                  </a:schemeClr>
                </a:solidFill>
                <a:latin typeface="Arial Narrow" panose="020B0606020202030204" pitchFamily="34" charset="0"/>
              </a:rPr>
              <a:t>DataSuds</a:t>
            </a:r>
            <a:r>
              <a:rPr lang="fr-FR" sz="1100" dirty="0">
                <a:solidFill>
                  <a:schemeClr val="accent5">
                    <a:lumMod val="75000"/>
                  </a:schemeClr>
                </a:solidFill>
                <a:latin typeface="Arial Narrow" panose="020B0606020202030204" pitchFamily="34" charset="0"/>
              </a:rPr>
              <a:t> IRD 10 personnes par Luc Decker)</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Formation de 4 personnes au filmage et montage par Landry </a:t>
            </a:r>
            <a:r>
              <a:rPr lang="fr-FR" sz="1100" dirty="0" err="1">
                <a:solidFill>
                  <a:schemeClr val="accent5">
                    <a:lumMod val="75000"/>
                  </a:schemeClr>
                </a:solidFill>
                <a:latin typeface="Arial Narrow" panose="020B0606020202030204" pitchFamily="34" charset="0"/>
              </a:rPr>
              <a:t>Wahibi</a:t>
            </a:r>
            <a:r>
              <a:rPr lang="fr-FR" sz="1100" dirty="0">
                <a:solidFill>
                  <a:schemeClr val="accent5">
                    <a:lumMod val="75000"/>
                  </a:schemeClr>
                </a:solidFill>
                <a:latin typeface="Arial Narrow" panose="020B0606020202030204" pitchFamily="34" charset="0"/>
              </a:rPr>
              <a:t> CERCOM (Centre d'Etudes et de Recherches en Communication) pour données audiovisuelles </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Tenue de plusieurs séminaires recherche Source au CIRES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Participation 2</a:t>
            </a:r>
            <a:r>
              <a:rPr lang="fr-FR" sz="1100" baseline="30000" dirty="0">
                <a:solidFill>
                  <a:schemeClr val="accent5">
                    <a:lumMod val="75000"/>
                  </a:schemeClr>
                </a:solidFill>
                <a:latin typeface="Arial Narrow" panose="020B0606020202030204" pitchFamily="34" charset="0"/>
              </a:rPr>
              <a:t>eme</a:t>
            </a:r>
            <a:r>
              <a:rPr lang="fr-FR" sz="1100" dirty="0">
                <a:solidFill>
                  <a:schemeClr val="accent5">
                    <a:lumMod val="75000"/>
                  </a:schemeClr>
                </a:solidFill>
                <a:latin typeface="Arial Narrow" panose="020B0606020202030204" pitchFamily="34" charset="0"/>
              </a:rPr>
              <a:t> colloque international Science Ouverte aux </a:t>
            </a:r>
            <a:r>
              <a:rPr lang="fr-FR" sz="1100" dirty="0" err="1">
                <a:solidFill>
                  <a:schemeClr val="accent5">
                    <a:lumMod val="75000"/>
                  </a:schemeClr>
                </a:solidFill>
                <a:latin typeface="Arial Narrow" panose="020B0606020202030204" pitchFamily="34" charset="0"/>
              </a:rPr>
              <a:t>Suds</a:t>
            </a:r>
            <a:r>
              <a:rPr lang="fr-FR" sz="1100" dirty="0">
                <a:solidFill>
                  <a:schemeClr val="accent5">
                    <a:lumMod val="75000"/>
                  </a:schemeClr>
                </a:solidFill>
                <a:latin typeface="Arial Narrow" panose="020B0606020202030204" pitchFamily="34" charset="0"/>
              </a:rPr>
              <a:t> Cotonou 2022</a:t>
            </a:r>
          </a:p>
          <a:p>
            <a:pPr algn="just"/>
            <a:endParaRPr lang="fr-FR" sz="1200" b="1" dirty="0">
              <a:solidFill>
                <a:schemeClr val="accent5">
                  <a:lumMod val="75000"/>
                </a:schemeClr>
              </a:solidFill>
              <a:latin typeface="Arial Narrow" panose="020B0606020202030204" pitchFamily="34" charset="0"/>
            </a:endParaRPr>
          </a:p>
          <a:p>
            <a:pPr algn="just"/>
            <a:r>
              <a:rPr lang="fr-FR" sz="1200" b="1" dirty="0">
                <a:solidFill>
                  <a:schemeClr val="accent5">
                    <a:lumMod val="75000"/>
                  </a:schemeClr>
                </a:solidFill>
                <a:latin typeface="Arial Narrow" panose="020B0606020202030204" pitchFamily="34" charset="0"/>
              </a:rPr>
              <a:t>Les actions à engager</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Formations aux outils Science Ouverte (entreposage, données audiovisuelles, données géographiques et numériques)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Mise en place des productions des jeux de données sur 7 terroirs en zone test pilote</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Réalisation des collectes </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Mise au point des protocoles de production de la donnée</a:t>
            </a:r>
          </a:p>
          <a:p>
            <a:pPr algn="just"/>
            <a:endParaRPr lang="fr-FR" sz="11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Rédaction des fiches respectives pour le Manuel de prise en main rapide des outils Sciences Humaines et Sociales Ouvertes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Réalisation des analyses réflexives et des Tableaux Diagnostics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Livraison jeux de données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Publication des jeux de données </a:t>
            </a:r>
          </a:p>
          <a:p>
            <a:pPr marL="171450" indent="-171450" algn="just">
              <a:buFont typeface="Arial" panose="020B0604020202020204" pitchFamily="34" charset="0"/>
              <a:buChar char="•"/>
            </a:pPr>
            <a:r>
              <a:rPr lang="fr-FR" sz="1100" dirty="0" err="1">
                <a:solidFill>
                  <a:schemeClr val="accent5">
                    <a:lumMod val="75000"/>
                  </a:schemeClr>
                </a:solidFill>
                <a:latin typeface="Arial Narrow" panose="020B0606020202030204" pitchFamily="34" charset="0"/>
              </a:rPr>
              <a:t>DataPapers</a:t>
            </a:r>
            <a:endParaRPr lang="fr-FR" sz="11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Dépôts articles revues</a:t>
            </a:r>
          </a:p>
          <a:p>
            <a:pPr marL="171450" indent="-171450" algn="just">
              <a:buFont typeface="Arial" panose="020B0604020202020204" pitchFamily="34" charset="0"/>
              <a:buChar char="•"/>
            </a:pPr>
            <a:r>
              <a:rPr lang="fr-FR" sz="1100" dirty="0">
                <a:solidFill>
                  <a:schemeClr val="accent5">
                    <a:lumMod val="75000"/>
                  </a:schemeClr>
                </a:solidFill>
                <a:latin typeface="Arial Narrow" panose="020B0606020202030204" pitchFamily="34" charset="0"/>
              </a:rPr>
              <a:t>Organisation séminaires de restitution avec les parties prenantes du développement partenaires ou concernées</a:t>
            </a:r>
          </a:p>
        </p:txBody>
      </p:sp>
      <p:grpSp>
        <p:nvGrpSpPr>
          <p:cNvPr id="4" name="Groupe 3">
            <a:extLst>
              <a:ext uri="{FF2B5EF4-FFF2-40B4-BE49-F238E27FC236}">
                <a16:creationId xmlns:a16="http://schemas.microsoft.com/office/drawing/2014/main" id="{D253BF25-8B8E-3A79-FD70-F1760E20C099}"/>
              </a:ext>
            </a:extLst>
          </p:cNvPr>
          <p:cNvGrpSpPr/>
          <p:nvPr/>
        </p:nvGrpSpPr>
        <p:grpSpPr>
          <a:xfrm>
            <a:off x="9786690" y="153971"/>
            <a:ext cx="2203374" cy="1956933"/>
            <a:chOff x="7623672" y="1601515"/>
            <a:chExt cx="4433144" cy="3693354"/>
          </a:xfrm>
        </p:grpSpPr>
        <p:pic>
          <p:nvPicPr>
            <p:cNvPr id="25" name="Image 24">
              <a:extLst>
                <a:ext uri="{FF2B5EF4-FFF2-40B4-BE49-F238E27FC236}">
                  <a16:creationId xmlns:a16="http://schemas.microsoft.com/office/drawing/2014/main" id="{5685BD40-C430-7859-632B-A62FEF912937}"/>
                </a:ext>
              </a:extLst>
            </p:cNvPr>
            <p:cNvPicPr>
              <a:picLocks noChangeAspect="1"/>
            </p:cNvPicPr>
            <p:nvPr/>
          </p:nvPicPr>
          <p:blipFill>
            <a:blip r:embed="rId3"/>
            <a:stretch>
              <a:fillRect/>
            </a:stretch>
          </p:blipFill>
          <p:spPr>
            <a:xfrm>
              <a:off x="8505500" y="2365617"/>
              <a:ext cx="2565605" cy="2039573"/>
            </a:xfrm>
            <a:prstGeom prst="rect">
              <a:avLst/>
            </a:prstGeom>
            <a:noFill/>
            <a:ln>
              <a:noFill/>
            </a:ln>
          </p:spPr>
        </p:pic>
        <p:grpSp>
          <p:nvGrpSpPr>
            <p:cNvPr id="30" name="Groupe 29">
              <a:extLst>
                <a:ext uri="{FF2B5EF4-FFF2-40B4-BE49-F238E27FC236}">
                  <a16:creationId xmlns:a16="http://schemas.microsoft.com/office/drawing/2014/main" id="{AD9FD52B-C4DA-0502-0EAE-2CD4DBA4B350}"/>
                </a:ext>
              </a:extLst>
            </p:cNvPr>
            <p:cNvGrpSpPr/>
            <p:nvPr/>
          </p:nvGrpSpPr>
          <p:grpSpPr>
            <a:xfrm>
              <a:off x="7623672" y="1601515"/>
              <a:ext cx="4433144" cy="3693354"/>
              <a:chOff x="8353385" y="1178011"/>
              <a:chExt cx="2514875" cy="2250989"/>
            </a:xfrm>
          </p:grpSpPr>
          <p:cxnSp>
            <p:nvCxnSpPr>
              <p:cNvPr id="6" name="Connecteur droit 5">
                <a:extLst>
                  <a:ext uri="{FF2B5EF4-FFF2-40B4-BE49-F238E27FC236}">
                    <a16:creationId xmlns:a16="http://schemas.microsoft.com/office/drawing/2014/main" id="{5EA93B2A-7BEC-C04E-DA45-1C2E329E0D58}"/>
                  </a:ext>
                </a:extLst>
              </p:cNvPr>
              <p:cNvCxnSpPr>
                <a:cxnSpLocks/>
                <a:stCxn id="29" idx="2"/>
              </p:cNvCxnSpPr>
              <p:nvPr/>
            </p:nvCxnSpPr>
            <p:spPr>
              <a:xfrm flipH="1">
                <a:off x="8353385" y="2276709"/>
                <a:ext cx="571364" cy="5065"/>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2039C5E-3FBD-13A7-0F23-938EEDD537D2}"/>
                  </a:ext>
                </a:extLst>
              </p:cNvPr>
              <p:cNvCxnSpPr>
                <a:cxnSpLocks/>
                <a:endCxn id="29" idx="6"/>
              </p:cNvCxnSpPr>
              <p:nvPr/>
            </p:nvCxnSpPr>
            <p:spPr>
              <a:xfrm flipH="1" flipV="1">
                <a:off x="10242804" y="2276709"/>
                <a:ext cx="625456" cy="1350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1696655E-7D4A-4483-4426-2F22FD017981}"/>
                  </a:ext>
                </a:extLst>
              </p:cNvPr>
              <p:cNvCxnSpPr>
                <a:cxnSpLocks/>
                <a:stCxn id="29" idx="4"/>
              </p:cNvCxnSpPr>
              <p:nvPr/>
            </p:nvCxnSpPr>
            <p:spPr>
              <a:xfrm>
                <a:off x="9583777" y="2921889"/>
                <a:ext cx="8242" cy="50711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DE38DBC5-A239-5647-668D-0A6C44CFCFC3}"/>
                  </a:ext>
                </a:extLst>
              </p:cNvPr>
              <p:cNvCxnSpPr>
                <a:cxnSpLocks/>
                <a:endCxn id="29" idx="0"/>
              </p:cNvCxnSpPr>
              <p:nvPr/>
            </p:nvCxnSpPr>
            <p:spPr>
              <a:xfrm flipH="1">
                <a:off x="9583777" y="1178011"/>
                <a:ext cx="8242" cy="45351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7438369F-8475-7D36-71DC-863695C7DF91}"/>
                  </a:ext>
                </a:extLst>
              </p:cNvPr>
              <p:cNvSpPr/>
              <p:nvPr/>
            </p:nvSpPr>
            <p:spPr>
              <a:xfrm>
                <a:off x="8665262" y="1415999"/>
                <a:ext cx="1795847" cy="17134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8EFE091-49D8-5D55-46A7-22DCF0115BB8}"/>
                  </a:ext>
                </a:extLst>
              </p:cNvPr>
              <p:cNvSpPr/>
              <p:nvPr/>
            </p:nvSpPr>
            <p:spPr>
              <a:xfrm>
                <a:off x="8508744" y="1281918"/>
                <a:ext cx="2166551" cy="200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4B40385-9EA9-8505-7E69-0F829CAD4442}"/>
                  </a:ext>
                </a:extLst>
              </p:cNvPr>
              <p:cNvSpPr/>
              <p:nvPr/>
            </p:nvSpPr>
            <p:spPr>
              <a:xfrm>
                <a:off x="8797067" y="1512986"/>
                <a:ext cx="1521939" cy="1517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872A198-52DF-27CC-CBFB-2F42745540A0}"/>
                  </a:ext>
                </a:extLst>
              </p:cNvPr>
              <p:cNvSpPr/>
              <p:nvPr/>
            </p:nvSpPr>
            <p:spPr>
              <a:xfrm>
                <a:off x="8924749" y="1631528"/>
                <a:ext cx="1318055" cy="12903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9" name="Rectangle 18">
            <a:extLst>
              <a:ext uri="{FF2B5EF4-FFF2-40B4-BE49-F238E27FC236}">
                <a16:creationId xmlns:a16="http://schemas.microsoft.com/office/drawing/2014/main" id="{0CBEC930-0D43-478F-B40F-3BC11D575182}"/>
              </a:ext>
            </a:extLst>
          </p:cNvPr>
          <p:cNvSpPr/>
          <p:nvPr/>
        </p:nvSpPr>
        <p:spPr>
          <a:xfrm>
            <a:off x="152776" y="945938"/>
            <a:ext cx="474256" cy="5902230"/>
          </a:xfrm>
          <a:prstGeom prst="rect">
            <a:avLst/>
          </a:prstGeom>
          <a:ln>
            <a:solidFill>
              <a:srgbClr val="0070C0"/>
            </a:solidFill>
          </a:ln>
        </p:spPr>
        <p:txBody>
          <a:bodyPr wrap="square">
            <a:spAutoFit/>
          </a:bodyPr>
          <a:lstStyle/>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r>
              <a:rPr lang="fr-FR" sz="1100" dirty="0">
                <a:solidFill>
                  <a:schemeClr val="accent5">
                    <a:lumMod val="75000"/>
                  </a:schemeClr>
                </a:solidFill>
                <a:latin typeface="Arial Narrow" panose="020B0606020202030204" pitchFamily="34" charset="0"/>
              </a:rPr>
              <a:t>2019</a:t>
            </a: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r>
              <a:rPr lang="fr-FR" sz="1100" dirty="0">
                <a:solidFill>
                  <a:schemeClr val="accent5">
                    <a:lumMod val="75000"/>
                  </a:schemeClr>
                </a:solidFill>
                <a:latin typeface="Arial Narrow" panose="020B0606020202030204" pitchFamily="34" charset="0"/>
              </a:rPr>
              <a:t>2020  </a:t>
            </a: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r>
              <a:rPr lang="fr-FR" sz="1100" dirty="0">
                <a:solidFill>
                  <a:schemeClr val="accent5">
                    <a:lumMod val="75000"/>
                  </a:schemeClr>
                </a:solidFill>
                <a:latin typeface="Arial Narrow" panose="020B0606020202030204" pitchFamily="34" charset="0"/>
              </a:rPr>
              <a:t>2021</a:t>
            </a: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r>
              <a:rPr lang="fr-FR" sz="1100" dirty="0">
                <a:solidFill>
                  <a:schemeClr val="accent5">
                    <a:lumMod val="75000"/>
                  </a:schemeClr>
                </a:solidFill>
                <a:latin typeface="Arial Narrow" panose="020B0606020202030204" pitchFamily="34" charset="0"/>
              </a:rPr>
              <a:t>2022</a:t>
            </a:r>
          </a:p>
          <a:p>
            <a:pPr marL="171450" indent="-171450" algn="just">
              <a:buFont typeface="Arial" panose="020B0604020202020204" pitchFamily="34" charset="0"/>
              <a:buChar char="•"/>
            </a:pPr>
            <a:endParaRPr lang="fr-FR" sz="1100"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2023</a:t>
            </a:r>
          </a:p>
          <a:p>
            <a:pPr marL="171450" indent="-171450" algn="just">
              <a:buFont typeface="Arial" panose="020B0604020202020204" pitchFamily="34" charset="0"/>
              <a:buChar char="•"/>
            </a:pPr>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2024</a:t>
            </a: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 </a:t>
            </a: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spcAft>
                <a:spcPts val="300"/>
              </a:spcAft>
            </a:pPr>
            <a:r>
              <a:rPr lang="fr-FR" sz="1100" b="1" dirty="0">
                <a:solidFill>
                  <a:schemeClr val="accent5">
                    <a:lumMod val="75000"/>
                  </a:schemeClr>
                </a:solidFill>
                <a:latin typeface="Arial Narrow" panose="020B0606020202030204" pitchFamily="34" charset="0"/>
              </a:rPr>
              <a:t>2025</a:t>
            </a:r>
          </a:p>
        </p:txBody>
      </p:sp>
      <p:sp>
        <p:nvSpPr>
          <p:cNvPr id="20" name="Rectangle 19">
            <a:extLst>
              <a:ext uri="{FF2B5EF4-FFF2-40B4-BE49-F238E27FC236}">
                <a16:creationId xmlns:a16="http://schemas.microsoft.com/office/drawing/2014/main" id="{1EB47FA7-D070-4E4B-B58D-A9865E6115B0}"/>
              </a:ext>
            </a:extLst>
          </p:cNvPr>
          <p:cNvSpPr/>
          <p:nvPr/>
        </p:nvSpPr>
        <p:spPr>
          <a:xfrm>
            <a:off x="7040340" y="1241039"/>
            <a:ext cx="2704610" cy="1200329"/>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Pour un article ou une analyse produire un jeu de données associé auquel se référer</a:t>
            </a:r>
          </a:p>
        </p:txBody>
      </p:sp>
      <p:sp>
        <p:nvSpPr>
          <p:cNvPr id="21" name="Flèche : droite 20">
            <a:extLst>
              <a:ext uri="{FF2B5EF4-FFF2-40B4-BE49-F238E27FC236}">
                <a16:creationId xmlns:a16="http://schemas.microsoft.com/office/drawing/2014/main" id="{74CF8BF5-9FD5-469C-B36B-B92ACA755C49}"/>
              </a:ext>
            </a:extLst>
          </p:cNvPr>
          <p:cNvSpPr/>
          <p:nvPr/>
        </p:nvSpPr>
        <p:spPr>
          <a:xfrm>
            <a:off x="7181134" y="2748996"/>
            <a:ext cx="499883" cy="235325"/>
          </a:xfrm>
          <a:prstGeom prst="rightArrow">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943B973-AF2E-43D7-8918-D0FD3A1932A5}"/>
              </a:ext>
            </a:extLst>
          </p:cNvPr>
          <p:cNvSpPr/>
          <p:nvPr/>
        </p:nvSpPr>
        <p:spPr>
          <a:xfrm>
            <a:off x="7958764" y="2607447"/>
            <a:ext cx="2385562" cy="1477328"/>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Pour un jeu de données, disposer des protocoles de production et de restitution par type de données</a:t>
            </a:r>
          </a:p>
        </p:txBody>
      </p:sp>
      <p:sp>
        <p:nvSpPr>
          <p:cNvPr id="23" name="Flèche : droite 22">
            <a:extLst>
              <a:ext uri="{FF2B5EF4-FFF2-40B4-BE49-F238E27FC236}">
                <a16:creationId xmlns:a16="http://schemas.microsoft.com/office/drawing/2014/main" id="{10744C73-6F07-4A2A-BC55-FEE43DFF6342}"/>
              </a:ext>
            </a:extLst>
          </p:cNvPr>
          <p:cNvSpPr/>
          <p:nvPr/>
        </p:nvSpPr>
        <p:spPr>
          <a:xfrm>
            <a:off x="6352474" y="1723539"/>
            <a:ext cx="499883" cy="235325"/>
          </a:xfrm>
          <a:prstGeom prst="rightArrow">
            <a:avLst/>
          </a:prstGeom>
          <a:solidFill>
            <a:srgbClr val="2661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7115770C-118C-479B-8E75-D6A18F3D7920}"/>
              </a:ext>
            </a:extLst>
          </p:cNvPr>
          <p:cNvSpPr/>
          <p:nvPr/>
        </p:nvSpPr>
        <p:spPr>
          <a:xfrm>
            <a:off x="8416624" y="4358053"/>
            <a:ext cx="499883" cy="235325"/>
          </a:xfrm>
          <a:prstGeom prst="rightArrow">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B9358440-3FDF-4E4B-8F2D-81A23B064836}"/>
              </a:ext>
            </a:extLst>
          </p:cNvPr>
          <p:cNvSpPr/>
          <p:nvPr/>
        </p:nvSpPr>
        <p:spPr>
          <a:xfrm>
            <a:off x="9151545" y="4235791"/>
            <a:ext cx="1984895" cy="1200329"/>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Pour chaque sujet et/ou article, fabriquer le jeu de données et le publier</a:t>
            </a:r>
          </a:p>
        </p:txBody>
      </p:sp>
      <p:sp>
        <p:nvSpPr>
          <p:cNvPr id="32" name="Rectangle 31">
            <a:extLst>
              <a:ext uri="{FF2B5EF4-FFF2-40B4-BE49-F238E27FC236}">
                <a16:creationId xmlns:a16="http://schemas.microsoft.com/office/drawing/2014/main" id="{A50145DE-FBB2-44DE-97DF-E74321738B54}"/>
              </a:ext>
            </a:extLst>
          </p:cNvPr>
          <p:cNvSpPr/>
          <p:nvPr/>
        </p:nvSpPr>
        <p:spPr>
          <a:xfrm>
            <a:off x="7086214" y="5591803"/>
            <a:ext cx="4656148" cy="923330"/>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Production et documentation d’un panel d’outils techniques et conceptuels pour une prise en main rapide d‘une démarche de Science Ouverte </a:t>
            </a:r>
          </a:p>
        </p:txBody>
      </p:sp>
      <p:sp>
        <p:nvSpPr>
          <p:cNvPr id="33" name="Flèche : angle droit 32">
            <a:extLst>
              <a:ext uri="{FF2B5EF4-FFF2-40B4-BE49-F238E27FC236}">
                <a16:creationId xmlns:a16="http://schemas.microsoft.com/office/drawing/2014/main" id="{279D9DBE-A941-4B52-9F0B-409ED4EBAFE4}"/>
              </a:ext>
            </a:extLst>
          </p:cNvPr>
          <p:cNvSpPr/>
          <p:nvPr/>
        </p:nvSpPr>
        <p:spPr>
          <a:xfrm rot="5400000">
            <a:off x="6361806" y="5186179"/>
            <a:ext cx="831226" cy="499883"/>
          </a:xfrm>
          <a:prstGeom prst="bentUpArrow">
            <a:avLst/>
          </a:prstGeom>
          <a:solidFill>
            <a:srgbClr val="2661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5439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94" y="6531794"/>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6" y="81745"/>
            <a:ext cx="11881133" cy="615553"/>
          </a:xfrm>
          <a:prstGeom prst="rect">
            <a:avLst/>
          </a:prstGeom>
          <a:noFill/>
          <a:ln>
            <a:solidFill>
              <a:srgbClr val="4472C4"/>
            </a:solidFill>
          </a:ln>
        </p:spPr>
        <p:txBody>
          <a:bodyPr wrap="square">
            <a:spAutoFit/>
          </a:bodyPr>
          <a:lstStyle/>
          <a:p>
            <a:pPr algn="just"/>
            <a:r>
              <a:rPr lang="fr-FR" sz="14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400" b="1" dirty="0" err="1">
                <a:solidFill>
                  <a:schemeClr val="accent5">
                    <a:lumMod val="75000"/>
                  </a:schemeClr>
                </a:solidFill>
                <a:latin typeface="Arial Narrow" panose="020B0606020202030204" pitchFamily="34" charset="0"/>
                <a:cs typeface="Arial" panose="020B0604020202020204" pitchFamily="34" charset="0"/>
              </a:rPr>
              <a:t>Lab</a:t>
            </a:r>
            <a:r>
              <a:rPr lang="fr-FR" sz="1400" b="1" dirty="0">
                <a:solidFill>
                  <a:schemeClr val="accent5">
                    <a:lumMod val="75000"/>
                  </a:schemeClr>
                </a:solidFill>
                <a:latin typeface="Arial Narrow" panose="020B0606020202030204" pitchFamily="34" charset="0"/>
                <a:cs typeface="Arial" panose="020B0604020202020204" pitchFamily="34" charset="0"/>
              </a:rPr>
              <a:t> / PFS SHS SO Source </a:t>
            </a:r>
          </a:p>
          <a:p>
            <a:pPr algn="just"/>
            <a:endParaRPr lang="fr-FR" sz="800" b="1"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Ouvrir et orienter la Fabrique des Savoirs des Sciences Humaines et Sociales pour un Service Scientifique à la mise en œuvre de la Transition écologique et économique en Côte d’ivoire</a:t>
            </a:r>
          </a:p>
        </p:txBody>
      </p:sp>
      <p:grpSp>
        <p:nvGrpSpPr>
          <p:cNvPr id="4" name="Groupe 3">
            <a:extLst>
              <a:ext uri="{FF2B5EF4-FFF2-40B4-BE49-F238E27FC236}">
                <a16:creationId xmlns:a16="http://schemas.microsoft.com/office/drawing/2014/main" id="{D253BF25-8B8E-3A79-FD70-F1760E20C099}"/>
              </a:ext>
            </a:extLst>
          </p:cNvPr>
          <p:cNvGrpSpPr/>
          <p:nvPr/>
        </p:nvGrpSpPr>
        <p:grpSpPr>
          <a:xfrm>
            <a:off x="9938528" y="4737551"/>
            <a:ext cx="2203374" cy="1956933"/>
            <a:chOff x="7623672" y="1601515"/>
            <a:chExt cx="4433144" cy="3693354"/>
          </a:xfrm>
        </p:grpSpPr>
        <p:pic>
          <p:nvPicPr>
            <p:cNvPr id="25" name="Image 24">
              <a:extLst>
                <a:ext uri="{FF2B5EF4-FFF2-40B4-BE49-F238E27FC236}">
                  <a16:creationId xmlns:a16="http://schemas.microsoft.com/office/drawing/2014/main" id="{5685BD40-C430-7859-632B-A62FEF912937}"/>
                </a:ext>
              </a:extLst>
            </p:cNvPr>
            <p:cNvPicPr>
              <a:picLocks noChangeAspect="1"/>
            </p:cNvPicPr>
            <p:nvPr/>
          </p:nvPicPr>
          <p:blipFill>
            <a:blip r:embed="rId3"/>
            <a:stretch>
              <a:fillRect/>
            </a:stretch>
          </p:blipFill>
          <p:spPr>
            <a:xfrm>
              <a:off x="8505500" y="2365617"/>
              <a:ext cx="2565605" cy="2039573"/>
            </a:xfrm>
            <a:prstGeom prst="rect">
              <a:avLst/>
            </a:prstGeom>
            <a:noFill/>
            <a:ln>
              <a:noFill/>
            </a:ln>
          </p:spPr>
        </p:pic>
        <p:grpSp>
          <p:nvGrpSpPr>
            <p:cNvPr id="30" name="Groupe 29">
              <a:extLst>
                <a:ext uri="{FF2B5EF4-FFF2-40B4-BE49-F238E27FC236}">
                  <a16:creationId xmlns:a16="http://schemas.microsoft.com/office/drawing/2014/main" id="{AD9FD52B-C4DA-0502-0EAE-2CD4DBA4B350}"/>
                </a:ext>
              </a:extLst>
            </p:cNvPr>
            <p:cNvGrpSpPr/>
            <p:nvPr/>
          </p:nvGrpSpPr>
          <p:grpSpPr>
            <a:xfrm>
              <a:off x="7623672" y="1601515"/>
              <a:ext cx="4433144" cy="3693354"/>
              <a:chOff x="8353385" y="1178011"/>
              <a:chExt cx="2514875" cy="2250989"/>
            </a:xfrm>
          </p:grpSpPr>
          <p:cxnSp>
            <p:nvCxnSpPr>
              <p:cNvPr id="6" name="Connecteur droit 5">
                <a:extLst>
                  <a:ext uri="{FF2B5EF4-FFF2-40B4-BE49-F238E27FC236}">
                    <a16:creationId xmlns:a16="http://schemas.microsoft.com/office/drawing/2014/main" id="{5EA93B2A-7BEC-C04E-DA45-1C2E329E0D58}"/>
                  </a:ext>
                </a:extLst>
              </p:cNvPr>
              <p:cNvCxnSpPr>
                <a:cxnSpLocks/>
                <a:stCxn id="29" idx="2"/>
              </p:cNvCxnSpPr>
              <p:nvPr/>
            </p:nvCxnSpPr>
            <p:spPr>
              <a:xfrm flipH="1">
                <a:off x="8353385" y="2276709"/>
                <a:ext cx="571364" cy="5065"/>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2039C5E-3FBD-13A7-0F23-938EEDD537D2}"/>
                  </a:ext>
                </a:extLst>
              </p:cNvPr>
              <p:cNvCxnSpPr>
                <a:cxnSpLocks/>
                <a:endCxn id="29" idx="6"/>
              </p:cNvCxnSpPr>
              <p:nvPr/>
            </p:nvCxnSpPr>
            <p:spPr>
              <a:xfrm flipH="1" flipV="1">
                <a:off x="10242804" y="2276709"/>
                <a:ext cx="625456" cy="1350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1696655E-7D4A-4483-4426-2F22FD017981}"/>
                  </a:ext>
                </a:extLst>
              </p:cNvPr>
              <p:cNvCxnSpPr>
                <a:cxnSpLocks/>
                <a:stCxn id="29" idx="4"/>
              </p:cNvCxnSpPr>
              <p:nvPr/>
            </p:nvCxnSpPr>
            <p:spPr>
              <a:xfrm>
                <a:off x="9583777" y="2921889"/>
                <a:ext cx="8242" cy="50711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DE38DBC5-A239-5647-668D-0A6C44CFCFC3}"/>
                  </a:ext>
                </a:extLst>
              </p:cNvPr>
              <p:cNvCxnSpPr>
                <a:cxnSpLocks/>
                <a:endCxn id="29" idx="0"/>
              </p:cNvCxnSpPr>
              <p:nvPr/>
            </p:nvCxnSpPr>
            <p:spPr>
              <a:xfrm flipH="1">
                <a:off x="9583777" y="1178011"/>
                <a:ext cx="8242" cy="45351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7438369F-8475-7D36-71DC-863695C7DF91}"/>
                  </a:ext>
                </a:extLst>
              </p:cNvPr>
              <p:cNvSpPr/>
              <p:nvPr/>
            </p:nvSpPr>
            <p:spPr>
              <a:xfrm>
                <a:off x="8665262" y="1415999"/>
                <a:ext cx="1795847" cy="17134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8EFE091-49D8-5D55-46A7-22DCF0115BB8}"/>
                  </a:ext>
                </a:extLst>
              </p:cNvPr>
              <p:cNvSpPr/>
              <p:nvPr/>
            </p:nvSpPr>
            <p:spPr>
              <a:xfrm>
                <a:off x="8508744" y="1281918"/>
                <a:ext cx="2166551" cy="200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4B40385-9EA9-8505-7E69-0F829CAD4442}"/>
                  </a:ext>
                </a:extLst>
              </p:cNvPr>
              <p:cNvSpPr/>
              <p:nvPr/>
            </p:nvSpPr>
            <p:spPr>
              <a:xfrm>
                <a:off x="8797067" y="1512986"/>
                <a:ext cx="1521939" cy="1517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872A198-52DF-27CC-CBFB-2F42745540A0}"/>
                  </a:ext>
                </a:extLst>
              </p:cNvPr>
              <p:cNvSpPr/>
              <p:nvPr/>
            </p:nvSpPr>
            <p:spPr>
              <a:xfrm>
                <a:off x="8924749" y="1631528"/>
                <a:ext cx="1318055" cy="12903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9" name="Rectangle 18">
            <a:extLst>
              <a:ext uri="{FF2B5EF4-FFF2-40B4-BE49-F238E27FC236}">
                <a16:creationId xmlns:a16="http://schemas.microsoft.com/office/drawing/2014/main" id="{0CBEC930-0D43-478F-B40F-3BC11D575182}"/>
              </a:ext>
            </a:extLst>
          </p:cNvPr>
          <p:cNvSpPr/>
          <p:nvPr/>
        </p:nvSpPr>
        <p:spPr>
          <a:xfrm>
            <a:off x="152776" y="945938"/>
            <a:ext cx="474256" cy="5678478"/>
          </a:xfrm>
          <a:prstGeom prst="rect">
            <a:avLst/>
          </a:prstGeom>
          <a:ln>
            <a:solidFill>
              <a:srgbClr val="0070C0"/>
            </a:solidFill>
          </a:ln>
        </p:spPr>
        <p:txBody>
          <a:bodyPr wrap="square">
            <a:spAutoFit/>
          </a:bodyPr>
          <a:lstStyle/>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2023</a:t>
            </a:r>
          </a:p>
          <a:p>
            <a:pPr marL="171450" indent="-171450" algn="just">
              <a:buFont typeface="Arial" panose="020B0604020202020204" pitchFamily="34" charset="0"/>
              <a:buChar char="•"/>
            </a:pPr>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2024</a:t>
            </a: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 </a:t>
            </a: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spcAft>
                <a:spcPts val="300"/>
              </a:spcAft>
            </a:pPr>
            <a:r>
              <a:rPr lang="fr-FR" sz="1100" b="1" dirty="0">
                <a:solidFill>
                  <a:schemeClr val="accent5">
                    <a:lumMod val="75000"/>
                  </a:schemeClr>
                </a:solidFill>
                <a:latin typeface="Arial Narrow" panose="020B0606020202030204" pitchFamily="34" charset="0"/>
              </a:rPr>
              <a:t>2025</a:t>
            </a:r>
          </a:p>
        </p:txBody>
      </p:sp>
      <p:sp>
        <p:nvSpPr>
          <p:cNvPr id="17" name="Rectangle 16">
            <a:extLst>
              <a:ext uri="{FF2B5EF4-FFF2-40B4-BE49-F238E27FC236}">
                <a16:creationId xmlns:a16="http://schemas.microsoft.com/office/drawing/2014/main" id="{7AE76D72-2704-42E0-90FE-681A6B073A1B}"/>
              </a:ext>
            </a:extLst>
          </p:cNvPr>
          <p:cNvSpPr/>
          <p:nvPr/>
        </p:nvSpPr>
        <p:spPr>
          <a:xfrm>
            <a:off x="719345" y="773218"/>
            <a:ext cx="9990436" cy="6355586"/>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rPr>
              <a:t>Questions clés du développement en Côte d’Ivoire </a:t>
            </a:r>
            <a:r>
              <a:rPr lang="fr-FR" sz="1200" dirty="0">
                <a:solidFill>
                  <a:schemeClr val="accent5">
                    <a:lumMod val="75000"/>
                  </a:schemeClr>
                </a:solidFill>
                <a:latin typeface="Arial Narrow" panose="020B0606020202030204" pitchFamily="34" charset="0"/>
              </a:rPr>
              <a:t>:</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Agriculture - Habitat - Alimentation – Foncier et Eau – Cadres de l’ingénierie économique et sociale du développement – Perception des Changements environnementaux.</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rPr>
              <a:t>En chantier : les Thématiques de recherche</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Transition agroécologique de l’économie de plantation en Côte d'Ivoire</a:t>
            </a:r>
            <a:r>
              <a:rPr lang="fr-FR" sz="1200" dirty="0">
                <a:solidFill>
                  <a:schemeClr val="accent5">
                    <a:lumMod val="75000"/>
                  </a:schemeClr>
                </a:solidFill>
                <a:latin typeface="Arial Narrow" panose="020B0606020202030204" pitchFamily="34" charset="0"/>
                <a:cs typeface="Arial" panose="020B0604020202020204" pitchFamily="34" charset="0"/>
              </a:rPr>
              <a:t> : transition écologique et économique de la </a:t>
            </a:r>
            <a:r>
              <a:rPr lang="fr-FR" sz="1200" dirty="0" err="1">
                <a:solidFill>
                  <a:schemeClr val="accent5">
                    <a:lumMod val="75000"/>
                  </a:schemeClr>
                </a:solidFill>
                <a:latin typeface="Arial Narrow" panose="020B0606020202030204" pitchFamily="34" charset="0"/>
                <a:cs typeface="Arial" panose="020B0604020202020204" pitchFamily="34" charset="0"/>
              </a:rPr>
              <a:t>cacaoculture</a:t>
            </a:r>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dirty="0">
                <a:solidFill>
                  <a:schemeClr val="accent5">
                    <a:lumMod val="75000"/>
                  </a:schemeClr>
                </a:solidFill>
                <a:latin typeface="Arial Narrow" panose="020B0606020202030204" pitchFamily="34" charset="0"/>
                <a:cs typeface="Arial" panose="020B0604020202020204" pitchFamily="34" charset="0"/>
              </a:rPr>
              <a:t>Doctorants : N'DA KOFFI Léon  (économie),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KOUASSI KOUADIO </a:t>
            </a:r>
            <a:r>
              <a:rPr lang="fr-FR" sz="1200" dirty="0" err="1">
                <a:solidFill>
                  <a:schemeClr val="accent5">
                    <a:lumMod val="75000"/>
                  </a:schemeClr>
                </a:solidFill>
                <a:latin typeface="Arial Narrow" panose="020B0606020202030204" pitchFamily="34" charset="0"/>
                <a:cs typeface="Arial" panose="020B0604020202020204" pitchFamily="34" charset="0"/>
              </a:rPr>
              <a:t>Apolinaire</a:t>
            </a:r>
            <a:r>
              <a:rPr lang="fr-FR" sz="1200" dirty="0">
                <a:solidFill>
                  <a:schemeClr val="accent5">
                    <a:lumMod val="75000"/>
                  </a:schemeClr>
                </a:solidFill>
                <a:latin typeface="Arial Narrow" panose="020B0606020202030204" pitchFamily="34" charset="0"/>
                <a:cs typeface="Arial" panose="020B0604020202020204" pitchFamily="34" charset="0"/>
              </a:rPr>
              <a:t> (Géographe), "Géographie de l'économie de plantation durable en Côte d'Ivoire : introduction et soutenabilité de l'agriculture biologique du Cacao dans les terroirs paysans de la zone forestière ivoirienne (2019-2022)", https://doi.org/10.23708/IKTNHU, </a:t>
            </a:r>
            <a:r>
              <a:rPr lang="fr-FR" sz="1200" dirty="0" err="1">
                <a:solidFill>
                  <a:schemeClr val="accent5">
                    <a:lumMod val="75000"/>
                  </a:schemeClr>
                </a:solidFill>
                <a:latin typeface="Arial Narrow" panose="020B0606020202030204" pitchFamily="34" charset="0"/>
                <a:cs typeface="Arial" panose="020B0604020202020204" pitchFamily="34" charset="0"/>
              </a:rPr>
              <a:t>DataSuds</a:t>
            </a:r>
            <a:r>
              <a:rPr lang="fr-FR" sz="1200" dirty="0">
                <a:solidFill>
                  <a:schemeClr val="accent5">
                    <a:lumMod val="75000"/>
                  </a:schemeClr>
                </a:solidFill>
                <a:latin typeface="Arial Narrow" panose="020B0606020202030204" pitchFamily="34" charset="0"/>
                <a:cs typeface="Arial" panose="020B0604020202020204" pitchFamily="34" charset="0"/>
              </a:rPr>
              <a:t>, V2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DJE KOUAKOU André (Sociologue), « les conditions sociales de l'innovation dans l'agriculture cacaoyère dans le sud-ouest de la Côte d'Ivoire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Chercheurs : KONAN </a:t>
            </a:r>
            <a:r>
              <a:rPr lang="fr-FR" sz="1200" dirty="0" err="1">
                <a:solidFill>
                  <a:schemeClr val="accent5">
                    <a:lumMod val="75000"/>
                  </a:schemeClr>
                </a:solidFill>
                <a:latin typeface="Arial Narrow" panose="020B0606020202030204" pitchFamily="34" charset="0"/>
                <a:cs typeface="Arial" panose="020B0604020202020204" pitchFamily="34" charset="0"/>
              </a:rPr>
              <a:t>Bohoussou</a:t>
            </a:r>
            <a:r>
              <a:rPr lang="fr-FR" sz="1200" dirty="0">
                <a:solidFill>
                  <a:schemeClr val="accent5">
                    <a:lumMod val="75000"/>
                  </a:schemeClr>
                </a:solidFill>
                <a:latin typeface="Arial Narrow" panose="020B0606020202030204" pitchFamily="34" charset="0"/>
                <a:cs typeface="Arial" panose="020B0604020202020204" pitchFamily="34" charset="0"/>
              </a:rPr>
              <a:t> N'</a:t>
            </a:r>
            <a:r>
              <a:rPr lang="fr-FR" sz="1200" dirty="0" err="1">
                <a:solidFill>
                  <a:schemeClr val="accent5">
                    <a:lumMod val="75000"/>
                  </a:schemeClr>
                </a:solidFill>
                <a:latin typeface="Arial Narrow" panose="020B0606020202030204" pitchFamily="34" charset="0"/>
                <a:cs typeface="Arial" panose="020B0604020202020204" pitchFamily="34" charset="0"/>
              </a:rPr>
              <a:t>Dri</a:t>
            </a:r>
            <a:r>
              <a:rPr lang="fr-FR" sz="1200" dirty="0">
                <a:solidFill>
                  <a:schemeClr val="accent5">
                    <a:lumMod val="75000"/>
                  </a:schemeClr>
                </a:solidFill>
                <a:latin typeface="Arial Narrow" panose="020B0606020202030204" pitchFamily="34" charset="0"/>
                <a:cs typeface="Arial" panose="020B0604020202020204" pitchFamily="34" charset="0"/>
              </a:rPr>
              <a:t> Lydie, 2021, "Dégradation anthropique des forêts classées de </a:t>
            </a:r>
            <a:r>
              <a:rPr lang="fr-FR" sz="1200" dirty="0" err="1">
                <a:solidFill>
                  <a:schemeClr val="accent5">
                    <a:lumMod val="75000"/>
                  </a:schemeClr>
                </a:solidFill>
                <a:latin typeface="Arial Narrow" panose="020B0606020202030204" pitchFamily="34" charset="0"/>
                <a:cs typeface="Arial" panose="020B0604020202020204" pitchFamily="34" charset="0"/>
              </a:rPr>
              <a:t>Scio</a:t>
            </a:r>
            <a:r>
              <a:rPr lang="fr-FR" sz="1200" dirty="0">
                <a:solidFill>
                  <a:schemeClr val="accent5">
                    <a:lumMod val="75000"/>
                  </a:schemeClr>
                </a:solidFill>
                <a:latin typeface="Arial Narrow" panose="020B0606020202030204" pitchFamily="34" charset="0"/>
                <a:cs typeface="Arial" panose="020B0604020202020204" pitchFamily="34" charset="0"/>
              </a:rPr>
              <a:t>, </a:t>
            </a:r>
            <a:r>
              <a:rPr lang="fr-FR" sz="1200" dirty="0" err="1">
                <a:solidFill>
                  <a:schemeClr val="accent5">
                    <a:lumMod val="75000"/>
                  </a:schemeClr>
                </a:solidFill>
                <a:latin typeface="Arial Narrow" panose="020B0606020202030204" pitchFamily="34" charset="0"/>
                <a:cs typeface="Arial" panose="020B0604020202020204" pitchFamily="34" charset="0"/>
              </a:rPr>
              <a:t>Goin-Débé</a:t>
            </a:r>
            <a:r>
              <a:rPr lang="fr-FR" sz="1200" dirty="0">
                <a:solidFill>
                  <a:schemeClr val="accent5">
                    <a:lumMod val="75000"/>
                  </a:schemeClr>
                </a:solidFill>
                <a:latin typeface="Arial Narrow" panose="020B0606020202030204" pitchFamily="34" charset="0"/>
                <a:cs typeface="Arial" panose="020B0604020202020204" pitchFamily="34" charset="0"/>
              </a:rPr>
              <a:t> et de Cavally à l'Ouest de la Côte d' Ivoire (2015-2019)</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Qualité de l’habitat </a:t>
            </a:r>
            <a:r>
              <a:rPr lang="fr-FR" sz="1200" dirty="0">
                <a:solidFill>
                  <a:schemeClr val="accent5">
                    <a:lumMod val="75000"/>
                  </a:schemeClr>
                </a:solidFill>
                <a:latin typeface="Arial Narrow" panose="020B0606020202030204" pitchFamily="34" charset="0"/>
                <a:cs typeface="Arial" panose="020B0604020202020204" pitchFamily="34" charset="0"/>
              </a:rPr>
              <a:t>à Abidjan, les modèles alternatifs à l’habitat social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Chercheurs : </a:t>
            </a:r>
            <a:r>
              <a:rPr lang="fr-FR" sz="1200" dirty="0" err="1">
                <a:solidFill>
                  <a:schemeClr val="accent5">
                    <a:lumMod val="75000"/>
                  </a:schemeClr>
                </a:solidFill>
                <a:latin typeface="Arial Narrow" panose="020B0606020202030204" pitchFamily="34" charset="0"/>
                <a:cs typeface="Arial" panose="020B0604020202020204" pitchFamily="34" charset="0"/>
              </a:rPr>
              <a:t>Engène</a:t>
            </a:r>
            <a:r>
              <a:rPr lang="fr-FR" sz="1200" dirty="0">
                <a:solidFill>
                  <a:schemeClr val="accent5">
                    <a:lumMod val="75000"/>
                  </a:schemeClr>
                </a:solidFill>
                <a:latin typeface="Arial Narrow" panose="020B0606020202030204" pitchFamily="34" charset="0"/>
                <a:cs typeface="Arial" panose="020B0604020202020204" pitchFamily="34" charset="0"/>
              </a:rPr>
              <a:t> KOUADIO (économiste), Sabine TONAN (Géographe) « La " cour commune ", base de réinvention du logement social accessible : pour une alternative de résilience urbaine à la crise du logement en Côte d’Ivoire »., « Le programme de logement social de l’Etat Ivoirien », « Logement à faible coût de production sur le marché immobilier Abidjanais »</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Les formes de l’extraction financière</a:t>
            </a:r>
            <a:r>
              <a:rPr lang="fr-FR" sz="1200" dirty="0">
                <a:solidFill>
                  <a:schemeClr val="accent5">
                    <a:lumMod val="75000"/>
                  </a:schemeClr>
                </a:solidFill>
                <a:latin typeface="Arial Narrow" panose="020B0606020202030204" pitchFamily="34" charset="0"/>
                <a:cs typeface="Arial" panose="020B0604020202020204" pitchFamily="34" charset="0"/>
              </a:rPr>
              <a:t> en Côte d’Ivoire</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Chercheurs: CAMARA Mariam (Sociologue), KOFFI Affoué Cécile (économiste) « A propos de la corruption en Côte d’Ivoire : Eléments de déconstruction des facteurs sociaux de légitimation ». Dominique COURET (Géographe)</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Transitions foncières urbaine et rurale </a:t>
            </a:r>
            <a:r>
              <a:rPr lang="fr-FR" sz="1200" dirty="0">
                <a:solidFill>
                  <a:schemeClr val="accent5">
                    <a:lumMod val="75000"/>
                  </a:schemeClr>
                </a:solidFill>
                <a:latin typeface="Arial Narrow" panose="020B0606020202030204" pitchFamily="34" charset="0"/>
                <a:cs typeface="Arial" panose="020B0604020202020204" pitchFamily="34" charset="0"/>
              </a:rPr>
              <a:t>en Côte d'Ivoire</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Chercheurs : Estelle ZUO, </a:t>
            </a:r>
            <a:r>
              <a:rPr lang="fr-FR" sz="1200" dirty="0" err="1">
                <a:solidFill>
                  <a:schemeClr val="accent5">
                    <a:lumMod val="75000"/>
                  </a:schemeClr>
                </a:solidFill>
                <a:latin typeface="Arial Narrow" panose="020B0606020202030204" pitchFamily="34" charset="0"/>
                <a:cs typeface="Arial" panose="020B0604020202020204" pitchFamily="34" charset="0"/>
              </a:rPr>
              <a:t>Thimotée</a:t>
            </a:r>
            <a:r>
              <a:rPr lang="fr-FR" sz="1200" dirty="0">
                <a:solidFill>
                  <a:schemeClr val="accent5">
                    <a:lumMod val="75000"/>
                  </a:schemeClr>
                </a:solidFill>
                <a:latin typeface="Arial Narrow" panose="020B0606020202030204" pitchFamily="34" charset="0"/>
                <a:cs typeface="Arial" panose="020B0604020202020204" pitchFamily="34" charset="0"/>
              </a:rPr>
              <a:t> ADOU, Sabine TONAN, Judith YOBO, Awa TAMBOURA, Ousmane DEMBELE (Géographes)</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La chaine alimentaire ivoirienne </a:t>
            </a:r>
            <a:r>
              <a:rPr lang="fr-FR" sz="1200" dirty="0">
                <a:solidFill>
                  <a:schemeClr val="accent5">
                    <a:lumMod val="75000"/>
                  </a:schemeClr>
                </a:solidFill>
                <a:latin typeface="Arial Narrow" panose="020B0606020202030204" pitchFamily="34" charset="0"/>
                <a:cs typeface="Arial" panose="020B0604020202020204" pitchFamily="34" charset="0"/>
              </a:rPr>
              <a:t>par rapport aux objectifs de communautés et de villes durable (exemple de la production de l’Attiéké)  ;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Doctorante KONE </a:t>
            </a:r>
            <a:r>
              <a:rPr lang="fr-FR" sz="1200" dirty="0" err="1">
                <a:solidFill>
                  <a:schemeClr val="accent5">
                    <a:lumMod val="75000"/>
                  </a:schemeClr>
                </a:solidFill>
                <a:latin typeface="Arial Narrow" panose="020B0606020202030204" pitchFamily="34" charset="0"/>
                <a:cs typeface="Arial" panose="020B0604020202020204" pitchFamily="34" charset="0"/>
              </a:rPr>
              <a:t>Hobela</a:t>
            </a:r>
            <a:r>
              <a:rPr lang="fr-FR" sz="1200" dirty="0">
                <a:solidFill>
                  <a:schemeClr val="accent5">
                    <a:lumMod val="75000"/>
                  </a:schemeClr>
                </a:solidFill>
                <a:latin typeface="Arial Narrow" panose="020B0606020202030204" pitchFamily="34" charset="0"/>
                <a:cs typeface="Arial" panose="020B0604020202020204" pitchFamily="34" charset="0"/>
              </a:rPr>
              <a:t> Denise "Organisation spatiale de l'économie de l'attiéké dans le district 2020-2022« </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Justice sociale et environnementale </a:t>
            </a:r>
            <a:r>
              <a:rPr lang="fr-FR" sz="1200" dirty="0">
                <a:solidFill>
                  <a:schemeClr val="accent5">
                    <a:lumMod val="75000"/>
                  </a:schemeClr>
                </a:solidFill>
                <a:latin typeface="Arial Narrow" panose="020B0606020202030204" pitchFamily="34" charset="0"/>
                <a:cs typeface="Arial" panose="020B0604020202020204" pitchFamily="34" charset="0"/>
              </a:rPr>
              <a:t>en Côte d’Ivoire :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KOFFI Jean Marcel (économiste) , « Les enjeux de soutenabilité de la transition agroécologique dans un contexte de transition en droit de genre en Côte d’Ivoire » </a:t>
            </a:r>
          </a:p>
          <a:p>
            <a:pPr algn="just"/>
            <a:r>
              <a:rPr lang="fr-FR" sz="1200" dirty="0">
                <a:solidFill>
                  <a:schemeClr val="accent5">
                    <a:lumMod val="75000"/>
                  </a:schemeClr>
                </a:solidFill>
                <a:latin typeface="Arial Narrow" panose="020B0606020202030204" pitchFamily="34" charset="0"/>
                <a:cs typeface="Arial" panose="020B0604020202020204" pitchFamily="34" charset="0"/>
              </a:rPr>
              <a:t>Doctorante : NADO </a:t>
            </a:r>
            <a:r>
              <a:rPr lang="fr-FR" sz="1200" dirty="0" err="1">
                <a:solidFill>
                  <a:schemeClr val="accent5">
                    <a:lumMod val="75000"/>
                  </a:schemeClr>
                </a:solidFill>
                <a:latin typeface="Arial Narrow" panose="020B0606020202030204" pitchFamily="34" charset="0"/>
                <a:cs typeface="Arial" panose="020B0604020202020204" pitchFamily="34" charset="0"/>
              </a:rPr>
              <a:t>Chiaba</a:t>
            </a:r>
            <a:r>
              <a:rPr lang="fr-FR" sz="1200" dirty="0">
                <a:solidFill>
                  <a:schemeClr val="accent5">
                    <a:lumMod val="75000"/>
                  </a:schemeClr>
                </a:solidFill>
                <a:latin typeface="Arial Narrow" panose="020B0606020202030204" pitchFamily="34" charset="0"/>
                <a:cs typeface="Arial" panose="020B0604020202020204" pitchFamily="34" charset="0"/>
              </a:rPr>
              <a:t> </a:t>
            </a:r>
            <a:r>
              <a:rPr lang="fr-FR" sz="1200" dirty="0" err="1">
                <a:solidFill>
                  <a:schemeClr val="accent5">
                    <a:lumMod val="75000"/>
                  </a:schemeClr>
                </a:solidFill>
                <a:latin typeface="Arial Narrow" panose="020B0606020202030204" pitchFamily="34" charset="0"/>
                <a:cs typeface="Arial" panose="020B0604020202020204" pitchFamily="34" charset="0"/>
              </a:rPr>
              <a:t>Alid</a:t>
            </a:r>
            <a:r>
              <a:rPr lang="fr-FR" sz="1200" dirty="0">
                <a:solidFill>
                  <a:schemeClr val="accent5">
                    <a:lumMod val="75000"/>
                  </a:schemeClr>
                </a:solidFill>
                <a:latin typeface="Arial Narrow" panose="020B0606020202030204" pitchFamily="34" charset="0"/>
                <a:cs typeface="Arial" panose="020B0604020202020204" pitchFamily="34" charset="0"/>
              </a:rPr>
              <a:t> , « Quels enjeux transitionnels de soutenabilité en matière d’entrepreneuriat féminin dans le secteur agroécologique ? »</a:t>
            </a:r>
          </a:p>
          <a:p>
            <a:pPr algn="just"/>
            <a:endParaRPr lang="fr-FR" sz="1200"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							……….. .Plus les sujets en cours de réflexion </a:t>
            </a:r>
          </a:p>
          <a:p>
            <a:pPr algn="just"/>
            <a:endParaRPr lang="fr-FR" sz="1100" dirty="0">
              <a:solidFill>
                <a:schemeClr val="accent5">
                  <a:lumMod val="7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3479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F9E2AD-5F28-4188-86DF-BFFBEDB31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0" y="6516018"/>
            <a:ext cx="4997269" cy="325381"/>
          </a:xfrm>
          <a:prstGeom prst="rect">
            <a:avLst/>
          </a:prstGeom>
        </p:spPr>
      </p:pic>
      <p:sp>
        <p:nvSpPr>
          <p:cNvPr id="13" name="Rectangle 12">
            <a:extLst>
              <a:ext uri="{FF2B5EF4-FFF2-40B4-BE49-F238E27FC236}">
                <a16:creationId xmlns:a16="http://schemas.microsoft.com/office/drawing/2014/main" id="{F524903D-AAE4-433B-B2DC-67F1AD3F99C6}"/>
              </a:ext>
            </a:extLst>
          </p:cNvPr>
          <p:cNvSpPr/>
          <p:nvPr/>
        </p:nvSpPr>
        <p:spPr>
          <a:xfrm>
            <a:off x="55597" y="81745"/>
            <a:ext cx="11252483" cy="461665"/>
          </a:xfrm>
          <a:prstGeom prst="rect">
            <a:avLst/>
          </a:prstGeom>
        </p:spPr>
        <p:txBody>
          <a:bodyPr wrap="square">
            <a:spAutoFit/>
          </a:bodyPr>
          <a:lstStyle/>
          <a:p>
            <a:pPr algn="just"/>
            <a:r>
              <a:rPr lang="fr-FR" sz="1200" b="1" dirty="0">
                <a:solidFill>
                  <a:schemeClr val="accent5">
                    <a:lumMod val="75000"/>
                  </a:schemeClr>
                </a:solidFill>
                <a:latin typeface="Arial Narrow" panose="020B0606020202030204" pitchFamily="34" charset="0"/>
                <a:cs typeface="Arial" panose="020B0604020202020204" pitchFamily="34" charset="0"/>
              </a:rPr>
              <a:t>Programme expérimental UMI Source Côte d’Ivoire Eco2Dev CIRES / IC-DKF </a:t>
            </a:r>
            <a:r>
              <a:rPr lang="fr-FR" sz="1200" b="1" dirty="0" err="1">
                <a:solidFill>
                  <a:schemeClr val="accent5">
                    <a:lumMod val="75000"/>
                  </a:schemeClr>
                </a:solidFill>
                <a:latin typeface="Arial Narrow" panose="020B0606020202030204" pitchFamily="34" charset="0"/>
                <a:cs typeface="Arial" panose="020B0604020202020204" pitchFamily="34" charset="0"/>
              </a:rPr>
              <a:t>Lab</a:t>
            </a:r>
            <a:r>
              <a:rPr lang="fr-FR" sz="1200" b="1" dirty="0">
                <a:solidFill>
                  <a:schemeClr val="accent5">
                    <a:lumMod val="75000"/>
                  </a:schemeClr>
                </a:solidFill>
                <a:latin typeface="Arial Narrow" panose="020B0606020202030204" pitchFamily="34" charset="0"/>
                <a:cs typeface="Arial" panose="020B0604020202020204" pitchFamily="34" charset="0"/>
              </a:rPr>
              <a:t> / PFS SHS SO Source </a:t>
            </a:r>
            <a:endParaRPr lang="fr-FR" sz="800" b="1" dirty="0">
              <a:solidFill>
                <a:schemeClr val="accent5">
                  <a:lumMod val="75000"/>
                </a:schemeClr>
              </a:solidFill>
              <a:latin typeface="Arial Narrow" panose="020B0606020202030204" pitchFamily="34" charset="0"/>
              <a:cs typeface="Arial" panose="020B0604020202020204" pitchFamily="34" charset="0"/>
            </a:endParaRPr>
          </a:p>
          <a:p>
            <a:pPr algn="just"/>
            <a:r>
              <a:rPr lang="fr-FR" sz="1200" b="1" dirty="0">
                <a:solidFill>
                  <a:schemeClr val="accent5">
                    <a:lumMod val="75000"/>
                  </a:schemeClr>
                </a:solidFill>
                <a:latin typeface="Arial Narrow" panose="020B0606020202030204" pitchFamily="34" charset="0"/>
                <a:cs typeface="Arial" panose="020B0604020202020204" pitchFamily="34" charset="0"/>
              </a:rPr>
              <a:t>Ouvrir et orienter la Fabrique des Savoirs des Sciences Humaines et Sociales pour un Service Scientifique à la mise en œuvre de la Transition écologique et économique en Côte d’ivoire</a:t>
            </a:r>
          </a:p>
        </p:txBody>
      </p:sp>
      <p:grpSp>
        <p:nvGrpSpPr>
          <p:cNvPr id="4" name="Groupe 3">
            <a:extLst>
              <a:ext uri="{FF2B5EF4-FFF2-40B4-BE49-F238E27FC236}">
                <a16:creationId xmlns:a16="http://schemas.microsoft.com/office/drawing/2014/main" id="{D253BF25-8B8E-3A79-FD70-F1760E20C099}"/>
              </a:ext>
            </a:extLst>
          </p:cNvPr>
          <p:cNvGrpSpPr/>
          <p:nvPr/>
        </p:nvGrpSpPr>
        <p:grpSpPr>
          <a:xfrm>
            <a:off x="9975830" y="458390"/>
            <a:ext cx="2203374" cy="1956933"/>
            <a:chOff x="7623672" y="1601515"/>
            <a:chExt cx="4433144" cy="3693354"/>
          </a:xfrm>
        </p:grpSpPr>
        <p:pic>
          <p:nvPicPr>
            <p:cNvPr id="25" name="Image 24">
              <a:extLst>
                <a:ext uri="{FF2B5EF4-FFF2-40B4-BE49-F238E27FC236}">
                  <a16:creationId xmlns:a16="http://schemas.microsoft.com/office/drawing/2014/main" id="{5685BD40-C430-7859-632B-A62FEF912937}"/>
                </a:ext>
              </a:extLst>
            </p:cNvPr>
            <p:cNvPicPr>
              <a:picLocks noChangeAspect="1"/>
            </p:cNvPicPr>
            <p:nvPr/>
          </p:nvPicPr>
          <p:blipFill>
            <a:blip r:embed="rId3"/>
            <a:stretch>
              <a:fillRect/>
            </a:stretch>
          </p:blipFill>
          <p:spPr>
            <a:xfrm>
              <a:off x="8505500" y="2365617"/>
              <a:ext cx="2565605" cy="2039573"/>
            </a:xfrm>
            <a:prstGeom prst="rect">
              <a:avLst/>
            </a:prstGeom>
            <a:noFill/>
            <a:ln>
              <a:noFill/>
            </a:ln>
          </p:spPr>
        </p:pic>
        <p:grpSp>
          <p:nvGrpSpPr>
            <p:cNvPr id="30" name="Groupe 29">
              <a:extLst>
                <a:ext uri="{FF2B5EF4-FFF2-40B4-BE49-F238E27FC236}">
                  <a16:creationId xmlns:a16="http://schemas.microsoft.com/office/drawing/2014/main" id="{AD9FD52B-C4DA-0502-0EAE-2CD4DBA4B350}"/>
                </a:ext>
              </a:extLst>
            </p:cNvPr>
            <p:cNvGrpSpPr/>
            <p:nvPr/>
          </p:nvGrpSpPr>
          <p:grpSpPr>
            <a:xfrm>
              <a:off x="7623672" y="1601515"/>
              <a:ext cx="4433144" cy="3693354"/>
              <a:chOff x="8353385" y="1178011"/>
              <a:chExt cx="2514875" cy="2250989"/>
            </a:xfrm>
          </p:grpSpPr>
          <p:cxnSp>
            <p:nvCxnSpPr>
              <p:cNvPr id="6" name="Connecteur droit 5">
                <a:extLst>
                  <a:ext uri="{FF2B5EF4-FFF2-40B4-BE49-F238E27FC236}">
                    <a16:creationId xmlns:a16="http://schemas.microsoft.com/office/drawing/2014/main" id="{5EA93B2A-7BEC-C04E-DA45-1C2E329E0D58}"/>
                  </a:ext>
                </a:extLst>
              </p:cNvPr>
              <p:cNvCxnSpPr>
                <a:cxnSpLocks/>
                <a:stCxn id="29" idx="2"/>
              </p:cNvCxnSpPr>
              <p:nvPr/>
            </p:nvCxnSpPr>
            <p:spPr>
              <a:xfrm flipH="1">
                <a:off x="8353385" y="2276709"/>
                <a:ext cx="571364" cy="5065"/>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2039C5E-3FBD-13A7-0F23-938EEDD537D2}"/>
                  </a:ext>
                </a:extLst>
              </p:cNvPr>
              <p:cNvCxnSpPr>
                <a:cxnSpLocks/>
                <a:endCxn id="29" idx="6"/>
              </p:cNvCxnSpPr>
              <p:nvPr/>
            </p:nvCxnSpPr>
            <p:spPr>
              <a:xfrm flipH="1" flipV="1">
                <a:off x="10242804" y="2276709"/>
                <a:ext cx="625456" cy="1350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1696655E-7D4A-4483-4426-2F22FD017981}"/>
                  </a:ext>
                </a:extLst>
              </p:cNvPr>
              <p:cNvCxnSpPr>
                <a:cxnSpLocks/>
                <a:stCxn id="29" idx="4"/>
              </p:cNvCxnSpPr>
              <p:nvPr/>
            </p:nvCxnSpPr>
            <p:spPr>
              <a:xfrm>
                <a:off x="9583777" y="2921889"/>
                <a:ext cx="8242" cy="50711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DE38DBC5-A239-5647-668D-0A6C44CFCFC3}"/>
                  </a:ext>
                </a:extLst>
              </p:cNvPr>
              <p:cNvCxnSpPr>
                <a:cxnSpLocks/>
                <a:endCxn id="29" idx="0"/>
              </p:cNvCxnSpPr>
              <p:nvPr/>
            </p:nvCxnSpPr>
            <p:spPr>
              <a:xfrm flipH="1">
                <a:off x="9583777" y="1178011"/>
                <a:ext cx="8242" cy="45351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7438369F-8475-7D36-71DC-863695C7DF91}"/>
                  </a:ext>
                </a:extLst>
              </p:cNvPr>
              <p:cNvSpPr/>
              <p:nvPr/>
            </p:nvSpPr>
            <p:spPr>
              <a:xfrm>
                <a:off x="8665262" y="1415999"/>
                <a:ext cx="1795847" cy="17134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8EFE091-49D8-5D55-46A7-22DCF0115BB8}"/>
                  </a:ext>
                </a:extLst>
              </p:cNvPr>
              <p:cNvSpPr/>
              <p:nvPr/>
            </p:nvSpPr>
            <p:spPr>
              <a:xfrm>
                <a:off x="8508744" y="1281918"/>
                <a:ext cx="2166551" cy="20040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4B40385-9EA9-8505-7E69-0F829CAD4442}"/>
                  </a:ext>
                </a:extLst>
              </p:cNvPr>
              <p:cNvSpPr/>
              <p:nvPr/>
            </p:nvSpPr>
            <p:spPr>
              <a:xfrm>
                <a:off x="8797067" y="1512986"/>
                <a:ext cx="1521939" cy="15176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872A198-52DF-27CC-CBFB-2F42745540A0}"/>
                  </a:ext>
                </a:extLst>
              </p:cNvPr>
              <p:cNvSpPr/>
              <p:nvPr/>
            </p:nvSpPr>
            <p:spPr>
              <a:xfrm>
                <a:off x="8924749" y="1631528"/>
                <a:ext cx="1318055" cy="12903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8" name="Rectangle 17">
            <a:extLst>
              <a:ext uri="{FF2B5EF4-FFF2-40B4-BE49-F238E27FC236}">
                <a16:creationId xmlns:a16="http://schemas.microsoft.com/office/drawing/2014/main" id="{15006290-D8FC-4B7A-9D2B-E324E1849C83}"/>
              </a:ext>
            </a:extLst>
          </p:cNvPr>
          <p:cNvSpPr/>
          <p:nvPr/>
        </p:nvSpPr>
        <p:spPr>
          <a:xfrm>
            <a:off x="858394" y="698169"/>
            <a:ext cx="5324248" cy="5663089"/>
          </a:xfrm>
          <a:prstGeom prst="rect">
            <a:avLst/>
          </a:prstGeom>
          <a:ln>
            <a:solidFill>
              <a:srgbClr val="28659C"/>
            </a:solidFill>
          </a:ln>
        </p:spPr>
        <p:txBody>
          <a:bodyPr wrap="square">
            <a:spAutoFit/>
          </a:bodyPr>
          <a:lstStyle/>
          <a:p>
            <a:pPr algn="just"/>
            <a:r>
              <a:rPr lang="fr-FR" sz="1100" b="1" dirty="0">
                <a:solidFill>
                  <a:schemeClr val="accent5">
                    <a:lumMod val="75000"/>
                  </a:schemeClr>
                </a:solidFill>
                <a:latin typeface="Arial Narrow" panose="020B0606020202030204" pitchFamily="34" charset="0"/>
              </a:rPr>
              <a:t>Organisation pratique en Capsules, pour produire les outils et Concepts SO adaptés coordinateurs et contributeurs</a:t>
            </a:r>
            <a:endParaRPr lang="fr-FR" sz="1100" dirty="0">
              <a:solidFill>
                <a:schemeClr val="accent5">
                  <a:lumMod val="75000"/>
                </a:schemeClr>
              </a:solidFill>
              <a:latin typeface="Arial Narrow" panose="020B0606020202030204" pitchFamily="34" charset="0"/>
            </a:endParaRPr>
          </a:p>
          <a:p>
            <a:pPr algn="just"/>
            <a:endParaRPr lang="fr-FR" sz="8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Conception des Produits et Jeux de données (PJD)</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1 : Plan Scénario Article </a:t>
            </a:r>
            <a:r>
              <a:rPr lang="fr-FR" sz="1100" dirty="0" err="1">
                <a:solidFill>
                  <a:schemeClr val="accent5">
                    <a:lumMod val="75000"/>
                  </a:schemeClr>
                </a:solidFill>
                <a:latin typeface="Arial Narrow" panose="020B0606020202030204" pitchFamily="34" charset="0"/>
              </a:rPr>
              <a:t>coord</a:t>
            </a:r>
            <a:r>
              <a:rPr lang="fr-FR" sz="1100" dirty="0">
                <a:solidFill>
                  <a:schemeClr val="accent5">
                    <a:lumMod val="75000"/>
                  </a:schemeClr>
                </a:solidFill>
                <a:latin typeface="Arial Narrow" panose="020B0606020202030204" pitchFamily="34" charset="0"/>
              </a:rPr>
              <a:t>. Lydie Konan</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2 :</a:t>
            </a:r>
            <a:r>
              <a:rPr lang="fr-FR" sz="1100" dirty="0">
                <a:solidFill>
                  <a:schemeClr val="accent5">
                    <a:lumMod val="75000"/>
                  </a:schemeClr>
                </a:solidFill>
                <a:latin typeface="Arial Narrow" panose="020B0606020202030204" pitchFamily="34" charset="0"/>
              </a:rPr>
              <a:t> </a:t>
            </a:r>
            <a:r>
              <a:rPr lang="fr-FR" sz="1100" b="1" dirty="0">
                <a:solidFill>
                  <a:schemeClr val="accent5">
                    <a:lumMod val="75000"/>
                  </a:schemeClr>
                </a:solidFill>
                <a:latin typeface="Arial Narrow" panose="020B0606020202030204" pitchFamily="34" charset="0"/>
              </a:rPr>
              <a:t>Plan des données et des analyses </a:t>
            </a:r>
            <a:r>
              <a:rPr lang="fr-FR" sz="1100" dirty="0">
                <a:solidFill>
                  <a:schemeClr val="accent5">
                    <a:lumMod val="75000"/>
                  </a:schemeClr>
                </a:solidFill>
                <a:latin typeface="Arial Narrow" panose="020B0606020202030204" pitchFamily="34" charset="0"/>
              </a:rPr>
              <a:t>: </a:t>
            </a:r>
            <a:r>
              <a:rPr lang="fr-FR" sz="1100" dirty="0" err="1">
                <a:solidFill>
                  <a:schemeClr val="accent5">
                    <a:lumMod val="75000"/>
                  </a:schemeClr>
                </a:solidFill>
                <a:latin typeface="Arial Narrow" panose="020B0606020202030204" pitchFamily="34" charset="0"/>
              </a:rPr>
              <a:t>coord</a:t>
            </a:r>
            <a:r>
              <a:rPr lang="fr-FR" sz="1100" dirty="0">
                <a:solidFill>
                  <a:schemeClr val="accent5">
                    <a:lumMod val="75000"/>
                  </a:schemeClr>
                </a:solidFill>
                <a:latin typeface="Arial Narrow" panose="020B0606020202030204" pitchFamily="34" charset="0"/>
              </a:rPr>
              <a:t>. Sabine </a:t>
            </a:r>
            <a:r>
              <a:rPr lang="fr-FR" sz="1100" dirty="0" err="1">
                <a:solidFill>
                  <a:schemeClr val="accent5">
                    <a:lumMod val="75000"/>
                  </a:schemeClr>
                </a:solidFill>
                <a:latin typeface="Arial Narrow" panose="020B0606020202030204" pitchFamily="34" charset="0"/>
              </a:rPr>
              <a:t>Tonan</a:t>
            </a:r>
            <a:endParaRPr lang="fr-FR" sz="1100" dirty="0">
              <a:solidFill>
                <a:schemeClr val="accent5">
                  <a:lumMod val="75000"/>
                </a:schemeClr>
              </a:solidFill>
              <a:latin typeface="Arial Narrow" panose="020B0606020202030204" pitchFamily="34" charset="0"/>
            </a:endParaRPr>
          </a:p>
          <a:p>
            <a:pPr algn="just"/>
            <a:r>
              <a:rPr lang="fr-FR" sz="1100" dirty="0">
                <a:solidFill>
                  <a:schemeClr val="accent5">
                    <a:lumMod val="75000"/>
                  </a:schemeClr>
                </a:solidFill>
                <a:latin typeface="Arial Narrow" panose="020B0606020202030204" pitchFamily="34" charset="0"/>
              </a:rPr>
              <a:t>définition des données, élaboration tableau d'assemblage et tableau des traitements (DT)</a:t>
            </a:r>
          </a:p>
          <a:p>
            <a:pPr marL="171450" indent="-171450" algn="just">
              <a:buFont typeface="Arial" panose="020B0604020202020204" pitchFamily="34" charset="0"/>
              <a:buChar char="•"/>
            </a:pPr>
            <a:endParaRPr lang="fr-FR" sz="8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Conception des ensembles de données géographiques et socio-économiques pour les zones test (Geographic and Quantitative Data)</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3 : Bases de Données Géographiques </a:t>
            </a:r>
            <a:r>
              <a:rPr lang="fr-FR" sz="1100" dirty="0">
                <a:solidFill>
                  <a:schemeClr val="accent5">
                    <a:lumMod val="75000"/>
                  </a:schemeClr>
                </a:solidFill>
                <a:latin typeface="Arial Narrow" panose="020B0606020202030204" pitchFamily="34" charset="0"/>
              </a:rPr>
              <a:t>, </a:t>
            </a:r>
            <a:r>
              <a:rPr lang="fr-FR" sz="1100" dirty="0" err="1">
                <a:solidFill>
                  <a:schemeClr val="accent5">
                    <a:lumMod val="75000"/>
                  </a:schemeClr>
                </a:solidFill>
                <a:latin typeface="Arial Narrow" panose="020B0606020202030204" pitchFamily="34" charset="0"/>
              </a:rPr>
              <a:t>coord</a:t>
            </a:r>
            <a:r>
              <a:rPr lang="fr-FR" sz="1100" dirty="0">
                <a:solidFill>
                  <a:schemeClr val="accent5">
                    <a:lumMod val="75000"/>
                  </a:schemeClr>
                </a:solidFill>
                <a:latin typeface="Arial Narrow" panose="020B0606020202030204" pitchFamily="34" charset="0"/>
              </a:rPr>
              <a:t>. Thimothée </a:t>
            </a:r>
            <a:r>
              <a:rPr lang="fr-FR" sz="1100" dirty="0" err="1">
                <a:solidFill>
                  <a:schemeClr val="accent5">
                    <a:lumMod val="75000"/>
                  </a:schemeClr>
                </a:solidFill>
                <a:latin typeface="Arial Narrow" panose="020B0606020202030204" pitchFamily="34" charset="0"/>
              </a:rPr>
              <a:t>Adou</a:t>
            </a:r>
            <a:r>
              <a:rPr lang="fr-FR" sz="1100" dirty="0">
                <a:solidFill>
                  <a:schemeClr val="accent5">
                    <a:lumMod val="75000"/>
                  </a:schemeClr>
                </a:solidFill>
                <a:latin typeface="Arial Narrow" panose="020B0606020202030204" pitchFamily="34" charset="0"/>
              </a:rPr>
              <a:t> , prestation Géomatique, Mathieu N’Golo </a:t>
            </a:r>
            <a:r>
              <a:rPr lang="fr-FR" sz="1100" dirty="0" err="1">
                <a:solidFill>
                  <a:schemeClr val="accent5">
                    <a:lumMod val="75000"/>
                  </a:schemeClr>
                </a:solidFill>
                <a:latin typeface="Arial Narrow" panose="020B0606020202030204" pitchFamily="34" charset="0"/>
              </a:rPr>
              <a:t>Sekongo</a:t>
            </a:r>
            <a:r>
              <a:rPr lang="fr-FR" sz="1100" dirty="0">
                <a:solidFill>
                  <a:schemeClr val="accent5">
                    <a:lumMod val="75000"/>
                  </a:schemeClr>
                </a:solidFill>
                <a:latin typeface="Arial Narrow" panose="020B0606020202030204" pitchFamily="34" charset="0"/>
              </a:rPr>
              <a:t> (Cabinet DO), Yeo </a:t>
            </a:r>
            <a:r>
              <a:rPr lang="fr-FR" sz="1100" dirty="0" err="1">
                <a:solidFill>
                  <a:schemeClr val="accent5">
                    <a:lumMod val="75000"/>
                  </a:schemeClr>
                </a:solidFill>
                <a:latin typeface="Arial Narrow" panose="020B0606020202030204" pitchFamily="34" charset="0"/>
              </a:rPr>
              <a:t>Yeo</a:t>
            </a:r>
            <a:r>
              <a:rPr lang="fr-FR" sz="1100" dirty="0">
                <a:solidFill>
                  <a:schemeClr val="accent5">
                    <a:lumMod val="75000"/>
                  </a:schemeClr>
                </a:solidFill>
                <a:latin typeface="Arial Narrow" panose="020B0606020202030204" pitchFamily="34" charset="0"/>
              </a:rPr>
              <a:t> </a:t>
            </a:r>
            <a:r>
              <a:rPr lang="fr-FR" sz="1100" dirty="0" err="1">
                <a:solidFill>
                  <a:schemeClr val="accent5">
                    <a:lumMod val="75000"/>
                  </a:schemeClr>
                </a:solidFill>
                <a:latin typeface="Arial Narrow" panose="020B0606020202030204" pitchFamily="34" charset="0"/>
              </a:rPr>
              <a:t>Nahoua</a:t>
            </a:r>
            <a:r>
              <a:rPr lang="fr-FR" sz="1100" dirty="0">
                <a:solidFill>
                  <a:schemeClr val="accent5">
                    <a:lumMod val="75000"/>
                  </a:schemeClr>
                </a:solidFill>
                <a:latin typeface="Arial Narrow" panose="020B0606020202030204" pitchFamily="34" charset="0"/>
              </a:rPr>
              <a:t> : 5 terroirs en zone test pilote. 3 étude agroécologie du cacao, 2 en périphérie urbaine district Abidjan, 2 cordon lagunaire de Jacqueville (zone de l’Observatoire de la qualité environnementale de l’Univ-Sud à Jacqueville et Enquête Perception changements environnementaux)</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4 : Bases Données Economiques</a:t>
            </a:r>
            <a:r>
              <a:rPr lang="fr-FR" sz="1100" dirty="0">
                <a:solidFill>
                  <a:schemeClr val="accent5">
                    <a:lumMod val="75000"/>
                  </a:schemeClr>
                </a:solidFill>
                <a:latin typeface="Arial Narrow" panose="020B0606020202030204" pitchFamily="34" charset="0"/>
              </a:rPr>
              <a:t>, coordinateur CIRES à définir (partenariat avec Alexandre Mathieu et Nicolas Lucic UVSQ)</a:t>
            </a:r>
          </a:p>
          <a:p>
            <a:pPr fontAlgn="b"/>
            <a:endParaRPr lang="fr-FR" sz="800" dirty="0">
              <a:solidFill>
                <a:schemeClr val="accent5">
                  <a:lumMod val="75000"/>
                </a:schemeClr>
              </a:solidFill>
              <a:latin typeface="Arial Narrow" panose="020B0606020202030204" pitchFamily="34" charset="0"/>
            </a:endParaRPr>
          </a:p>
          <a:p>
            <a:pPr fontAlgn="b"/>
            <a:r>
              <a:rPr lang="fr-FR" sz="1100" b="1" dirty="0">
                <a:solidFill>
                  <a:schemeClr val="accent5">
                    <a:lumMod val="75000"/>
                  </a:schemeClr>
                </a:solidFill>
                <a:latin typeface="Arial Narrow" panose="020B0606020202030204" pitchFamily="34" charset="0"/>
              </a:rPr>
              <a:t>Conception des Jeux de Données Audiovisuelles, Qualitatives et de Perception (Perception and Qualitative Data)</a:t>
            </a:r>
          </a:p>
          <a:p>
            <a:pPr fontAlgn="b"/>
            <a:endParaRPr lang="fr-FR" sz="800" b="1" dirty="0">
              <a:solidFill>
                <a:schemeClr val="accent5">
                  <a:lumMod val="75000"/>
                </a:schemeClr>
              </a:solidFill>
              <a:latin typeface="Arial Narrow" panose="020B0606020202030204" pitchFamily="34" charset="0"/>
            </a:endParaRPr>
          </a:p>
          <a:p>
            <a:pPr marL="171450" indent="-171450" fontAlgn="b">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5 : Traitement de l‘information audiovisuelle, </a:t>
            </a:r>
            <a:r>
              <a:rPr lang="fr-FR" sz="1100" dirty="0" err="1">
                <a:solidFill>
                  <a:schemeClr val="accent5">
                    <a:lumMod val="75000"/>
                  </a:schemeClr>
                </a:solidFill>
                <a:latin typeface="Arial Narrow" panose="020B0606020202030204" pitchFamily="34" charset="0"/>
              </a:rPr>
              <a:t>coord</a:t>
            </a:r>
            <a:r>
              <a:rPr lang="fr-FR" sz="1100" dirty="0">
                <a:solidFill>
                  <a:schemeClr val="accent5">
                    <a:lumMod val="75000"/>
                  </a:schemeClr>
                </a:solidFill>
                <a:latin typeface="Arial Narrow" panose="020B0606020202030204" pitchFamily="34" charset="0"/>
              </a:rPr>
              <a:t>.</a:t>
            </a:r>
            <a:r>
              <a:rPr lang="fr-FR" sz="1100" b="1" dirty="0">
                <a:solidFill>
                  <a:schemeClr val="accent5">
                    <a:lumMod val="75000"/>
                  </a:schemeClr>
                </a:solidFill>
                <a:latin typeface="Arial Narrow" panose="020B0606020202030204" pitchFamily="34" charset="0"/>
              </a:rPr>
              <a:t> </a:t>
            </a:r>
            <a:r>
              <a:rPr lang="fr-FR" sz="1100" dirty="0">
                <a:solidFill>
                  <a:schemeClr val="accent5">
                    <a:lumMod val="75000"/>
                  </a:schemeClr>
                </a:solidFill>
                <a:latin typeface="Arial Narrow" panose="020B0606020202030204" pitchFamily="34" charset="0"/>
              </a:rPr>
              <a:t>Awa </a:t>
            </a:r>
            <a:r>
              <a:rPr lang="fr-FR" sz="1100" dirty="0" err="1">
                <a:solidFill>
                  <a:schemeClr val="accent5">
                    <a:lumMod val="75000"/>
                  </a:schemeClr>
                </a:solidFill>
                <a:latin typeface="Arial Narrow" panose="020B0606020202030204" pitchFamily="34" charset="0"/>
              </a:rPr>
              <a:t>Tamboura</a:t>
            </a:r>
            <a:r>
              <a:rPr lang="fr-FR" sz="1100" dirty="0">
                <a:solidFill>
                  <a:schemeClr val="accent5">
                    <a:lumMod val="75000"/>
                  </a:schemeClr>
                </a:solidFill>
                <a:latin typeface="Arial Narrow" panose="020B0606020202030204" pitchFamily="34" charset="0"/>
              </a:rPr>
              <a:t>, prestataire Landry </a:t>
            </a:r>
            <a:r>
              <a:rPr lang="fr-FR" sz="1100" dirty="0" err="1">
                <a:solidFill>
                  <a:schemeClr val="accent5">
                    <a:lumMod val="75000"/>
                  </a:schemeClr>
                </a:solidFill>
                <a:latin typeface="Arial Narrow" panose="020B0606020202030204" pitchFamily="34" charset="0"/>
              </a:rPr>
              <a:t>Wiahi</a:t>
            </a:r>
            <a:r>
              <a:rPr lang="fr-FR" sz="1100" dirty="0">
                <a:solidFill>
                  <a:schemeClr val="accent5">
                    <a:lumMod val="75000"/>
                  </a:schemeClr>
                </a:solidFill>
                <a:latin typeface="Arial Narrow" panose="020B0606020202030204" pitchFamily="34" charset="0"/>
              </a:rPr>
              <a:t> Bi  </a:t>
            </a:r>
            <a:r>
              <a:rPr lang="fr-FR" sz="1100" b="1" dirty="0">
                <a:solidFill>
                  <a:schemeClr val="accent5">
                    <a:lumMod val="75000"/>
                  </a:schemeClr>
                </a:solidFill>
                <a:latin typeface="Arial Narrow" panose="020B0606020202030204" pitchFamily="34" charset="0"/>
              </a:rPr>
              <a:t>Protocole filmage documentaire ateliers et terrains </a:t>
            </a:r>
            <a:endParaRPr lang="fr-FR" sz="1100" dirty="0">
              <a:solidFill>
                <a:schemeClr val="accent5">
                  <a:lumMod val="75000"/>
                </a:schemeClr>
              </a:solidFill>
              <a:latin typeface="Arial Narrow" panose="020B0606020202030204" pitchFamily="34" charset="0"/>
            </a:endParaRPr>
          </a:p>
          <a:p>
            <a:pPr marL="171450" indent="-171450" fontAlgn="b">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6 : Enquête Perception Changement Environnementaux , </a:t>
            </a:r>
            <a:r>
              <a:rPr lang="fr-FR" sz="1100" dirty="0" err="1">
                <a:solidFill>
                  <a:schemeClr val="accent5">
                    <a:lumMod val="75000"/>
                  </a:schemeClr>
                </a:solidFill>
                <a:latin typeface="Arial Narrow" panose="020B0606020202030204" pitchFamily="34" charset="0"/>
              </a:rPr>
              <a:t>coord</a:t>
            </a:r>
            <a:r>
              <a:rPr lang="fr-FR" sz="1100" dirty="0">
                <a:solidFill>
                  <a:schemeClr val="accent5">
                    <a:lumMod val="75000"/>
                  </a:schemeClr>
                </a:solidFill>
                <a:latin typeface="Arial Narrow" panose="020B0606020202030204" pitchFamily="34" charset="0"/>
              </a:rPr>
              <a:t>. Judith Yobo CAP-Formation</a:t>
            </a:r>
            <a:endParaRPr lang="fr-FR" sz="1100" b="1" dirty="0">
              <a:solidFill>
                <a:schemeClr val="accent5">
                  <a:lumMod val="75000"/>
                </a:schemeClr>
              </a:solidFill>
              <a:latin typeface="Arial Narrow" panose="020B0606020202030204" pitchFamily="34" charset="0"/>
            </a:endParaRPr>
          </a:p>
          <a:p>
            <a:pPr marL="171450" indent="-171450" fontAlgn="b">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Capsule 7 : Schématisation et modélisation systémique, </a:t>
            </a:r>
            <a:r>
              <a:rPr lang="fr-FR" sz="1100" dirty="0" err="1">
                <a:solidFill>
                  <a:schemeClr val="accent5">
                    <a:lumMod val="75000"/>
                  </a:schemeClr>
                </a:solidFill>
                <a:latin typeface="Arial Narrow" panose="020B0606020202030204" pitchFamily="34" charset="0"/>
              </a:rPr>
              <a:t>coord</a:t>
            </a:r>
            <a:r>
              <a:rPr lang="fr-FR" sz="1100" dirty="0">
                <a:solidFill>
                  <a:schemeClr val="accent5">
                    <a:lumMod val="75000"/>
                  </a:schemeClr>
                </a:solidFill>
                <a:latin typeface="Arial Narrow" panose="020B0606020202030204" pitchFamily="34" charset="0"/>
              </a:rPr>
              <a:t>. Dominique Couret et Arthur Magloire </a:t>
            </a:r>
            <a:r>
              <a:rPr lang="fr-FR" sz="1100" dirty="0" err="1">
                <a:solidFill>
                  <a:schemeClr val="accent5">
                    <a:lumMod val="75000"/>
                  </a:schemeClr>
                </a:solidFill>
                <a:latin typeface="Arial Narrow" panose="020B0606020202030204" pitchFamily="34" charset="0"/>
              </a:rPr>
              <a:t>Abomin</a:t>
            </a:r>
            <a:r>
              <a:rPr lang="fr-FR" sz="1100" b="1" dirty="0">
                <a:solidFill>
                  <a:schemeClr val="accent5">
                    <a:lumMod val="75000"/>
                  </a:schemeClr>
                </a:solidFill>
                <a:latin typeface="Arial Narrow" panose="020B0606020202030204" pitchFamily="34" charset="0"/>
              </a:rPr>
              <a:t> </a:t>
            </a:r>
            <a:r>
              <a:rPr lang="fr-FR" sz="1100" dirty="0">
                <a:solidFill>
                  <a:schemeClr val="accent5">
                    <a:lumMod val="75000"/>
                  </a:schemeClr>
                </a:solidFill>
                <a:latin typeface="Arial Narrow" panose="020B0606020202030204" pitchFamily="34" charset="0"/>
              </a:rPr>
              <a:t>(Cabinet DO) concepteur exécutant graphisme</a:t>
            </a:r>
          </a:p>
          <a:p>
            <a:pPr algn="just"/>
            <a:endParaRPr lang="fr-FR" sz="800" dirty="0">
              <a:solidFill>
                <a:schemeClr val="accent1">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Contributeurs : Participants Eco2Dev CIRES IGT UFHB</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Doctorants UMI Source, </a:t>
            </a:r>
            <a:r>
              <a:rPr lang="fr-FR" sz="1100" b="1" dirty="0" err="1">
                <a:solidFill>
                  <a:schemeClr val="accent5">
                    <a:lumMod val="75000"/>
                  </a:schemeClr>
                </a:solidFill>
                <a:latin typeface="Arial Narrow" panose="020B0606020202030204" pitchFamily="34" charset="0"/>
              </a:rPr>
              <a:t>Apolinaire</a:t>
            </a:r>
            <a:r>
              <a:rPr lang="fr-FR" sz="1100" b="1" dirty="0">
                <a:solidFill>
                  <a:schemeClr val="accent5">
                    <a:lumMod val="75000"/>
                  </a:schemeClr>
                </a:solidFill>
                <a:latin typeface="Arial Narrow" panose="020B0606020202030204" pitchFamily="34" charset="0"/>
              </a:rPr>
              <a:t> Kouadio , Denise Koné, André </a:t>
            </a:r>
            <a:r>
              <a:rPr lang="fr-FR" sz="1100" b="1" dirty="0" err="1">
                <a:solidFill>
                  <a:schemeClr val="accent5">
                    <a:lumMod val="75000"/>
                  </a:schemeClr>
                </a:solidFill>
                <a:latin typeface="Arial Narrow" panose="020B0606020202030204" pitchFamily="34" charset="0"/>
              </a:rPr>
              <a:t>Djé</a:t>
            </a:r>
            <a:r>
              <a:rPr lang="fr-FR" sz="1100" b="1" dirty="0">
                <a:solidFill>
                  <a:schemeClr val="accent5">
                    <a:lumMod val="75000"/>
                  </a:schemeClr>
                </a:solidFill>
                <a:latin typeface="Arial Narrow" panose="020B0606020202030204" pitchFamily="34" charset="0"/>
              </a:rPr>
              <a:t>, Léon N’Da, Lancina Diarra </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Jeunes Docteurs, </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Chercheurs Economistes (…..), Géographes, Sociologues, Anthropologues, …. </a:t>
            </a:r>
          </a:p>
          <a:p>
            <a:pPr marL="171450" indent="-171450" algn="just">
              <a:buFont typeface="Arial" panose="020B0604020202020204" pitchFamily="34" charset="0"/>
              <a:buChar char="•"/>
            </a:pPr>
            <a:r>
              <a:rPr lang="fr-FR" sz="1100" b="1" dirty="0">
                <a:solidFill>
                  <a:schemeClr val="accent5">
                    <a:lumMod val="75000"/>
                  </a:schemeClr>
                </a:solidFill>
                <a:latin typeface="Arial Narrow" panose="020B0606020202030204" pitchFamily="34" charset="0"/>
              </a:rPr>
              <a:t>Experts référents associés</a:t>
            </a:r>
          </a:p>
        </p:txBody>
      </p:sp>
      <p:sp>
        <p:nvSpPr>
          <p:cNvPr id="19" name="Rectangle 18">
            <a:extLst>
              <a:ext uri="{FF2B5EF4-FFF2-40B4-BE49-F238E27FC236}">
                <a16:creationId xmlns:a16="http://schemas.microsoft.com/office/drawing/2014/main" id="{0CBEC930-0D43-478F-B40F-3BC11D575182}"/>
              </a:ext>
            </a:extLst>
          </p:cNvPr>
          <p:cNvSpPr/>
          <p:nvPr/>
        </p:nvSpPr>
        <p:spPr>
          <a:xfrm>
            <a:off x="171395" y="698169"/>
            <a:ext cx="448107" cy="5609228"/>
          </a:xfrm>
          <a:prstGeom prst="rect">
            <a:avLst/>
          </a:prstGeom>
          <a:ln>
            <a:solidFill>
              <a:srgbClr val="0070C0"/>
            </a:solidFill>
          </a:ln>
        </p:spPr>
        <p:txBody>
          <a:bodyPr wrap="square">
            <a:spAutoFit/>
          </a:bodyPr>
          <a:lstStyle/>
          <a:p>
            <a:pPr algn="just">
              <a:spcAft>
                <a:spcPts val="300"/>
              </a:spcAft>
            </a:pPr>
            <a:r>
              <a:rPr lang="fr-FR" sz="1100" b="1" dirty="0">
                <a:solidFill>
                  <a:schemeClr val="accent5">
                    <a:lumMod val="75000"/>
                  </a:schemeClr>
                </a:solidFill>
                <a:latin typeface="Arial Narrow" panose="020B0606020202030204" pitchFamily="34" charset="0"/>
              </a:rPr>
              <a:t>2023</a:t>
            </a: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algn="just">
              <a:spcAft>
                <a:spcPts val="300"/>
              </a:spcAft>
            </a:pPr>
            <a:endParaRPr lang="fr-FR" sz="11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endParaRPr lang="fr-FR" sz="11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endParaRPr lang="fr-FR" sz="1100"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endParaRPr lang="fr-FR" sz="1100"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marL="171450" indent="-171450" algn="just">
              <a:buFont typeface="Arial" panose="020B0604020202020204" pitchFamily="34" charset="0"/>
              <a:buChar char="•"/>
            </a:pPr>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r>
              <a:rPr lang="fr-FR" sz="1100" b="1" dirty="0">
                <a:solidFill>
                  <a:schemeClr val="accent5">
                    <a:lumMod val="75000"/>
                  </a:schemeClr>
                </a:solidFill>
                <a:latin typeface="Arial Narrow" panose="020B0606020202030204" pitchFamily="34" charset="0"/>
              </a:rPr>
              <a:t> </a:t>
            </a: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a:p>
            <a:pPr algn="just"/>
            <a:endParaRPr lang="fr-FR" sz="1100" b="1" dirty="0">
              <a:solidFill>
                <a:schemeClr val="accent5">
                  <a:lumMod val="75000"/>
                </a:schemeClr>
              </a:solidFill>
              <a:latin typeface="Arial Narrow" panose="020B0606020202030204" pitchFamily="34" charset="0"/>
            </a:endParaRPr>
          </a:p>
        </p:txBody>
      </p:sp>
      <p:sp>
        <p:nvSpPr>
          <p:cNvPr id="2" name="Rectangle 1">
            <a:extLst>
              <a:ext uri="{FF2B5EF4-FFF2-40B4-BE49-F238E27FC236}">
                <a16:creationId xmlns:a16="http://schemas.microsoft.com/office/drawing/2014/main" id="{30DF27BD-E109-425E-A918-95A28ECD638E}"/>
              </a:ext>
            </a:extLst>
          </p:cNvPr>
          <p:cNvSpPr/>
          <p:nvPr/>
        </p:nvSpPr>
        <p:spPr>
          <a:xfrm>
            <a:off x="6918519" y="726705"/>
            <a:ext cx="2956388" cy="1431161"/>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Deux unités et échelles </a:t>
            </a:r>
          </a:p>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principales d’étude :</a:t>
            </a:r>
          </a:p>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Le terroir villageois (et le village)</a:t>
            </a:r>
          </a:p>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La parcelle agricole familiale</a:t>
            </a:r>
          </a:p>
        </p:txBody>
      </p:sp>
      <p:sp>
        <p:nvSpPr>
          <p:cNvPr id="5" name="Flèche : droite 4">
            <a:extLst>
              <a:ext uri="{FF2B5EF4-FFF2-40B4-BE49-F238E27FC236}">
                <a16:creationId xmlns:a16="http://schemas.microsoft.com/office/drawing/2014/main" id="{AA21EAFF-03F2-49EC-A586-6FE34670DD17}"/>
              </a:ext>
            </a:extLst>
          </p:cNvPr>
          <p:cNvSpPr/>
          <p:nvPr/>
        </p:nvSpPr>
        <p:spPr>
          <a:xfrm>
            <a:off x="7747256" y="3037538"/>
            <a:ext cx="499883" cy="235325"/>
          </a:xfrm>
          <a:prstGeom prst="rightArrow">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C3821CC-7E3E-4A8F-B475-0C4BA69E3EA2}"/>
              </a:ext>
            </a:extLst>
          </p:cNvPr>
          <p:cNvSpPr/>
          <p:nvPr/>
        </p:nvSpPr>
        <p:spPr>
          <a:xfrm>
            <a:off x="8300157" y="2903194"/>
            <a:ext cx="3149499" cy="1200329"/>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 Trajectoire de la parcelle en termes de </a:t>
            </a:r>
            <a:r>
              <a:rPr lang="fr-FR" dirty="0" err="1">
                <a:solidFill>
                  <a:schemeClr val="accent5">
                    <a:lumMod val="75000"/>
                  </a:schemeClr>
                </a:solidFill>
                <a:latin typeface="Arial Narrow" panose="020B0606020202030204" pitchFamily="34" charset="0"/>
                <a:cs typeface="Arial" panose="020B0604020202020204" pitchFamily="34" charset="0"/>
              </a:rPr>
              <a:t>droit,d’aménagement</a:t>
            </a:r>
            <a:r>
              <a:rPr lang="fr-FR" dirty="0">
                <a:solidFill>
                  <a:schemeClr val="accent5">
                    <a:lumMod val="75000"/>
                  </a:schemeClr>
                </a:solidFill>
                <a:latin typeface="Arial Narrow" panose="020B0606020202030204" pitchFamily="34" charset="0"/>
                <a:cs typeface="Arial" panose="020B0604020202020204" pitchFamily="34" charset="0"/>
              </a:rPr>
              <a:t>  d’occupation et de mise en valeur économique</a:t>
            </a:r>
          </a:p>
        </p:txBody>
      </p:sp>
      <p:sp>
        <p:nvSpPr>
          <p:cNvPr id="22" name="Flèche : droite 21">
            <a:extLst>
              <a:ext uri="{FF2B5EF4-FFF2-40B4-BE49-F238E27FC236}">
                <a16:creationId xmlns:a16="http://schemas.microsoft.com/office/drawing/2014/main" id="{A7C3C463-F6D5-41D5-AF65-80203DF5FB6D}"/>
              </a:ext>
            </a:extLst>
          </p:cNvPr>
          <p:cNvSpPr/>
          <p:nvPr/>
        </p:nvSpPr>
        <p:spPr>
          <a:xfrm>
            <a:off x="6365140" y="1018593"/>
            <a:ext cx="499883" cy="235325"/>
          </a:xfrm>
          <a:prstGeom prst="rightArrow">
            <a:avLst/>
          </a:prstGeom>
          <a:solidFill>
            <a:srgbClr val="2661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34F6708C-2F1D-4305-A3D9-038FE0F45B3F}"/>
              </a:ext>
            </a:extLst>
          </p:cNvPr>
          <p:cNvSpPr/>
          <p:nvPr/>
        </p:nvSpPr>
        <p:spPr>
          <a:xfrm>
            <a:off x="7747256" y="4316075"/>
            <a:ext cx="499883" cy="235325"/>
          </a:xfrm>
          <a:prstGeom prst="rightArrow">
            <a:avLst/>
          </a:prstGeom>
          <a:solidFill>
            <a:srgbClr val="286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EF3854F-77F1-43DD-AB1C-30897B551384}"/>
              </a:ext>
            </a:extLst>
          </p:cNvPr>
          <p:cNvSpPr/>
          <p:nvPr/>
        </p:nvSpPr>
        <p:spPr>
          <a:xfrm>
            <a:off x="8368018" y="4217058"/>
            <a:ext cx="2956387" cy="646331"/>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 Chronique des conflits d’accès et d’appropriation de la parcelle </a:t>
            </a:r>
          </a:p>
        </p:txBody>
      </p:sp>
      <p:sp>
        <p:nvSpPr>
          <p:cNvPr id="31" name="Rectangle 30">
            <a:extLst>
              <a:ext uri="{FF2B5EF4-FFF2-40B4-BE49-F238E27FC236}">
                <a16:creationId xmlns:a16="http://schemas.microsoft.com/office/drawing/2014/main" id="{DE445403-2BD1-40A1-9CFC-CAAF99D2D090}"/>
              </a:ext>
            </a:extLst>
          </p:cNvPr>
          <p:cNvSpPr/>
          <p:nvPr/>
        </p:nvSpPr>
        <p:spPr>
          <a:xfrm>
            <a:off x="7068492" y="4919964"/>
            <a:ext cx="4656148" cy="1708160"/>
          </a:xfrm>
          <a:prstGeom prst="rect">
            <a:avLst/>
          </a:prstGeom>
        </p:spPr>
        <p:txBody>
          <a:bodyPr wrap="square">
            <a:spAutoFit/>
          </a:bodyPr>
          <a:lstStyle/>
          <a:p>
            <a:pPr>
              <a:spcAft>
                <a:spcPts val="600"/>
              </a:spcAft>
            </a:pPr>
            <a:r>
              <a:rPr lang="fr-FR" dirty="0">
                <a:solidFill>
                  <a:schemeClr val="accent5">
                    <a:lumMod val="75000"/>
                  </a:schemeClr>
                </a:solidFill>
                <a:latin typeface="Arial Narrow" panose="020B0606020202030204" pitchFamily="34" charset="0"/>
                <a:cs typeface="Arial" panose="020B0604020202020204" pitchFamily="34" charset="0"/>
              </a:rPr>
              <a:t>Au niveau du terroir villageois et du village</a:t>
            </a:r>
          </a:p>
          <a:p>
            <a:pPr marL="285750" indent="-285750">
              <a:spcAft>
                <a:spcPts val="600"/>
              </a:spcAft>
              <a:buFontTx/>
              <a:buChar char="-"/>
            </a:pPr>
            <a:r>
              <a:rPr lang="fr-FR" dirty="0">
                <a:solidFill>
                  <a:schemeClr val="accent5">
                    <a:lumMod val="75000"/>
                  </a:schemeClr>
                </a:solidFill>
                <a:latin typeface="Arial Narrow" panose="020B0606020202030204" pitchFamily="34" charset="0"/>
                <a:cs typeface="Arial" panose="020B0604020202020204" pitchFamily="34" charset="0"/>
              </a:rPr>
              <a:t>Morphogénèse de l’occupation et de l’aménagement de l’espace </a:t>
            </a:r>
          </a:p>
          <a:p>
            <a:pPr marL="285750" indent="-285750">
              <a:spcAft>
                <a:spcPts val="600"/>
              </a:spcAft>
              <a:buFontTx/>
              <a:buChar char="-"/>
            </a:pPr>
            <a:r>
              <a:rPr lang="fr-FR" dirty="0">
                <a:solidFill>
                  <a:schemeClr val="accent5">
                    <a:lumMod val="75000"/>
                  </a:schemeClr>
                </a:solidFill>
                <a:latin typeface="Arial Narrow" panose="020B0606020202030204" pitchFamily="34" charset="0"/>
                <a:cs typeface="Arial" panose="020B0604020202020204" pitchFamily="34" charset="0"/>
              </a:rPr>
              <a:t>Historiographie des conflits </a:t>
            </a:r>
          </a:p>
          <a:p>
            <a:pPr marL="285750" indent="-285750">
              <a:spcAft>
                <a:spcPts val="600"/>
              </a:spcAft>
              <a:buFontTx/>
              <a:buChar char="-"/>
            </a:pPr>
            <a:r>
              <a:rPr lang="fr-FR" dirty="0">
                <a:solidFill>
                  <a:schemeClr val="accent5">
                    <a:lumMod val="75000"/>
                  </a:schemeClr>
                </a:solidFill>
                <a:latin typeface="Arial Narrow" panose="020B0606020202030204" pitchFamily="34" charset="0"/>
                <a:cs typeface="Arial" panose="020B0604020202020204" pitchFamily="34" charset="0"/>
              </a:rPr>
              <a:t>Tableau d’assemblage des données existantes</a:t>
            </a:r>
          </a:p>
        </p:txBody>
      </p:sp>
      <p:sp>
        <p:nvSpPr>
          <p:cNvPr id="10" name="Flèche : angle droit 9">
            <a:extLst>
              <a:ext uri="{FF2B5EF4-FFF2-40B4-BE49-F238E27FC236}">
                <a16:creationId xmlns:a16="http://schemas.microsoft.com/office/drawing/2014/main" id="{86688D5D-0BED-46CA-9603-82FAE704B873}"/>
              </a:ext>
            </a:extLst>
          </p:cNvPr>
          <p:cNvSpPr/>
          <p:nvPr/>
        </p:nvSpPr>
        <p:spPr>
          <a:xfrm rot="5400000">
            <a:off x="6340169" y="4865807"/>
            <a:ext cx="831226" cy="499883"/>
          </a:xfrm>
          <a:prstGeom prst="bentUpArrow">
            <a:avLst/>
          </a:prstGeom>
          <a:solidFill>
            <a:srgbClr val="2661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27FE69E9-A102-4C33-86EE-E14064B1249B}"/>
              </a:ext>
            </a:extLst>
          </p:cNvPr>
          <p:cNvSpPr txBox="1"/>
          <p:nvPr/>
        </p:nvSpPr>
        <p:spPr>
          <a:xfrm>
            <a:off x="6961896" y="2417895"/>
            <a:ext cx="4371710" cy="369332"/>
          </a:xfrm>
          <a:prstGeom prst="rect">
            <a:avLst/>
          </a:prstGeom>
          <a:noFill/>
        </p:spPr>
        <p:txBody>
          <a:bodyPr wrap="none" rtlCol="0">
            <a:spAutoFit/>
          </a:bodyPr>
          <a:lstStyle/>
          <a:p>
            <a:r>
              <a:rPr lang="fr-FR" dirty="0">
                <a:solidFill>
                  <a:schemeClr val="accent5">
                    <a:lumMod val="75000"/>
                  </a:schemeClr>
                </a:solidFill>
                <a:latin typeface="Arial Narrow" panose="020B0606020202030204" pitchFamily="34" charset="0"/>
                <a:cs typeface="Arial" panose="020B0604020202020204" pitchFamily="34" charset="0"/>
              </a:rPr>
              <a:t>Deux modes d’approche à l’échelle de la parcelle:</a:t>
            </a:r>
          </a:p>
        </p:txBody>
      </p:sp>
    </p:spTree>
    <p:extLst>
      <p:ext uri="{BB962C8B-B14F-4D97-AF65-F5344CB8AC3E}">
        <p14:creationId xmlns:p14="http://schemas.microsoft.com/office/powerpoint/2010/main" val="10848483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5700</TotalTime>
  <Words>6793</Words>
  <Application>Microsoft Office PowerPoint</Application>
  <PresentationFormat>Grand écran</PresentationFormat>
  <Paragraphs>706</Paragraphs>
  <Slides>36</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36</vt:i4>
      </vt:variant>
    </vt:vector>
  </HeadingPairs>
  <TitlesOfParts>
    <vt:vector size="45" baseType="lpstr">
      <vt:lpstr>Microsoft YaHei</vt:lpstr>
      <vt:lpstr>Arial</vt:lpstr>
      <vt:lpstr>Arial Narrow</vt:lpstr>
      <vt:lpstr>Calibri</vt:lpstr>
      <vt:lpstr>Calibri Light</vt:lpstr>
      <vt:lpstr>DejaVu Sans</vt:lpstr>
      <vt:lpstr>Symbol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Couret Dominique</dc:creator>
  <cp:lastModifiedBy>Dominique COURET</cp:lastModifiedBy>
  <cp:revision>241</cp:revision>
  <dcterms:created xsi:type="dcterms:W3CDTF">2022-12-03T19:39:09Z</dcterms:created>
  <dcterms:modified xsi:type="dcterms:W3CDTF">2023-02-09T08:26:48Z</dcterms:modified>
</cp:coreProperties>
</file>