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9" r:id="rId19"/>
    <p:sldId id="278" r:id="rId20"/>
    <p:sldId id="279" r:id="rId21"/>
    <p:sldId id="280" r:id="rId22"/>
    <p:sldId id="281" r:id="rId23"/>
    <p:sldId id="282" r:id="rId24"/>
    <p:sldId id="283" r:id="rId25"/>
    <p:sldId id="288" r:id="rId26"/>
    <p:sldId id="284" r:id="rId27"/>
    <p:sldId id="285" r:id="rId28"/>
    <p:sldId id="286" r:id="rId29"/>
    <p:sldId id="287"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V+b5qaDSEb3M2J1s42+vqG6k8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FD7985-4711-4B6D-B9A8-840915C8F751}">
  <a:tblStyle styleId="{8BFD7985-4711-4B6D-B9A8-840915C8F7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54AA2-69D2-4270-AF1F-0B487C9F4912}"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8EC"/>
          </a:solidFill>
        </a:fill>
      </a:tcStyle>
    </a:wholeTbl>
    <a:band1H>
      <a:tcTxStyle b="off" i="off"/>
      <a:tcStyle>
        <a:tcBdr/>
        <a:fill>
          <a:solidFill>
            <a:srgbClr val="F4CED6"/>
          </a:solidFill>
        </a:fill>
      </a:tcStyle>
    </a:band1H>
    <a:band2H>
      <a:tcTxStyle b="off" i="off"/>
      <a:tcStyle>
        <a:tcBdr/>
      </a:tcStyle>
    </a:band2H>
    <a:band1V>
      <a:tcTxStyle b="off" i="off"/>
      <a:tcStyle>
        <a:tcBdr/>
        <a:fill>
          <a:solidFill>
            <a:srgbClr val="F4CED6"/>
          </a:solidFill>
        </a:fill>
      </a:tcStyle>
    </a:band1V>
    <a:band2V>
      <a:tcTxStyle b="off" i="off"/>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ropbox\PC\Downloads\InfoG&#233;n&#233;rale_NOUVEA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AppData\Roaming\Microsoft\Excel\Classeur1%20(R&#233;cup&#233;r&#23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AppData\Roaming\Microsoft\Excel\Classeur1%20(R&#233;cup&#233;r&#23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ropbox\DOCS\REDACTION\R&#233;sultats_Crit&#232;res%20sociales%20(version%202)_Aina%20(version%201)%20(Enregistr&#233;%20automatiquem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cap="none" spc="50"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14997913722323172"/>
          <c:y val="0.12124593843872607"/>
          <c:w val="0.67158124465211066"/>
          <c:h val="0.59413987857133255"/>
        </c:manualLayout>
      </c:layout>
      <c:radarChart>
        <c:radarStyle val="marker"/>
        <c:varyColors val="0"/>
        <c:ser>
          <c:idx val="0"/>
          <c:order val="0"/>
          <c:tx>
            <c:strRef>
              <c:f>'[InfoGénérale_NOUVEAU.xlsx]Résultat final'!$C$3</c:f>
              <c:strCache>
                <c:ptCount val="1"/>
                <c:pt idx="0">
                  <c:v>SCORE </c:v>
                </c:pt>
              </c:strCache>
            </c:strRef>
          </c:tx>
          <c:spPr>
            <a:ln w="28575" cap="rnd">
              <a:solidFill>
                <a:schemeClr val="accent1"/>
              </a:solidFill>
            </a:ln>
            <a:effectLst>
              <a:glow rad="76200">
                <a:schemeClr val="accent1">
                  <a:satMod val="175000"/>
                  <a:alpha val="34000"/>
                </a:schemeClr>
              </a:glow>
            </a:effectLst>
          </c:spPr>
          <c:marker>
            <c:symbol val="none"/>
          </c:marker>
          <c:dLbls>
            <c:dLbl>
              <c:idx val="0"/>
              <c:layout>
                <c:manualLayout>
                  <c:x val="6.8376068376068286E-2"/>
                  <c:y val="-0.1754111053908660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391941391941392"/>
                  <c:y val="-0.10232314481133856"/>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4163614163614172"/>
                  <c:y val="-6.2646823353880721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6.1050061050060958E-2"/>
                  <c:y val="0.14826414860418421"/>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9.768009768009768E-2"/>
                  <c:y val="0.26311665808629886"/>
                </c:manualLayout>
              </c:layou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8.7912087912087919E-2"/>
                  <c:y val="1.879404700616421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4.3956043956043959E-2"/>
                  <c:y val="-0.12947010159802019"/>
                </c:manualLayout>
              </c:layout>
              <c:showLegendKey val="0"/>
              <c:showVal val="1"/>
              <c:showCatName val="1"/>
              <c:showSerName val="0"/>
              <c:showPercent val="0"/>
              <c:showBubbleSize val="0"/>
              <c:extLst>
                <c:ext xmlns:c15="http://schemas.microsoft.com/office/drawing/2012/chart" uri="{CE6537A1-D6FC-4f65-9D91-7224C49458BB}">
                  <c15:layout/>
                </c:ext>
              </c:extLst>
            </c:dLbl>
            <c:spPr>
              <a:solidFill>
                <a:srgbClr val="5B9BD5">
                  <a:lumMod val="40000"/>
                  <a:lumOff val="60000"/>
                </a:srgbClr>
              </a:solidFill>
              <a:ln>
                <a:solidFill>
                  <a:sysClr val="window" lastClr="FFFFFF">
                    <a:lumMod val="75000"/>
                  </a:sysClr>
                </a:solidFill>
              </a:ln>
              <a:effectLst>
                <a:glow rad="63500">
                  <a:sysClr val="window" lastClr="FFFFFF">
                    <a:lumMod val="75000"/>
                    <a:alpha val="15000"/>
                  </a:sysClr>
                </a:glo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'[InfoGénérale_NOUVEAU.xlsx]Résultat final'!$B$4:$B$10</c:f>
              <c:strCache>
                <c:ptCount val="7"/>
                <c:pt idx="0">
                  <c:v>Critères économiques</c:v>
                </c:pt>
                <c:pt idx="1">
                  <c:v>Critères sociales</c:v>
                </c:pt>
                <c:pt idx="2">
                  <c:v>Critère culturel</c:v>
                </c:pt>
                <c:pt idx="3">
                  <c:v>Critère institutionnel</c:v>
                </c:pt>
                <c:pt idx="4">
                  <c:v>Critère organisationnel</c:v>
                </c:pt>
                <c:pt idx="5">
                  <c:v>Critère environnemental</c:v>
                </c:pt>
                <c:pt idx="6">
                  <c:v>Renforcement de capacité</c:v>
                </c:pt>
              </c:strCache>
            </c:strRef>
          </c:cat>
          <c:val>
            <c:numRef>
              <c:f>'[InfoGénérale_NOUVEAU.xlsx]Résultat final'!$C$4:$C$10</c:f>
              <c:numCache>
                <c:formatCode>General</c:formatCode>
                <c:ptCount val="7"/>
                <c:pt idx="0">
                  <c:v>0</c:v>
                </c:pt>
                <c:pt idx="1">
                  <c:v>2</c:v>
                </c:pt>
                <c:pt idx="2">
                  <c:v>2</c:v>
                </c:pt>
                <c:pt idx="3">
                  <c:v>5</c:v>
                </c:pt>
                <c:pt idx="4">
                  <c:v>0</c:v>
                </c:pt>
                <c:pt idx="5">
                  <c:v>2</c:v>
                </c:pt>
                <c:pt idx="6">
                  <c:v>2</c:v>
                </c:pt>
              </c:numCache>
            </c:numRef>
          </c:val>
        </c:ser>
        <c:dLbls>
          <c:showLegendKey val="0"/>
          <c:showVal val="0"/>
          <c:showCatName val="0"/>
          <c:showSerName val="0"/>
          <c:showPercent val="0"/>
          <c:showBubbleSize val="0"/>
        </c:dLbls>
        <c:axId val="-61985424"/>
        <c:axId val="-61984336"/>
      </c:radarChart>
      <c:catAx>
        <c:axId val="-61985424"/>
        <c:scaling>
          <c:orientation val="minMax"/>
        </c:scaling>
        <c:delete val="1"/>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crossAx val="-61984336"/>
        <c:crosses val="autoZero"/>
        <c:auto val="1"/>
        <c:lblAlgn val="ctr"/>
        <c:lblOffset val="100"/>
        <c:noMultiLvlLbl val="0"/>
      </c:catAx>
      <c:valAx>
        <c:axId val="-61984336"/>
        <c:scaling>
          <c:orientation val="minMax"/>
        </c:scaling>
        <c:delete val="0"/>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61985424"/>
        <c:crosses val="autoZero"/>
        <c:crossBetween val="between"/>
      </c:valAx>
      <c:spPr>
        <a:noFill/>
        <a:ln>
          <a:noFill/>
        </a:ln>
        <a:effectLst/>
      </c:spPr>
    </c:plotArea>
    <c:plotVisOnly val="1"/>
    <c:dispBlanksAs val="gap"/>
    <c:showDLblsOverMax val="0"/>
  </c:chart>
  <c:spPr>
    <a:gradFill>
      <a:gsLst>
        <a:gs pos="44252">
          <a:schemeClr val="tx2"/>
        </a:gs>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FR" dirty="0" smtClean="0"/>
              <a:t>Sources des entraides</a:t>
            </a:r>
            <a:endParaRPr lang="fr-FR"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Feuil1!$J$4:$J$10</c:f>
              <c:strCache>
                <c:ptCount val="7"/>
                <c:pt idx="0">
                  <c:v>Ami</c:v>
                </c:pt>
                <c:pt idx="1">
                  <c:v>Voison</c:v>
                </c:pt>
                <c:pt idx="2">
                  <c:v>Famille</c:v>
                </c:pt>
                <c:pt idx="3">
                  <c:v>Petits collecteurs</c:v>
                </c:pt>
                <c:pt idx="4">
                  <c:v>Association de crédits</c:v>
                </c:pt>
                <c:pt idx="5">
                  <c:v>Epicerie</c:v>
                </c:pt>
                <c:pt idx="6">
                  <c:v>Autres</c:v>
                </c:pt>
              </c:strCache>
            </c:strRef>
          </c:cat>
          <c:val>
            <c:numRef>
              <c:f>Feuil1!$K$4:$K$10</c:f>
              <c:numCache>
                <c:formatCode>0.00%</c:formatCode>
                <c:ptCount val="7"/>
                <c:pt idx="0">
                  <c:v>4.9000000000000002E-2</c:v>
                </c:pt>
                <c:pt idx="1">
                  <c:v>9.8000000000000004E-2</c:v>
                </c:pt>
                <c:pt idx="2">
                  <c:v>0.41499999999999998</c:v>
                </c:pt>
                <c:pt idx="3">
                  <c:v>1.2E-2</c:v>
                </c:pt>
                <c:pt idx="4">
                  <c:v>0.19500000000000001</c:v>
                </c:pt>
                <c:pt idx="5">
                  <c:v>0.159</c:v>
                </c:pt>
                <c:pt idx="6">
                  <c:v>0.20399999999999999</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r>
              <a:rPr lang="fr-FR" sz="1050" dirty="0" smtClean="0"/>
              <a:t>SOURCES</a:t>
            </a:r>
            <a:r>
              <a:rPr lang="fr-FR" sz="1050" baseline="0" dirty="0" smtClean="0"/>
              <a:t> DES </a:t>
            </a:r>
            <a:r>
              <a:rPr lang="fr-FR" sz="1050" dirty="0" smtClean="0"/>
              <a:t>Prêts </a:t>
            </a:r>
            <a:r>
              <a:rPr lang="fr-FR" sz="1050" dirty="0"/>
              <a:t>pour Les AGR </a:t>
            </a:r>
          </a:p>
        </c:rich>
      </c:tx>
      <c:layout/>
      <c:overlay val="0"/>
      <c:spPr>
        <a:noFill/>
        <a:ln>
          <a:noFill/>
        </a:ln>
        <a:effectLst/>
      </c:spPr>
      <c:txPr>
        <a:bodyPr rot="0" spcFirstLastPara="1" vertOverflow="ellipsis" vert="horz" wrap="square" anchor="ctr" anchorCtr="1"/>
        <a:lstStyle/>
        <a:p>
          <a:pPr>
            <a:defRPr sz="1050"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145833333333329E-2"/>
          <c:y val="0.26395967285085919"/>
          <c:w val="0.76302083333333337"/>
          <c:h val="0.634304688323814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dLbl>
            <c:dLbl>
              <c:idx val="3"/>
              <c:layout>
                <c:manualLayout>
                  <c:x val="-8.3333333333333332E-3"/>
                  <c:y val="-0.2731481481481481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'Prêt et AGR'!$J$13:$J$18</c:f>
              <c:strCache>
                <c:ptCount val="6"/>
                <c:pt idx="1">
                  <c:v>Voison</c:v>
                </c:pt>
                <c:pt idx="2">
                  <c:v>Famille</c:v>
                </c:pt>
                <c:pt idx="3">
                  <c:v>Association de crédits, Voamamy</c:v>
                </c:pt>
                <c:pt idx="4">
                  <c:v>Epicerie</c:v>
                </c:pt>
                <c:pt idx="5">
                  <c:v>Autres</c:v>
                </c:pt>
              </c:strCache>
            </c:strRef>
          </c:cat>
          <c:val>
            <c:numRef>
              <c:f>'Prêt et AGR'!$K$13:$K$18</c:f>
              <c:numCache>
                <c:formatCode>0.00%</c:formatCode>
                <c:ptCount val="6"/>
                <c:pt idx="1">
                  <c:v>7.0999999999999994E-2</c:v>
                </c:pt>
                <c:pt idx="2">
                  <c:v>0.14299999999999999</c:v>
                </c:pt>
                <c:pt idx="3">
                  <c:v>0.57099999999999995</c:v>
                </c:pt>
                <c:pt idx="4">
                  <c:v>7.0999999999999994E-2</c:v>
                </c:pt>
                <c:pt idx="5">
                  <c:v>0.14299999999999999</c:v>
                </c:pt>
              </c:numCache>
            </c:numRef>
          </c:val>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r>
              <a:rPr lang="en-US" sz="1100"/>
              <a:t>ARG</a:t>
            </a:r>
            <a:r>
              <a:rPr lang="en-US" sz="1100" baseline="0"/>
              <a:t> et </a:t>
            </a:r>
            <a:r>
              <a:rPr lang="en-US" sz="1100"/>
              <a:t>RecoursAU PRÊTS</a:t>
            </a:r>
          </a:p>
        </c:rich>
      </c:tx>
      <c:layout/>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369114280949215"/>
          <c:y val="0.13285187953593619"/>
          <c:w val="0.52076277526704295"/>
          <c:h val="0.86714812046406387"/>
        </c:manualLayout>
      </c:layout>
      <c:doughnutChart>
        <c:varyColors val="1"/>
        <c:ser>
          <c:idx val="0"/>
          <c:order val="0"/>
          <c:tx>
            <c:strRef>
              <c:f>'Prêt et AGR'!$K$22</c:f>
              <c:strCache>
                <c:ptCount val="1"/>
                <c:pt idx="0">
                  <c:v>Recours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'Prêt et AGR'!$J$23:$J$27</c:f>
              <c:strCache>
                <c:ptCount val="5"/>
                <c:pt idx="0">
                  <c:v>Agriculture</c:v>
                </c:pt>
                <c:pt idx="1">
                  <c:v>Elevage</c:v>
                </c:pt>
                <c:pt idx="2">
                  <c:v>Pêche</c:v>
                </c:pt>
                <c:pt idx="3">
                  <c:v>Artiasanat</c:v>
                </c:pt>
                <c:pt idx="4">
                  <c:v>Commerce</c:v>
                </c:pt>
              </c:strCache>
            </c:strRef>
          </c:cat>
          <c:val>
            <c:numRef>
              <c:f>'Prêt et AGR'!$K$23:$K$27</c:f>
              <c:numCache>
                <c:formatCode>0.00%</c:formatCode>
                <c:ptCount val="5"/>
                <c:pt idx="0">
                  <c:v>0.35699999999999998</c:v>
                </c:pt>
                <c:pt idx="1">
                  <c:v>0.214</c:v>
                </c:pt>
                <c:pt idx="2" formatCode="0%">
                  <c:v>0.5</c:v>
                </c:pt>
                <c:pt idx="3">
                  <c:v>7.0999999999999994E-2</c:v>
                </c:pt>
                <c:pt idx="4">
                  <c:v>0.28599999999999998</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800"/>
              <a:t>Accès a aux</a:t>
            </a:r>
            <a:r>
              <a:rPr lang="fr-FR" sz="800" baseline="0"/>
              <a:t> services de</a:t>
            </a:r>
            <a:r>
              <a:rPr lang="fr-FR" sz="800"/>
              <a:t> santé de la population à Ambarobekibo et Ankatafana</a:t>
            </a:r>
          </a:p>
          <a:p>
            <a:pPr>
              <a:defRPr/>
            </a:pPr>
            <a:r>
              <a:rPr lang="fr-FR" sz="800"/>
              <a:t> - avant et après le cyclone Batsiray -2022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Santé!$B$59</c:f>
              <c:strCache>
                <c:ptCount val="1"/>
                <c:pt idx="0">
                  <c:v>Accès santé</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Santé!$C$58:$F$58</c:f>
              <c:strCache>
                <c:ptCount val="4"/>
                <c:pt idx="0">
                  <c:v>Oui avant</c:v>
                </c:pt>
                <c:pt idx="1">
                  <c:v>Oui Après</c:v>
                </c:pt>
                <c:pt idx="2">
                  <c:v>Non Avant </c:v>
                </c:pt>
                <c:pt idx="3">
                  <c:v>Non après</c:v>
                </c:pt>
              </c:strCache>
            </c:strRef>
          </c:cat>
          <c:val>
            <c:numRef>
              <c:f>Santé!$C$59:$F$59</c:f>
              <c:numCache>
                <c:formatCode>0.00</c:formatCode>
                <c:ptCount val="4"/>
                <c:pt idx="0">
                  <c:v>93.7007874015748</c:v>
                </c:pt>
                <c:pt idx="1">
                  <c:v>92.857142857142861</c:v>
                </c:pt>
                <c:pt idx="2">
                  <c:v>6.2992125984251972</c:v>
                </c:pt>
                <c:pt idx="3">
                  <c:v>7.1428571428571432</c:v>
                </c:pt>
              </c:numCache>
            </c:numRef>
          </c:val>
        </c:ser>
        <c:ser>
          <c:idx val="1"/>
          <c:order val="1"/>
          <c:tx>
            <c:strRef>
              <c:f>Santé!$B$60</c:f>
              <c:strCache>
                <c:ptCount val="1"/>
                <c:pt idx="0">
                  <c:v>Accès aux médicaments </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Santé!$C$58:$F$58</c:f>
              <c:strCache>
                <c:ptCount val="4"/>
                <c:pt idx="0">
                  <c:v>Oui avant</c:v>
                </c:pt>
                <c:pt idx="1">
                  <c:v>Oui Après</c:v>
                </c:pt>
                <c:pt idx="2">
                  <c:v>Non Avant </c:v>
                </c:pt>
                <c:pt idx="3">
                  <c:v>Non après</c:v>
                </c:pt>
              </c:strCache>
            </c:strRef>
          </c:cat>
          <c:val>
            <c:numRef>
              <c:f>Santé!$C$60:$F$60</c:f>
              <c:numCache>
                <c:formatCode>0.00</c:formatCode>
                <c:ptCount val="4"/>
                <c:pt idx="0">
                  <c:v>96.062992125984252</c:v>
                </c:pt>
                <c:pt idx="1">
                  <c:v>93.7007874015748</c:v>
                </c:pt>
                <c:pt idx="2">
                  <c:v>3.9370078740157481</c:v>
                </c:pt>
                <c:pt idx="3">
                  <c:v>6.2992125984251972</c:v>
                </c:pt>
              </c:numCache>
            </c:numRef>
          </c:val>
        </c:ser>
        <c:ser>
          <c:idx val="2"/>
          <c:order val="2"/>
          <c:tx>
            <c:strRef>
              <c:f>Santé!$B$61</c:f>
              <c:strCache>
                <c:ptCount val="1"/>
                <c:pt idx="0">
                  <c:v>accès un des aides financières</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Santé!$C$58:$F$58</c:f>
              <c:strCache>
                <c:ptCount val="4"/>
                <c:pt idx="0">
                  <c:v>Oui avant</c:v>
                </c:pt>
                <c:pt idx="1">
                  <c:v>Oui Après</c:v>
                </c:pt>
                <c:pt idx="2">
                  <c:v>Non Avant </c:v>
                </c:pt>
                <c:pt idx="3">
                  <c:v>Non après</c:v>
                </c:pt>
              </c:strCache>
            </c:strRef>
          </c:cat>
          <c:val>
            <c:numRef>
              <c:f>Santé!$C$61:$F$61</c:f>
              <c:numCache>
                <c:formatCode>0.00</c:formatCode>
                <c:ptCount val="4"/>
                <c:pt idx="0">
                  <c:v>41.935483870967744</c:v>
                </c:pt>
                <c:pt idx="1">
                  <c:v>44.8</c:v>
                </c:pt>
                <c:pt idx="2">
                  <c:v>58.064516129032256</c:v>
                </c:pt>
                <c:pt idx="3">
                  <c:v>55.2</c:v>
                </c:pt>
              </c:numCache>
            </c:numRef>
          </c:val>
        </c:ser>
        <c:dLbls>
          <c:showLegendKey val="0"/>
          <c:showVal val="0"/>
          <c:showCatName val="0"/>
          <c:showSerName val="0"/>
          <c:showPercent val="0"/>
          <c:showBubbleSize val="0"/>
        </c:dLbls>
        <c:gapWidth val="150"/>
        <c:axId val="-271215296"/>
        <c:axId val="-271216384"/>
      </c:barChart>
      <c:valAx>
        <c:axId val="-2712163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1215296"/>
        <c:crosses val="autoZero"/>
        <c:crossBetween val="between"/>
      </c:valAx>
      <c:catAx>
        <c:axId val="-271215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12163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cap="none" spc="20" baseline="0">
                <a:solidFill>
                  <a:schemeClr val="tx1">
                    <a:lumMod val="50000"/>
                    <a:lumOff val="50000"/>
                  </a:schemeClr>
                </a:solidFill>
                <a:latin typeface="+mn-lt"/>
                <a:ea typeface="+mn-ea"/>
                <a:cs typeface="+mn-cs"/>
              </a:defRPr>
            </a:pPr>
            <a:r>
              <a:rPr lang="fr-FR" sz="1050"/>
              <a:t>Accès à des crédits ou aides non financière pour les enfants -a avant etaprès le choc de Batsiray </a:t>
            </a:r>
          </a:p>
        </c:rich>
      </c:tx>
      <c:layout/>
      <c:overlay val="0"/>
      <c:spPr>
        <a:noFill/>
        <a:ln>
          <a:noFill/>
        </a:ln>
        <a:effectLst/>
      </c:spPr>
      <c:txPr>
        <a:bodyPr rot="0" spcFirstLastPara="1" vertOverflow="ellipsis" vert="horz" wrap="square" anchor="ctr" anchorCtr="1"/>
        <a:lstStyle/>
        <a:p>
          <a:pPr>
            <a:defRPr sz="1050"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bar"/>
        <c:grouping val="clustered"/>
        <c:varyColors val="0"/>
        <c:ser>
          <c:idx val="0"/>
          <c:order val="0"/>
          <c:tx>
            <c:strRef>
              <c:f>Education!$A$111</c:f>
              <c:strCache>
                <c:ptCount val="1"/>
                <c:pt idx="0">
                  <c:v>Crédit pour scolarisation des enfants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16200000" scaled="1"/>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Education!$B$110:$E$110</c:f>
              <c:strCache>
                <c:ptCount val="4"/>
                <c:pt idx="0">
                  <c:v>oui avant</c:v>
                </c:pt>
                <c:pt idx="1">
                  <c:v>non avant</c:v>
                </c:pt>
                <c:pt idx="2">
                  <c:v>oui après</c:v>
                </c:pt>
                <c:pt idx="3">
                  <c:v>non après</c:v>
                </c:pt>
              </c:strCache>
            </c:strRef>
          </c:cat>
          <c:val>
            <c:numRef>
              <c:f>Education!$B$111:$E$111</c:f>
              <c:numCache>
                <c:formatCode>0.00</c:formatCode>
                <c:ptCount val="4"/>
                <c:pt idx="0">
                  <c:v>22.522522522522522</c:v>
                </c:pt>
                <c:pt idx="1">
                  <c:v>77.477477477477478</c:v>
                </c:pt>
                <c:pt idx="2">
                  <c:v>20.72072072072072</c:v>
                </c:pt>
                <c:pt idx="3">
                  <c:v>79.27927927927928</c:v>
                </c:pt>
              </c:numCache>
            </c:numRef>
          </c:val>
        </c:ser>
        <c:ser>
          <c:idx val="1"/>
          <c:order val="1"/>
          <c:tx>
            <c:strRef>
              <c:f>Education!$A$112</c:f>
              <c:strCache>
                <c:ptCount val="1"/>
                <c:pt idx="0">
                  <c:v>Accès à une aide non financière avant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16200000" scaled="1"/>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Education!$B$110:$E$110</c:f>
              <c:strCache>
                <c:ptCount val="4"/>
                <c:pt idx="0">
                  <c:v>oui avant</c:v>
                </c:pt>
                <c:pt idx="1">
                  <c:v>non avant</c:v>
                </c:pt>
                <c:pt idx="2">
                  <c:v>oui après</c:v>
                </c:pt>
                <c:pt idx="3">
                  <c:v>non après</c:v>
                </c:pt>
              </c:strCache>
            </c:strRef>
          </c:cat>
          <c:val>
            <c:numRef>
              <c:f>Education!$B$112:$E$112</c:f>
              <c:numCache>
                <c:formatCode>0.00</c:formatCode>
                <c:ptCount val="4"/>
                <c:pt idx="0">
                  <c:v>15.789473684210526</c:v>
                </c:pt>
                <c:pt idx="1">
                  <c:v>84.21052631578948</c:v>
                </c:pt>
                <c:pt idx="2">
                  <c:v>1.0638297872340425</c:v>
                </c:pt>
                <c:pt idx="3">
                  <c:v>98.936170212765958</c:v>
                </c:pt>
              </c:numCache>
            </c:numRef>
          </c:val>
        </c:ser>
        <c:dLbls>
          <c:dLblPos val="inEnd"/>
          <c:showLegendKey val="0"/>
          <c:showVal val="1"/>
          <c:showCatName val="0"/>
          <c:showSerName val="0"/>
          <c:showPercent val="0"/>
          <c:showBubbleSize val="0"/>
        </c:dLbls>
        <c:gapWidth val="100"/>
        <c:axId val="-271205504"/>
        <c:axId val="-271214208"/>
      </c:barChart>
      <c:catAx>
        <c:axId val="-27120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71214208"/>
        <c:crosses val="autoZero"/>
        <c:auto val="1"/>
        <c:lblAlgn val="ctr"/>
        <c:lblOffset val="100"/>
        <c:noMultiLvlLbl val="0"/>
      </c:catAx>
      <c:valAx>
        <c:axId val="-2712142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7120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44749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8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6a91fa2c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fr-FR" sz="1100" i="1">
                <a:latin typeface="Arial"/>
                <a:ea typeface="Arial"/>
                <a:cs typeface="Arial"/>
                <a:sym typeface="Arial"/>
              </a:rPr>
              <a:t>Source : basée sur les travaux de Devereux and Sabates-Wheeler (2004) et Bahadur et al. (2015) in Ulrichs M. al., 2016</a:t>
            </a:r>
            <a:endParaRPr/>
          </a:p>
        </p:txBody>
      </p:sp>
      <p:sp>
        <p:nvSpPr>
          <p:cNvPr id="318" name="Google Shape;318;g16a91fa2cc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16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0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6a91fa2cc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i="0" u="none" strike="noStrike" cap="none" dirty="0" smtClean="0">
                <a:solidFill>
                  <a:schemeClr val="dk1"/>
                </a:solidFill>
                <a:latin typeface="Twentieth Century"/>
                <a:ea typeface="Twentieth Century"/>
                <a:cs typeface="Twentieth Century"/>
                <a:sym typeface="Twentieth Century"/>
              </a:rPr>
              <a:t>La</a:t>
            </a:r>
            <a:r>
              <a:rPr lang="fr-FR" sz="1200" b="1" i="0" u="none" strike="noStrike" cap="none" dirty="0" smtClean="0">
                <a:solidFill>
                  <a:schemeClr val="dk1"/>
                </a:solidFill>
                <a:latin typeface="Twentieth Century"/>
                <a:ea typeface="Twentieth Century"/>
                <a:cs typeface="Twentieth Century"/>
                <a:sym typeface="Twentieth Century"/>
              </a:rPr>
              <a:t> résilience </a:t>
            </a:r>
            <a:r>
              <a:rPr lang="fr-FR" sz="1200" b="0" i="0" u="none" strike="noStrike" cap="none" dirty="0" smtClean="0">
                <a:solidFill>
                  <a:schemeClr val="dk1"/>
                </a:solidFill>
                <a:latin typeface="Twentieth Century"/>
                <a:ea typeface="Twentieth Century"/>
                <a:cs typeface="Twentieth Century"/>
                <a:sym typeface="Twentieth Century"/>
              </a:rPr>
              <a:t>: la capacité d’un système, d’une communauté ou d’une société exposée aux risques de résister, d’absorber, d’accueillir et de corriger les effets d’un danger, en temps opportun et de manière efficace, notamment par la préservation et la restauration de ses structures essentielles et de ses fonctions de base.″  </a:t>
            </a:r>
            <a:r>
              <a:rPr lang="fr-FR" sz="800" b="0" i="1" u="none" strike="noStrike" cap="none" dirty="0" smtClean="0">
                <a:solidFill>
                  <a:schemeClr val="dk1"/>
                </a:solidFill>
                <a:latin typeface="Twentieth Century"/>
                <a:ea typeface="Twentieth Century"/>
                <a:cs typeface="Twentieth Century"/>
                <a:sym typeface="Twentieth Century"/>
              </a:rPr>
              <a:t>(UNISDR, 2009)</a:t>
            </a:r>
          </a:p>
          <a:p>
            <a:pPr marL="0" lvl="0" indent="0" algn="l" rtl="0">
              <a:lnSpc>
                <a:spcPct val="100000"/>
              </a:lnSpc>
              <a:spcBef>
                <a:spcPts val="0"/>
              </a:spcBef>
              <a:spcAft>
                <a:spcPts val="0"/>
              </a:spcAft>
              <a:buSzPts val="1400"/>
              <a:buNone/>
            </a:pPr>
            <a:endParaRPr lang="fr-FR" dirty="0" smtClean="0"/>
          </a:p>
          <a:p>
            <a:pPr marL="457200" marR="0" lvl="0" indent="0" algn="just" rtl="0">
              <a:lnSpc>
                <a:spcPct val="100000"/>
              </a:lnSpc>
              <a:spcBef>
                <a:spcPts val="0"/>
              </a:spcBef>
              <a:spcAft>
                <a:spcPts val="0"/>
              </a:spcAft>
              <a:buClr>
                <a:srgbClr val="000000"/>
              </a:buClr>
              <a:buSzPts val="2800"/>
              <a:buFont typeface="Arial"/>
              <a:buNone/>
            </a:pPr>
            <a:r>
              <a:rPr lang="fr-FR" sz="1200" b="0" i="0" u="none" strike="noStrike" cap="none" dirty="0" smtClean="0">
                <a:solidFill>
                  <a:schemeClr val="dk1"/>
                </a:solidFill>
                <a:latin typeface="Twentieth Century"/>
                <a:ea typeface="Twentieth Century"/>
                <a:cs typeface="Twentieth Century"/>
                <a:sym typeface="Twentieth Century"/>
              </a:rPr>
              <a:t>La </a:t>
            </a:r>
            <a:r>
              <a:rPr lang="fr-FR" sz="1200" b="1" i="1" u="none" strike="noStrike" cap="none" dirty="0" smtClean="0">
                <a:solidFill>
                  <a:schemeClr val="dk1"/>
                </a:solidFill>
                <a:latin typeface="Twentieth Century"/>
                <a:ea typeface="Twentieth Century"/>
                <a:cs typeface="Twentieth Century"/>
                <a:sym typeface="Twentieth Century"/>
              </a:rPr>
              <a:t>communauté</a:t>
            </a:r>
            <a:r>
              <a:rPr lang="fr-FR" sz="1200" b="0" i="0" u="none" strike="noStrike" cap="none" dirty="0" smtClean="0">
                <a:solidFill>
                  <a:schemeClr val="dk1"/>
                </a:solidFill>
                <a:latin typeface="Twentieth Century"/>
                <a:ea typeface="Twentieth Century"/>
                <a:cs typeface="Twentieth Century"/>
                <a:sym typeface="Twentieth Century"/>
              </a:rPr>
              <a:t> : </a:t>
            </a:r>
          </a:p>
          <a:p>
            <a:pPr marL="457200" marR="0" lvl="0" indent="457200" algn="just" rtl="0">
              <a:lnSpc>
                <a:spcPct val="100000"/>
              </a:lnSpc>
              <a:spcBef>
                <a:spcPts val="0"/>
              </a:spcBef>
              <a:spcAft>
                <a:spcPts val="0"/>
              </a:spcAft>
              <a:buClr>
                <a:srgbClr val="000000"/>
              </a:buClr>
              <a:buSzPts val="2800"/>
              <a:buFont typeface="Arial"/>
              <a:buNone/>
            </a:pPr>
            <a:r>
              <a:rPr lang="fr-FR" sz="1200" b="0" i="0" u="none" strike="noStrike" cap="none" dirty="0" smtClean="0">
                <a:solidFill>
                  <a:schemeClr val="dk1"/>
                </a:solidFill>
                <a:latin typeface="Twentieth Century"/>
                <a:ea typeface="Twentieth Century"/>
                <a:cs typeface="Twentieth Century"/>
                <a:sym typeface="Twentieth Century"/>
              </a:rPr>
              <a:t>un environnement physique dans lequel une zone particulière et ses habitants se distinguent des autres communautés, par des caractéristiques uniques ; </a:t>
            </a:r>
          </a:p>
          <a:p>
            <a:pPr marL="457200" marR="0" lvl="0" indent="457200" algn="just" rtl="0">
              <a:lnSpc>
                <a:spcPct val="100000"/>
              </a:lnSpc>
              <a:spcBef>
                <a:spcPts val="0"/>
              </a:spcBef>
              <a:spcAft>
                <a:spcPts val="0"/>
              </a:spcAft>
              <a:buClr>
                <a:srgbClr val="000000"/>
              </a:buClr>
              <a:buSzPts val="2800"/>
              <a:buFont typeface="Arial"/>
              <a:buNone/>
            </a:pPr>
            <a:r>
              <a:rPr lang="fr-FR" sz="1200" b="0" i="0" u="none" strike="noStrike" cap="none" dirty="0" smtClean="0">
                <a:solidFill>
                  <a:schemeClr val="dk1"/>
                </a:solidFill>
                <a:latin typeface="Twentieth Century"/>
                <a:ea typeface="Twentieth Century"/>
                <a:cs typeface="Twentieth Century"/>
                <a:sym typeface="Twentieth Century"/>
              </a:rPr>
              <a:t>dans le sens où la relation familiale et relationnelle est prise en </a:t>
            </a:r>
            <a:r>
              <a:rPr lang="fr-FR" sz="1200" b="0" i="0" u="none" strike="noStrike" cap="none" dirty="0" smtClean="0">
                <a:solidFill>
                  <a:schemeClr val="dk1"/>
                </a:solidFill>
                <a:latin typeface="Twentieth Century"/>
                <a:ea typeface="Twentieth Century"/>
                <a:cs typeface="Twentieth Century"/>
                <a:sym typeface="Twentieth Centur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compte</a:t>
            </a:r>
            <a:r>
              <a:rPr lang="fr-FR" sz="1200" b="0" i="0" u="none" strike="noStrike" cap="none" dirty="0" smtClean="0">
                <a:solidFill>
                  <a:schemeClr val="dk1"/>
                </a:solidFill>
                <a:latin typeface="Twentieth Century"/>
                <a:ea typeface="Twentieth Century"/>
                <a:cs typeface="Twentieth Century"/>
                <a:sym typeface="Twentieth Century"/>
              </a:rPr>
              <a:t>.</a:t>
            </a:r>
          </a:p>
          <a:p>
            <a:pPr marL="457200" marR="0" lvl="0" indent="457200" algn="just" rtl="0">
              <a:lnSpc>
                <a:spcPct val="100000"/>
              </a:lnSpc>
              <a:spcBef>
                <a:spcPts val="0"/>
              </a:spcBef>
              <a:spcAft>
                <a:spcPts val="0"/>
              </a:spcAft>
              <a:buClr>
                <a:srgbClr val="000000"/>
              </a:buClr>
              <a:buSzPts val="2800"/>
              <a:buFont typeface="Arial"/>
              <a:buNone/>
            </a:pPr>
            <a:endParaRPr lang="fr-FR" sz="1200" b="0" i="0" u="none" strike="noStrike" cap="none" dirty="0" smtClean="0">
              <a:solidFill>
                <a:schemeClr val="dk1"/>
              </a:solidFill>
              <a:latin typeface="Twentieth Century"/>
              <a:ea typeface="Arial"/>
              <a:cs typeface="Arial"/>
              <a:sym typeface="Twentieth Century"/>
            </a:endParaRPr>
          </a:p>
          <a:p>
            <a:pPr marL="457200" marR="0" lvl="0" indent="0" algn="just" rtl="0">
              <a:lnSpc>
                <a:spcPct val="100000"/>
              </a:lnSpc>
              <a:spcBef>
                <a:spcPts val="0"/>
              </a:spcBef>
              <a:spcAft>
                <a:spcPts val="0"/>
              </a:spcAft>
              <a:buClr>
                <a:srgbClr val="000000"/>
              </a:buClr>
              <a:buSzPts val="2800"/>
              <a:buFont typeface="Arial"/>
              <a:buNone/>
            </a:pPr>
            <a:r>
              <a:rPr lang="fr-FR" sz="800" b="0" i="0" u="none" strike="noStrike" cap="none" dirty="0" smtClean="0">
                <a:solidFill>
                  <a:schemeClr val="dk1"/>
                </a:solidFill>
                <a:latin typeface="Twentieth Century"/>
                <a:ea typeface="Twentieth Century"/>
                <a:cs typeface="Twentieth Century"/>
                <a:sym typeface="Twentieth Century"/>
              </a:rPr>
              <a:t>La </a:t>
            </a:r>
            <a:r>
              <a:rPr lang="fr-FR" sz="800" b="1" i="0" u="none" strike="noStrike" cap="none" dirty="0" smtClean="0">
                <a:solidFill>
                  <a:schemeClr val="dk1"/>
                </a:solidFill>
                <a:latin typeface="Twentieth Century"/>
                <a:ea typeface="Twentieth Century"/>
                <a:cs typeface="Twentieth Century"/>
                <a:sym typeface="Twentieth Century"/>
              </a:rPr>
              <a:t>protection sociale informelle (PSI) : </a:t>
            </a:r>
            <a:endParaRPr lang="fr-FR" sz="800" dirty="0" smtClean="0"/>
          </a:p>
          <a:p>
            <a:pPr marL="457200" marR="0" lvl="0" indent="0" algn="just" rtl="0">
              <a:lnSpc>
                <a:spcPct val="100000"/>
              </a:lnSpc>
              <a:spcBef>
                <a:spcPts val="0"/>
              </a:spcBef>
              <a:spcAft>
                <a:spcPts val="0"/>
              </a:spcAft>
              <a:buClr>
                <a:srgbClr val="000000"/>
              </a:buClr>
              <a:buSzPts val="2800"/>
              <a:buFont typeface="Arial"/>
              <a:buNone/>
            </a:pPr>
            <a:r>
              <a:rPr lang="fr-FR" sz="800" b="0" i="0" u="none" strike="noStrike" cap="none" dirty="0" smtClean="0">
                <a:solidFill>
                  <a:schemeClr val="dk1"/>
                </a:solidFill>
                <a:latin typeface="Twentieth Century"/>
                <a:ea typeface="Twentieth Century"/>
                <a:cs typeface="Twentieth Century"/>
                <a:sym typeface="Twentieth Century"/>
              </a:rPr>
              <a:t>les mécanismes basés sur les réseaux de solidarités traditionnels et les liens de parenté, ainsi que les relations de patronage et de clientélisme qui constituent toujours la première source de soutien dans de nombreuses communautés africaines, notamment pour « faire face aux situations urgentes et traumatiques » </a:t>
            </a:r>
            <a:r>
              <a:rPr lang="fr-FR" sz="800" b="0" i="1" u="none" strike="noStrike" cap="none" dirty="0" smtClean="0">
                <a:solidFill>
                  <a:schemeClr val="dk1"/>
                </a:solidFill>
                <a:latin typeface="Twentieth Century"/>
                <a:ea typeface="Twentieth Century"/>
                <a:cs typeface="Twentieth Century"/>
                <a:sym typeface="Twentieth Century"/>
              </a:rPr>
              <a:t>(Devereux et </a:t>
            </a:r>
            <a:r>
              <a:rPr lang="fr-FR" sz="800" b="0" i="1" u="none" strike="noStrike" cap="none" dirty="0" err="1" smtClean="0">
                <a:solidFill>
                  <a:schemeClr val="dk1"/>
                </a:solidFill>
                <a:latin typeface="Twentieth Century"/>
                <a:ea typeface="Twentieth Century"/>
                <a:cs typeface="Twentieth Century"/>
                <a:sym typeface="Twentieth Century"/>
              </a:rPr>
              <a:t>Getu</a:t>
            </a:r>
            <a:r>
              <a:rPr lang="fr-FR" sz="800" b="0" i="1" u="none" strike="noStrike" cap="none" dirty="0" smtClean="0">
                <a:solidFill>
                  <a:schemeClr val="dk1"/>
                </a:solidFill>
                <a:latin typeface="Twentieth Century"/>
                <a:ea typeface="Twentieth Century"/>
                <a:cs typeface="Twentieth Century"/>
                <a:sym typeface="Twentieth Century"/>
              </a:rPr>
              <a:t>, 2013). </a:t>
            </a:r>
            <a:endParaRPr lang="fr-FR" sz="800" b="0" i="1" u="none" strike="noStrike" cap="none" dirty="0" smtClean="0">
              <a:solidFill>
                <a:srgbClr val="7F7F7F"/>
              </a:solidFill>
              <a:latin typeface="Twentieth Century"/>
              <a:ea typeface="Twentieth Century"/>
              <a:cs typeface="Twentieth Century"/>
              <a:sym typeface="Twentieth Century"/>
            </a:endParaRPr>
          </a:p>
          <a:p>
            <a:pPr marL="457200" marR="0" lvl="0" indent="457200" algn="just" rtl="0">
              <a:lnSpc>
                <a:spcPct val="100000"/>
              </a:lnSpc>
              <a:spcBef>
                <a:spcPts val="0"/>
              </a:spcBef>
              <a:spcAft>
                <a:spcPts val="0"/>
              </a:spcAft>
              <a:buClr>
                <a:srgbClr val="000000"/>
              </a:buClr>
              <a:buSzPts val="2800"/>
              <a:buFont typeface="Arial"/>
              <a:buNone/>
            </a:pPr>
            <a:endParaRPr lang="fr-FR" sz="8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lang="fr-FR" dirty="0" smtClean="0"/>
          </a:p>
          <a:p>
            <a:pPr marL="0" lvl="0" indent="0" algn="l" rtl="0">
              <a:lnSpc>
                <a:spcPct val="100000"/>
              </a:lnSpc>
              <a:spcBef>
                <a:spcPts val="0"/>
              </a:spcBef>
              <a:spcAft>
                <a:spcPts val="0"/>
              </a:spcAft>
              <a:buSzPts val="1400"/>
              <a:buNone/>
            </a:pPr>
            <a:endParaRPr lang="fr-FR" dirty="0" smtClean="0"/>
          </a:p>
          <a:p>
            <a:pPr marL="0" lvl="0" indent="0" algn="l" rtl="0">
              <a:lnSpc>
                <a:spcPct val="100000"/>
              </a:lnSpc>
              <a:spcBef>
                <a:spcPts val="0"/>
              </a:spcBef>
              <a:spcAft>
                <a:spcPts val="0"/>
              </a:spcAft>
              <a:buSzPts val="1400"/>
              <a:buNone/>
            </a:pPr>
            <a:endParaRPr dirty="0"/>
          </a:p>
        </p:txBody>
      </p:sp>
      <p:sp>
        <p:nvSpPr>
          <p:cNvPr id="331" name="Google Shape;331;g16a91fa2cc1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72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283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356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230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163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7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66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cap="none" dirty="0" smtClean="0">
                <a:solidFill>
                  <a:schemeClr val="dk1"/>
                </a:solidFill>
                <a:effectLst/>
                <a:latin typeface="Calibri"/>
                <a:ea typeface="Calibri"/>
                <a:cs typeface="Calibri"/>
                <a:sym typeface="Calibri"/>
              </a:rPr>
              <a:t>Plus 75% avant et Après.</a:t>
            </a:r>
            <a:r>
              <a:rPr lang="fr-FR" sz="1200" b="0" i="0" u="none" strike="noStrike" cap="none" baseline="0" dirty="0" smtClean="0">
                <a:solidFill>
                  <a:schemeClr val="dk1"/>
                </a:solidFill>
                <a:effectLst/>
                <a:latin typeface="Calibri"/>
                <a:ea typeface="Calibri"/>
                <a:cs typeface="Calibri"/>
                <a:sym typeface="Calibri"/>
              </a:rPr>
              <a:t> </a:t>
            </a:r>
            <a:r>
              <a:rPr lang="fr-FR" sz="1200" b="0" i="0" u="none" strike="noStrike" cap="none" dirty="0" smtClean="0">
                <a:solidFill>
                  <a:schemeClr val="dk1"/>
                </a:solidFill>
                <a:effectLst/>
                <a:latin typeface="Calibri"/>
                <a:ea typeface="Calibri"/>
                <a:cs typeface="Calibri"/>
                <a:sym typeface="Calibri"/>
              </a:rPr>
              <a:t>En effet, ni la fréquence ni l'intensité des chocs passés dans leur vie n'affectent cette qualité sociale déjà insérée dans leur quotidien</a:t>
            </a:r>
            <a:endParaRPr dirty="0"/>
          </a:p>
        </p:txBody>
      </p:sp>
      <p:sp>
        <p:nvSpPr>
          <p:cNvPr id="471" name="Google Shape;47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72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fr-FR" sz="1200"/>
              <a:t>SF : 4 priorités -un accent sur la communauté.</a:t>
            </a:r>
            <a:endParaRPr/>
          </a:p>
        </p:txBody>
      </p:sp>
      <p:sp>
        <p:nvSpPr>
          <p:cNvPr id="168" name="Google Shape;16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extLst>
      <p:ext uri="{BB962C8B-B14F-4D97-AF65-F5344CB8AC3E}">
        <p14:creationId xmlns:p14="http://schemas.microsoft.com/office/powerpoint/2010/main" val="1747322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96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65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547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035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715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228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493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6642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07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65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09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152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600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15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75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33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
        <p:cNvGrpSpPr/>
        <p:nvPr/>
      </p:nvGrpSpPr>
      <p:grpSpPr>
        <a:xfrm>
          <a:off x="0" y="0"/>
          <a:ext cx="0" cy="0"/>
          <a:chOff x="0" y="0"/>
          <a:chExt cx="0" cy="0"/>
        </a:xfrm>
      </p:grpSpPr>
      <p:pic>
        <p:nvPicPr>
          <p:cNvPr id="17" name="Google Shape;17;p31" descr="Droplets-SD-Title-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1"/>
          <p:cNvSpPr txBox="1">
            <a:spLocks noGrp="1"/>
          </p:cNvSpPr>
          <p:nvPr>
            <p:ph type="ctrTitle"/>
          </p:nvPr>
        </p:nvSpPr>
        <p:spPr>
          <a:xfrm>
            <a:off x="1313259" y="1300786"/>
            <a:ext cx="6517482"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subTitle" idx="1"/>
          </p:nvPr>
        </p:nvSpPr>
        <p:spPr>
          <a:xfrm>
            <a:off x="1313259" y="3886201"/>
            <a:ext cx="6517482"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0" name="Google Shape;20;p3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82"/>
        <p:cNvGrpSpPr/>
        <p:nvPr/>
      </p:nvGrpSpPr>
      <p:grpSpPr>
        <a:xfrm>
          <a:off x="0" y="0"/>
          <a:ext cx="0" cy="0"/>
          <a:chOff x="0" y="0"/>
          <a:chExt cx="0" cy="0"/>
        </a:xfrm>
      </p:grpSpPr>
      <p:pic>
        <p:nvPicPr>
          <p:cNvPr id="83" name="Google Shape;83;p40"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4" name="Google Shape;84;p40"/>
          <p:cNvSpPr txBox="1">
            <a:spLocks noGrp="1"/>
          </p:cNvSpPr>
          <p:nvPr>
            <p:ph type="title"/>
          </p:nvPr>
        </p:nvSpPr>
        <p:spPr>
          <a:xfrm>
            <a:off x="685346" y="4289374"/>
            <a:ext cx="7773324"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0"/>
          <p:cNvSpPr>
            <a:spLocks noGrp="1"/>
          </p:cNvSpPr>
          <p:nvPr>
            <p:ph type="pic" idx="2"/>
          </p:nvPr>
        </p:nvSpPr>
        <p:spPr>
          <a:xfrm>
            <a:off x="888558" y="698261"/>
            <a:ext cx="7366899" cy="3214136"/>
          </a:xfrm>
          <a:prstGeom prst="roundRect">
            <a:avLst>
              <a:gd name="adj" fmla="val 4944"/>
            </a:avLst>
          </a:prstGeom>
          <a:noFill/>
          <a:ln w="82550" cap="sq" cmpd="sng">
            <a:solidFill>
              <a:srgbClr val="CBD7E6"/>
            </a:solidFill>
            <a:prstDash val="solid"/>
            <a:miter lim="800000"/>
            <a:headEnd type="none" w="sm" len="sm"/>
            <a:tailEnd type="none" w="sm" len="sm"/>
          </a:ln>
        </p:spPr>
      </p:sp>
      <p:sp>
        <p:nvSpPr>
          <p:cNvPr id="86" name="Google Shape;86;p40"/>
          <p:cNvSpPr txBox="1">
            <a:spLocks noGrp="1"/>
          </p:cNvSpPr>
          <p:nvPr>
            <p:ph type="body" idx="1"/>
          </p:nvPr>
        </p:nvSpPr>
        <p:spPr>
          <a:xfrm>
            <a:off x="685331" y="5108728"/>
            <a:ext cx="7773339"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7" name="Google Shape;87;p40"/>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0"/>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0"/>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0"/>
        <p:cNvGrpSpPr/>
        <p:nvPr/>
      </p:nvGrpSpPr>
      <p:grpSpPr>
        <a:xfrm>
          <a:off x="0" y="0"/>
          <a:ext cx="0" cy="0"/>
          <a:chOff x="0" y="0"/>
          <a:chExt cx="0" cy="0"/>
        </a:xfrm>
      </p:grpSpPr>
      <p:pic>
        <p:nvPicPr>
          <p:cNvPr id="91" name="Google Shape;91;p41"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2" name="Google Shape;92;p41"/>
          <p:cNvSpPr txBox="1">
            <a:spLocks noGrp="1"/>
          </p:cNvSpPr>
          <p:nvPr>
            <p:ph type="title"/>
          </p:nvPr>
        </p:nvSpPr>
        <p:spPr>
          <a:xfrm>
            <a:off x="685331" y="609600"/>
            <a:ext cx="7773339"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1"/>
          <p:cNvSpPr txBox="1">
            <a:spLocks noGrp="1"/>
          </p:cNvSpPr>
          <p:nvPr>
            <p:ph type="body" idx="1"/>
          </p:nvPr>
        </p:nvSpPr>
        <p:spPr>
          <a:xfrm>
            <a:off x="685331" y="4204821"/>
            <a:ext cx="7773339"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4" name="Google Shape;94;p4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7"/>
        <p:cNvGrpSpPr/>
        <p:nvPr/>
      </p:nvGrpSpPr>
      <p:grpSpPr>
        <a:xfrm>
          <a:off x="0" y="0"/>
          <a:ext cx="0" cy="0"/>
          <a:chOff x="0" y="0"/>
          <a:chExt cx="0" cy="0"/>
        </a:xfrm>
      </p:grpSpPr>
      <p:pic>
        <p:nvPicPr>
          <p:cNvPr id="98" name="Google Shape;98;p42"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9" name="Google Shape;99;p42"/>
          <p:cNvSpPr txBox="1">
            <a:spLocks noGrp="1"/>
          </p:cNvSpPr>
          <p:nvPr>
            <p:ph type="title"/>
          </p:nvPr>
        </p:nvSpPr>
        <p:spPr>
          <a:xfrm>
            <a:off x="1084659" y="872588"/>
            <a:ext cx="6977064" cy="2729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2"/>
          <p:cNvSpPr txBox="1">
            <a:spLocks noGrp="1"/>
          </p:cNvSpPr>
          <p:nvPr>
            <p:ph type="body" idx="1"/>
          </p:nvPr>
        </p:nvSpPr>
        <p:spPr>
          <a:xfrm>
            <a:off x="1290484" y="3610032"/>
            <a:ext cx="6564224"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1" name="Google Shape;101;p42"/>
          <p:cNvSpPr txBox="1">
            <a:spLocks noGrp="1"/>
          </p:cNvSpPr>
          <p:nvPr>
            <p:ph type="body" idx="2"/>
          </p:nvPr>
        </p:nvSpPr>
        <p:spPr>
          <a:xfrm>
            <a:off x="685331" y="4372797"/>
            <a:ext cx="7773339"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2" name="Google Shape;102;p42"/>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2"/>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2"/>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
        <p:nvSpPr>
          <p:cNvPr id="105" name="Google Shape;105;p42"/>
          <p:cNvSpPr txBox="1"/>
          <p:nvPr/>
        </p:nvSpPr>
        <p:spPr>
          <a:xfrm>
            <a:off x="737626" y="887859"/>
            <a:ext cx="546888"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Twentieth Century"/>
              <a:buNone/>
            </a:pPr>
            <a:r>
              <a:rPr lang="fr-FR"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06" name="Google Shape;106;p42"/>
          <p:cNvSpPr txBox="1"/>
          <p:nvPr/>
        </p:nvSpPr>
        <p:spPr>
          <a:xfrm>
            <a:off x="7850130" y="3120015"/>
            <a:ext cx="553641"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Twentieth Century"/>
              <a:buNone/>
            </a:pPr>
            <a:r>
              <a:rPr lang="fr-FR"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7"/>
        <p:cNvGrpSpPr/>
        <p:nvPr/>
      </p:nvGrpSpPr>
      <p:grpSpPr>
        <a:xfrm>
          <a:off x="0" y="0"/>
          <a:ext cx="0" cy="0"/>
          <a:chOff x="0" y="0"/>
          <a:chExt cx="0" cy="0"/>
        </a:xfrm>
      </p:grpSpPr>
      <p:pic>
        <p:nvPicPr>
          <p:cNvPr id="108" name="Google Shape;108;p43"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9" name="Google Shape;109;p43"/>
          <p:cNvSpPr txBox="1">
            <a:spLocks noGrp="1"/>
          </p:cNvSpPr>
          <p:nvPr>
            <p:ph type="title"/>
          </p:nvPr>
        </p:nvSpPr>
        <p:spPr>
          <a:xfrm>
            <a:off x="685331" y="2138722"/>
            <a:ext cx="7773339"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3"/>
          <p:cNvSpPr txBox="1">
            <a:spLocks noGrp="1"/>
          </p:cNvSpPr>
          <p:nvPr>
            <p:ph type="body" idx="1"/>
          </p:nvPr>
        </p:nvSpPr>
        <p:spPr>
          <a:xfrm>
            <a:off x="685331" y="4662335"/>
            <a:ext cx="7773339"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1" name="Google Shape;111;p43"/>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3"/>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3"/>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14"/>
        <p:cNvGrpSpPr/>
        <p:nvPr/>
      </p:nvGrpSpPr>
      <p:grpSpPr>
        <a:xfrm>
          <a:off x="0" y="0"/>
          <a:ext cx="0" cy="0"/>
          <a:chOff x="0" y="0"/>
          <a:chExt cx="0" cy="0"/>
        </a:xfrm>
      </p:grpSpPr>
      <p:pic>
        <p:nvPicPr>
          <p:cNvPr id="115" name="Google Shape;115;p44"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6" name="Google Shape;116;p44"/>
          <p:cNvSpPr txBox="1">
            <a:spLocks noGrp="1"/>
          </p:cNvSpPr>
          <p:nvPr>
            <p:ph type="title"/>
          </p:nvPr>
        </p:nvSpPr>
        <p:spPr>
          <a:xfrm>
            <a:off x="685331" y="609600"/>
            <a:ext cx="7773339"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4"/>
          <p:cNvSpPr txBox="1">
            <a:spLocks noGrp="1"/>
          </p:cNvSpPr>
          <p:nvPr>
            <p:ph type="body" idx="1"/>
          </p:nvPr>
        </p:nvSpPr>
        <p:spPr>
          <a:xfrm>
            <a:off x="685331" y="2367093"/>
            <a:ext cx="2474232"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44"/>
          <p:cNvSpPr txBox="1">
            <a:spLocks noGrp="1"/>
          </p:cNvSpPr>
          <p:nvPr>
            <p:ph type="body" idx="2"/>
          </p:nvPr>
        </p:nvSpPr>
        <p:spPr>
          <a:xfrm>
            <a:off x="685331" y="2943356"/>
            <a:ext cx="2474232"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44"/>
          <p:cNvSpPr txBox="1">
            <a:spLocks noGrp="1"/>
          </p:cNvSpPr>
          <p:nvPr>
            <p:ph type="body" idx="3"/>
          </p:nvPr>
        </p:nvSpPr>
        <p:spPr>
          <a:xfrm>
            <a:off x="3339292" y="2367093"/>
            <a:ext cx="246864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0" name="Google Shape;120;p44"/>
          <p:cNvSpPr txBox="1">
            <a:spLocks noGrp="1"/>
          </p:cNvSpPr>
          <p:nvPr>
            <p:ph type="body" idx="4"/>
          </p:nvPr>
        </p:nvSpPr>
        <p:spPr>
          <a:xfrm>
            <a:off x="3331012" y="2943356"/>
            <a:ext cx="2477513"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1" name="Google Shape;121;p44"/>
          <p:cNvSpPr txBox="1">
            <a:spLocks noGrp="1"/>
          </p:cNvSpPr>
          <p:nvPr>
            <p:ph type="body" idx="5"/>
          </p:nvPr>
        </p:nvSpPr>
        <p:spPr>
          <a:xfrm>
            <a:off x="5979974" y="2367093"/>
            <a:ext cx="247869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2" name="Google Shape;122;p44"/>
          <p:cNvSpPr txBox="1">
            <a:spLocks noGrp="1"/>
          </p:cNvSpPr>
          <p:nvPr>
            <p:ph type="body" idx="6"/>
          </p:nvPr>
        </p:nvSpPr>
        <p:spPr>
          <a:xfrm>
            <a:off x="5979974" y="2943356"/>
            <a:ext cx="247869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3" name="Google Shape;123;p44"/>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4"/>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26"/>
        <p:cNvGrpSpPr/>
        <p:nvPr/>
      </p:nvGrpSpPr>
      <p:grpSpPr>
        <a:xfrm>
          <a:off x="0" y="0"/>
          <a:ext cx="0" cy="0"/>
          <a:chOff x="0" y="0"/>
          <a:chExt cx="0" cy="0"/>
        </a:xfrm>
      </p:grpSpPr>
      <p:pic>
        <p:nvPicPr>
          <p:cNvPr id="127" name="Google Shape;127;p45"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8" name="Google Shape;128;p45"/>
          <p:cNvSpPr txBox="1">
            <a:spLocks noGrp="1"/>
          </p:cNvSpPr>
          <p:nvPr>
            <p:ph type="title"/>
          </p:nvPr>
        </p:nvSpPr>
        <p:spPr>
          <a:xfrm>
            <a:off x="685331" y="610772"/>
            <a:ext cx="7773339"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body" idx="1"/>
          </p:nvPr>
        </p:nvSpPr>
        <p:spPr>
          <a:xfrm>
            <a:off x="685331" y="4204820"/>
            <a:ext cx="2472307"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0" name="Google Shape;130;p45"/>
          <p:cNvSpPr>
            <a:spLocks noGrp="1"/>
          </p:cNvSpPr>
          <p:nvPr>
            <p:ph type="pic" idx="2"/>
          </p:nvPr>
        </p:nvSpPr>
        <p:spPr>
          <a:xfrm>
            <a:off x="685331" y="2367093"/>
            <a:ext cx="2472307" cy="1524000"/>
          </a:xfrm>
          <a:prstGeom prst="roundRect">
            <a:avLst>
              <a:gd name="adj" fmla="val 9363"/>
            </a:avLst>
          </a:prstGeom>
          <a:noFill/>
          <a:ln w="82550" cap="sq" cmpd="sng">
            <a:solidFill>
              <a:srgbClr val="CBD7E6"/>
            </a:solidFill>
            <a:prstDash val="solid"/>
            <a:miter lim="800000"/>
            <a:headEnd type="none" w="sm" len="sm"/>
            <a:tailEnd type="none" w="sm" len="sm"/>
          </a:ln>
        </p:spPr>
      </p:sp>
      <p:sp>
        <p:nvSpPr>
          <p:cNvPr id="131" name="Google Shape;131;p45"/>
          <p:cNvSpPr txBox="1">
            <a:spLocks noGrp="1"/>
          </p:cNvSpPr>
          <p:nvPr>
            <p:ph type="body" idx="3"/>
          </p:nvPr>
        </p:nvSpPr>
        <p:spPr>
          <a:xfrm>
            <a:off x="685331" y="4781082"/>
            <a:ext cx="2472307"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2" name="Google Shape;132;p45"/>
          <p:cNvSpPr txBox="1">
            <a:spLocks noGrp="1"/>
          </p:cNvSpPr>
          <p:nvPr>
            <p:ph type="body" idx="4"/>
          </p:nvPr>
        </p:nvSpPr>
        <p:spPr>
          <a:xfrm>
            <a:off x="3332069" y="4204820"/>
            <a:ext cx="247637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3" name="Google Shape;133;p45"/>
          <p:cNvSpPr>
            <a:spLocks noGrp="1"/>
          </p:cNvSpPr>
          <p:nvPr>
            <p:ph type="pic" idx="5"/>
          </p:nvPr>
        </p:nvSpPr>
        <p:spPr>
          <a:xfrm>
            <a:off x="3331011" y="2367093"/>
            <a:ext cx="2477514"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4" name="Google Shape;134;p45"/>
          <p:cNvSpPr txBox="1">
            <a:spLocks noGrp="1"/>
          </p:cNvSpPr>
          <p:nvPr>
            <p:ph type="body" idx="6"/>
          </p:nvPr>
        </p:nvSpPr>
        <p:spPr>
          <a:xfrm>
            <a:off x="3331011" y="4781081"/>
            <a:ext cx="2477514"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5" name="Google Shape;135;p45"/>
          <p:cNvSpPr txBox="1">
            <a:spLocks noGrp="1"/>
          </p:cNvSpPr>
          <p:nvPr>
            <p:ph type="body" idx="7"/>
          </p:nvPr>
        </p:nvSpPr>
        <p:spPr>
          <a:xfrm>
            <a:off x="5979974" y="4204820"/>
            <a:ext cx="247551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6" name="Google Shape;136;p45"/>
          <p:cNvSpPr>
            <a:spLocks noGrp="1"/>
          </p:cNvSpPr>
          <p:nvPr>
            <p:ph type="pic" idx="8"/>
          </p:nvPr>
        </p:nvSpPr>
        <p:spPr>
          <a:xfrm>
            <a:off x="5979974" y="2367093"/>
            <a:ext cx="2478696"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7" name="Google Shape;137;p45"/>
          <p:cNvSpPr txBox="1">
            <a:spLocks noGrp="1"/>
          </p:cNvSpPr>
          <p:nvPr>
            <p:ph type="body" idx="9"/>
          </p:nvPr>
        </p:nvSpPr>
        <p:spPr>
          <a:xfrm>
            <a:off x="5979880" y="4781079"/>
            <a:ext cx="2478790"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8" name="Google Shape;138;p4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1"/>
        <p:cNvGrpSpPr/>
        <p:nvPr/>
      </p:nvGrpSpPr>
      <p:grpSpPr>
        <a:xfrm>
          <a:off x="0" y="0"/>
          <a:ext cx="0" cy="0"/>
          <a:chOff x="0" y="0"/>
          <a:chExt cx="0" cy="0"/>
        </a:xfrm>
      </p:grpSpPr>
      <p:pic>
        <p:nvPicPr>
          <p:cNvPr id="142" name="Google Shape;142;p4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3" name="Google Shape;143;p46"/>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6"/>
          <p:cNvSpPr txBox="1">
            <a:spLocks noGrp="1"/>
          </p:cNvSpPr>
          <p:nvPr>
            <p:ph type="body" idx="1"/>
          </p:nvPr>
        </p:nvSpPr>
        <p:spPr>
          <a:xfrm rot="5400000">
            <a:off x="2859947" y="192478"/>
            <a:ext cx="3424107" cy="777333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5" name="Google Shape;145;p46"/>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6"/>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6"/>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8"/>
        <p:cNvGrpSpPr/>
        <p:nvPr/>
      </p:nvGrpSpPr>
      <p:grpSpPr>
        <a:xfrm>
          <a:off x="0" y="0"/>
          <a:ext cx="0" cy="0"/>
          <a:chOff x="0" y="0"/>
          <a:chExt cx="0" cy="0"/>
        </a:xfrm>
      </p:grpSpPr>
      <p:pic>
        <p:nvPicPr>
          <p:cNvPr id="149" name="Google Shape;149;p47"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0" name="Google Shape;150;p47"/>
          <p:cNvSpPr txBox="1">
            <a:spLocks noGrp="1"/>
          </p:cNvSpPr>
          <p:nvPr>
            <p:ph type="title"/>
          </p:nvPr>
        </p:nvSpPr>
        <p:spPr>
          <a:xfrm rot="5400000">
            <a:off x="4910373" y="2242904"/>
            <a:ext cx="5181599" cy="1914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7"/>
          <p:cNvSpPr txBox="1">
            <a:spLocks noGrp="1"/>
          </p:cNvSpPr>
          <p:nvPr>
            <p:ph type="body" idx="1"/>
          </p:nvPr>
        </p:nvSpPr>
        <p:spPr>
          <a:xfrm rot="5400000">
            <a:off x="966553" y="328380"/>
            <a:ext cx="5181599" cy="57440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2" name="Google Shape;152;p47"/>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7"/>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7"/>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pic>
        <p:nvPicPr>
          <p:cNvPr id="24" name="Google Shape;24;p32"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Google Shape;25;p32"/>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7" name="Google Shape;27;p32"/>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0"/>
        <p:cNvGrpSpPr/>
        <p:nvPr/>
      </p:nvGrpSpPr>
      <p:grpSpPr>
        <a:xfrm>
          <a:off x="0" y="0"/>
          <a:ext cx="0" cy="0"/>
          <a:chOff x="0" y="0"/>
          <a:chExt cx="0" cy="0"/>
        </a:xfrm>
      </p:grpSpPr>
      <p:pic>
        <p:nvPicPr>
          <p:cNvPr id="31" name="Google Shape;31;p33"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 name="Google Shape;32;p33"/>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6"/>
        <p:cNvGrpSpPr/>
        <p:nvPr/>
      </p:nvGrpSpPr>
      <p:grpSpPr>
        <a:xfrm>
          <a:off x="0" y="0"/>
          <a:ext cx="0" cy="0"/>
          <a:chOff x="0" y="0"/>
          <a:chExt cx="0" cy="0"/>
        </a:xfrm>
      </p:grpSpPr>
      <p:pic>
        <p:nvPicPr>
          <p:cNvPr id="37" name="Google Shape;37;p34"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 name="Google Shape;38;p34"/>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1"/>
        <p:cNvGrpSpPr/>
        <p:nvPr/>
      </p:nvGrpSpPr>
      <p:grpSpPr>
        <a:xfrm>
          <a:off x="0" y="0"/>
          <a:ext cx="0" cy="0"/>
          <a:chOff x="0" y="0"/>
          <a:chExt cx="0" cy="0"/>
        </a:xfrm>
      </p:grpSpPr>
      <p:pic>
        <p:nvPicPr>
          <p:cNvPr id="42" name="Google Shape;42;p35"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35"/>
          <p:cNvSpPr txBox="1">
            <a:spLocks noGrp="1"/>
          </p:cNvSpPr>
          <p:nvPr>
            <p:ph type="title"/>
          </p:nvPr>
        </p:nvSpPr>
        <p:spPr>
          <a:xfrm>
            <a:off x="685331" y="828564"/>
            <a:ext cx="7763814"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685331" y="3657458"/>
            <a:ext cx="7763814"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5" name="Google Shape;45;p3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8"/>
        <p:cNvGrpSpPr/>
        <p:nvPr/>
      </p:nvGrpSpPr>
      <p:grpSpPr>
        <a:xfrm>
          <a:off x="0" y="0"/>
          <a:ext cx="0" cy="0"/>
          <a:chOff x="0" y="0"/>
          <a:chExt cx="0" cy="0"/>
        </a:xfrm>
      </p:grpSpPr>
      <p:pic>
        <p:nvPicPr>
          <p:cNvPr id="49" name="Google Shape;49;p3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0" name="Google Shape;50;p36"/>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2" name="Google Shape;52;p36"/>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36"/>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6"/>
        <p:cNvGrpSpPr/>
        <p:nvPr/>
      </p:nvGrpSpPr>
      <p:grpSpPr>
        <a:xfrm>
          <a:off x="0" y="0"/>
          <a:ext cx="0" cy="0"/>
          <a:chOff x="0" y="0"/>
          <a:chExt cx="0" cy="0"/>
        </a:xfrm>
      </p:grpSpPr>
      <p:pic>
        <p:nvPicPr>
          <p:cNvPr id="57" name="Google Shape;57;p37"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8" name="Google Shape;58;p37"/>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859746" y="2371018"/>
            <a:ext cx="3655106" cy="679994"/>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0" name="Google Shape;60;p37"/>
          <p:cNvSpPr txBox="1">
            <a:spLocks noGrp="1"/>
          </p:cNvSpPr>
          <p:nvPr>
            <p:ph type="body" idx="2"/>
          </p:nvPr>
        </p:nvSpPr>
        <p:spPr>
          <a:xfrm>
            <a:off x="685331" y="3051013"/>
            <a:ext cx="3829520"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1" name="Google Shape;61;p37"/>
          <p:cNvSpPr txBox="1">
            <a:spLocks noGrp="1"/>
          </p:cNvSpPr>
          <p:nvPr>
            <p:ph type="body" idx="3"/>
          </p:nvPr>
        </p:nvSpPr>
        <p:spPr>
          <a:xfrm>
            <a:off x="4797317" y="2371018"/>
            <a:ext cx="3661353" cy="679994"/>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2" name="Google Shape;62;p37"/>
          <p:cNvSpPr txBox="1">
            <a:spLocks noGrp="1"/>
          </p:cNvSpPr>
          <p:nvPr>
            <p:ph type="body" idx="4"/>
          </p:nvPr>
        </p:nvSpPr>
        <p:spPr>
          <a:xfrm>
            <a:off x="4629150" y="3051013"/>
            <a:ext cx="382905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3" name="Google Shape;63;p37"/>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6"/>
        <p:cNvGrpSpPr/>
        <p:nvPr/>
      </p:nvGrpSpPr>
      <p:grpSpPr>
        <a:xfrm>
          <a:off x="0" y="0"/>
          <a:ext cx="0" cy="0"/>
          <a:chOff x="0" y="0"/>
          <a:chExt cx="0" cy="0"/>
        </a:xfrm>
      </p:grpSpPr>
      <p:pic>
        <p:nvPicPr>
          <p:cNvPr id="67" name="Google Shape;67;p38"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8" name="Google Shape;68;p38"/>
          <p:cNvSpPr txBox="1">
            <a:spLocks noGrp="1"/>
          </p:cNvSpPr>
          <p:nvPr>
            <p:ph type="title"/>
          </p:nvPr>
        </p:nvSpPr>
        <p:spPr>
          <a:xfrm>
            <a:off x="685331" y="609600"/>
            <a:ext cx="2951766"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body" idx="1"/>
          </p:nvPr>
        </p:nvSpPr>
        <p:spPr>
          <a:xfrm>
            <a:off x="3808547" y="609601"/>
            <a:ext cx="4650122"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8"/>
          <p:cNvSpPr txBox="1">
            <a:spLocks noGrp="1"/>
          </p:cNvSpPr>
          <p:nvPr>
            <p:ph type="body" idx="2"/>
          </p:nvPr>
        </p:nvSpPr>
        <p:spPr>
          <a:xfrm>
            <a:off x="685331" y="2632852"/>
            <a:ext cx="2951767"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38"/>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4"/>
        <p:cNvGrpSpPr/>
        <p:nvPr/>
      </p:nvGrpSpPr>
      <p:grpSpPr>
        <a:xfrm>
          <a:off x="0" y="0"/>
          <a:ext cx="0" cy="0"/>
          <a:chOff x="0" y="0"/>
          <a:chExt cx="0" cy="0"/>
        </a:xfrm>
      </p:grpSpPr>
      <p:pic>
        <p:nvPicPr>
          <p:cNvPr id="75" name="Google Shape;75;p39"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Google Shape;76;p39"/>
          <p:cNvSpPr txBox="1">
            <a:spLocks noGrp="1"/>
          </p:cNvSpPr>
          <p:nvPr>
            <p:ph type="title"/>
          </p:nvPr>
        </p:nvSpPr>
        <p:spPr>
          <a:xfrm>
            <a:off x="685332" y="609600"/>
            <a:ext cx="4129618"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a:spLocks noGrp="1"/>
          </p:cNvSpPr>
          <p:nvPr>
            <p:ph type="pic" idx="2"/>
          </p:nvPr>
        </p:nvSpPr>
        <p:spPr>
          <a:xfrm>
            <a:off x="5004270" y="609601"/>
            <a:ext cx="3005851" cy="5181600"/>
          </a:xfrm>
          <a:prstGeom prst="roundRect">
            <a:avLst>
              <a:gd name="adj" fmla="val 4943"/>
            </a:avLst>
          </a:prstGeom>
          <a:noFill/>
          <a:ln w="82550" cap="sq" cmpd="sng">
            <a:solidFill>
              <a:srgbClr val="CBD7E6"/>
            </a:solidFill>
            <a:prstDash val="solid"/>
            <a:miter lim="800000"/>
            <a:headEnd type="none" w="sm" len="sm"/>
            <a:tailEnd type="none" w="sm" len="sm"/>
          </a:ln>
        </p:spPr>
      </p:sp>
      <p:sp>
        <p:nvSpPr>
          <p:cNvPr id="78" name="Google Shape;78;p39"/>
          <p:cNvSpPr txBox="1">
            <a:spLocks noGrp="1"/>
          </p:cNvSpPr>
          <p:nvPr>
            <p:ph type="body" idx="1"/>
          </p:nvPr>
        </p:nvSpPr>
        <p:spPr>
          <a:xfrm>
            <a:off x="685346" y="2632853"/>
            <a:ext cx="4129604"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9" name="Google Shape;79;p3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AC7EE"/>
            </a:gs>
            <a:gs pos="100000">
              <a:srgbClr val="87ABDA"/>
            </a:gs>
          </a:gsLst>
          <a:lin ang="5400000" scaled="0"/>
        </a:gradFill>
        <a:effectLst/>
      </p:bgPr>
    </p:bg>
    <p:spTree>
      <p:nvGrpSpPr>
        <p:cNvPr id="1" name="Shape 9"/>
        <p:cNvGrpSpPr/>
        <p:nvPr/>
      </p:nvGrpSpPr>
      <p:grpSpPr>
        <a:xfrm>
          <a:off x="0" y="0"/>
          <a:ext cx="0" cy="0"/>
          <a:chOff x="0" y="0"/>
          <a:chExt cx="0" cy="0"/>
        </a:xfrm>
      </p:grpSpPr>
      <p:pic>
        <p:nvPicPr>
          <p:cNvPr id="10" name="Google Shape;10;p30" descr="\\DROBO-FS\QuickDrops\JB\PPTX NG\Droplets\LightingOverlay.png"/>
          <p:cNvPicPr preferRelativeResize="0"/>
          <p:nvPr/>
        </p:nvPicPr>
        <p:blipFill rotWithShape="1">
          <a:blip r:embed="rId19">
            <a:alphaModFix amt="80000"/>
          </a:blip>
          <a:srcRect/>
          <a:stretch/>
        </p:blipFill>
        <p:spPr>
          <a:xfrm>
            <a:off x="1" y="-1"/>
            <a:ext cx="9144002" cy="6858001"/>
          </a:xfrm>
          <a:prstGeom prst="rect">
            <a:avLst/>
          </a:prstGeom>
          <a:noFill/>
          <a:ln>
            <a:noFill/>
          </a:ln>
        </p:spPr>
      </p:pic>
      <p:sp>
        <p:nvSpPr>
          <p:cNvPr id="11" name="Google Shape;11;p30"/>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0"/>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0"/>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30"/>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chart" Target="../charts/char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0" y="2214549"/>
            <a:ext cx="9144000" cy="19668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00"/>
              <a:buFont typeface="Twentieth Century"/>
              <a:buNone/>
            </a:pPr>
            <a:r>
              <a:rPr lang="fr-FR" sz="2800" b="1">
                <a:solidFill>
                  <a:schemeClr val="dk1"/>
                </a:solidFill>
                <a:latin typeface="Arial"/>
                <a:ea typeface="Arial"/>
                <a:cs typeface="Arial"/>
                <a:sym typeface="Arial"/>
              </a:rPr>
              <a:t/>
            </a:r>
            <a:br>
              <a:rPr lang="fr-FR" sz="2800" b="1">
                <a:solidFill>
                  <a:schemeClr val="dk1"/>
                </a:solidFill>
                <a:latin typeface="Arial"/>
                <a:ea typeface="Arial"/>
                <a:cs typeface="Arial"/>
                <a:sym typeface="Arial"/>
              </a:rPr>
            </a:br>
            <a:r>
              <a:rPr lang="fr-FR" sz="2000" b="1">
                <a:solidFill>
                  <a:schemeClr val="dk1"/>
                </a:solidFill>
                <a:latin typeface="Arial"/>
                <a:ea typeface="Arial"/>
                <a:cs typeface="Arial"/>
                <a:sym typeface="Arial"/>
              </a:rPr>
              <a:t>  </a:t>
            </a:r>
            <a:br>
              <a:rPr lang="fr-FR" sz="2000" b="1">
                <a:solidFill>
                  <a:schemeClr val="dk1"/>
                </a:solidFill>
                <a:latin typeface="Arial"/>
                <a:ea typeface="Arial"/>
                <a:cs typeface="Arial"/>
                <a:sym typeface="Arial"/>
              </a:rPr>
            </a:br>
            <a:r>
              <a:rPr lang="fr-FR" sz="2000">
                <a:solidFill>
                  <a:schemeClr val="dk1"/>
                </a:solidFill>
                <a:latin typeface="Arial"/>
                <a:ea typeface="Arial"/>
                <a:cs typeface="Arial"/>
                <a:sym typeface="Arial"/>
              </a:rPr>
              <a:t/>
            </a:r>
            <a:br>
              <a:rPr lang="fr-FR" sz="2000">
                <a:solidFill>
                  <a:schemeClr val="dk1"/>
                </a:solidFill>
                <a:latin typeface="Arial"/>
                <a:ea typeface="Arial"/>
                <a:cs typeface="Arial"/>
                <a:sym typeface="Arial"/>
              </a:rPr>
            </a:br>
            <a:r>
              <a:rPr lang="fr-FR" sz="2200">
                <a:solidFill>
                  <a:schemeClr val="dk1"/>
                </a:solidFill>
                <a:latin typeface="Arial"/>
                <a:ea typeface="Arial"/>
                <a:cs typeface="Arial"/>
                <a:sym typeface="Arial"/>
              </a:rPr>
              <a:t> </a:t>
            </a:r>
            <a:r>
              <a:rPr lang="fr-FR" sz="2200" b="1">
                <a:solidFill>
                  <a:schemeClr val="dk1"/>
                </a:solidFill>
                <a:latin typeface="Arial"/>
                <a:ea typeface="Arial"/>
                <a:cs typeface="Arial"/>
                <a:sym typeface="Arial"/>
              </a:rPr>
              <a:t>LES APPORTS DE LA PROTECTION SOCIALE INFORMELLE À LA RÉSILIENCE COMMUNAUTAIRE FACE AUX RISQUES LIÉS À L’INONDATION ET AUX CYCLONES. </a:t>
            </a:r>
            <a:br>
              <a:rPr lang="fr-FR" sz="2200" b="1">
                <a:solidFill>
                  <a:schemeClr val="dk1"/>
                </a:solidFill>
                <a:latin typeface="Arial"/>
                <a:ea typeface="Arial"/>
                <a:cs typeface="Arial"/>
                <a:sym typeface="Arial"/>
              </a:rPr>
            </a:br>
            <a:r>
              <a:rPr lang="fr-FR" sz="2200" b="1">
                <a:solidFill>
                  <a:schemeClr val="dk1"/>
                </a:solidFill>
                <a:latin typeface="Arial"/>
                <a:ea typeface="Arial"/>
                <a:cs typeface="Arial"/>
                <a:sym typeface="Arial"/>
              </a:rPr>
              <a:t>CAS D’AMBARO BEKIBO ET ANKATAFANA – </a:t>
            </a:r>
            <a:br>
              <a:rPr lang="fr-FR" sz="2200" b="1">
                <a:solidFill>
                  <a:schemeClr val="dk1"/>
                </a:solidFill>
                <a:latin typeface="Arial"/>
                <a:ea typeface="Arial"/>
                <a:cs typeface="Arial"/>
                <a:sym typeface="Arial"/>
              </a:rPr>
            </a:br>
            <a:r>
              <a:rPr lang="fr-FR" sz="2200" b="1">
                <a:solidFill>
                  <a:schemeClr val="dk1"/>
                </a:solidFill>
                <a:latin typeface="Arial"/>
                <a:ea typeface="Arial"/>
                <a:cs typeface="Arial"/>
                <a:sym typeface="Arial"/>
              </a:rPr>
              <a:t>COMMUNE RURALE D’ANKATAFANA - RÉGION VATOVAVY - MADAGASCAR »</a:t>
            </a:r>
            <a:r>
              <a:rPr lang="fr-FR" sz="2200">
                <a:solidFill>
                  <a:schemeClr val="dk1"/>
                </a:solidFill>
                <a:latin typeface="Arial"/>
                <a:ea typeface="Arial"/>
                <a:cs typeface="Arial"/>
                <a:sym typeface="Arial"/>
              </a:rPr>
              <a:t>.</a:t>
            </a:r>
            <a:r>
              <a:rPr lang="fr-FR" sz="2000">
                <a:solidFill>
                  <a:schemeClr val="dk1"/>
                </a:solidFill>
                <a:latin typeface="Arial"/>
                <a:ea typeface="Arial"/>
                <a:cs typeface="Arial"/>
                <a:sym typeface="Arial"/>
              </a:rPr>
              <a:t> </a:t>
            </a:r>
            <a:endParaRPr/>
          </a:p>
        </p:txBody>
      </p:sp>
      <p:sp>
        <p:nvSpPr>
          <p:cNvPr id="160" name="Google Shape;160;p1"/>
          <p:cNvSpPr txBox="1">
            <a:spLocks noGrp="1"/>
          </p:cNvSpPr>
          <p:nvPr>
            <p:ph type="subTitle" idx="1"/>
          </p:nvPr>
        </p:nvSpPr>
        <p:spPr>
          <a:xfrm>
            <a:off x="4071934" y="5857892"/>
            <a:ext cx="4386266" cy="51703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20000"/>
              </a:lnSpc>
              <a:spcBef>
                <a:spcPts val="0"/>
              </a:spcBef>
              <a:spcAft>
                <a:spcPts val="0"/>
              </a:spcAft>
              <a:buSzPct val="108108"/>
              <a:buNone/>
            </a:pPr>
            <a:r>
              <a:rPr lang="fr-FR" sz="1600" b="1">
                <a:solidFill>
                  <a:schemeClr val="lt1"/>
                </a:solidFill>
              </a:rPr>
              <a:t>PRÉSENTÉE PAR AINA ANDRIANJAKATINA</a:t>
            </a:r>
            <a:endParaRPr b="1">
              <a:solidFill>
                <a:schemeClr val="lt1"/>
              </a:solidFill>
            </a:endParaRPr>
          </a:p>
        </p:txBody>
      </p:sp>
      <p:pic>
        <p:nvPicPr>
          <p:cNvPr id="161" name="Google Shape;161;p1"/>
          <p:cNvPicPr preferRelativeResize="0"/>
          <p:nvPr/>
        </p:nvPicPr>
        <p:blipFill rotWithShape="1">
          <a:blip r:embed="rId3">
            <a:alphaModFix/>
          </a:blip>
          <a:srcRect/>
          <a:stretch/>
        </p:blipFill>
        <p:spPr>
          <a:xfrm>
            <a:off x="576360" y="142852"/>
            <a:ext cx="1071570" cy="1014413"/>
          </a:xfrm>
          <a:prstGeom prst="rect">
            <a:avLst/>
          </a:prstGeom>
          <a:noFill/>
          <a:ln>
            <a:noFill/>
          </a:ln>
        </p:spPr>
      </p:pic>
      <p:pic>
        <p:nvPicPr>
          <p:cNvPr id="162" name="Google Shape;162;p1"/>
          <p:cNvPicPr preferRelativeResize="0"/>
          <p:nvPr/>
        </p:nvPicPr>
        <p:blipFill rotWithShape="1">
          <a:blip r:embed="rId4">
            <a:alphaModFix/>
          </a:blip>
          <a:srcRect/>
          <a:stretch/>
        </p:blipFill>
        <p:spPr>
          <a:xfrm>
            <a:off x="2699792" y="142852"/>
            <a:ext cx="1152128" cy="1014413"/>
          </a:xfrm>
          <a:prstGeom prst="rect">
            <a:avLst/>
          </a:prstGeom>
          <a:noFill/>
          <a:ln>
            <a:noFill/>
          </a:ln>
        </p:spPr>
      </p:pic>
      <p:pic>
        <p:nvPicPr>
          <p:cNvPr id="163" name="Google Shape;163;p1"/>
          <p:cNvPicPr preferRelativeResize="0"/>
          <p:nvPr/>
        </p:nvPicPr>
        <p:blipFill rotWithShape="1">
          <a:blip r:embed="rId5">
            <a:alphaModFix/>
          </a:blip>
          <a:srcRect/>
          <a:stretch/>
        </p:blipFill>
        <p:spPr>
          <a:xfrm>
            <a:off x="4972556" y="167148"/>
            <a:ext cx="1296144" cy="1040021"/>
          </a:xfrm>
          <a:prstGeom prst="rect">
            <a:avLst/>
          </a:prstGeom>
          <a:noFill/>
          <a:ln>
            <a:noFill/>
          </a:ln>
        </p:spPr>
      </p:pic>
      <p:pic>
        <p:nvPicPr>
          <p:cNvPr id="164" name="Google Shape;164;p1"/>
          <p:cNvPicPr preferRelativeResize="0"/>
          <p:nvPr/>
        </p:nvPicPr>
        <p:blipFill rotWithShape="1">
          <a:blip r:embed="rId6">
            <a:alphaModFix/>
          </a:blip>
          <a:srcRect/>
          <a:stretch/>
        </p:blipFill>
        <p:spPr>
          <a:xfrm>
            <a:off x="7176546" y="142852"/>
            <a:ext cx="1124744" cy="11247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6a91fa2cc1_0_0"/>
          <p:cNvSpPr txBox="1">
            <a:spLocks noGrp="1"/>
          </p:cNvSpPr>
          <p:nvPr>
            <p:ph type="title"/>
          </p:nvPr>
        </p:nvSpPr>
        <p:spPr>
          <a:xfrm>
            <a:off x="611550" y="244499"/>
            <a:ext cx="7948500" cy="787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sz="2600" i="1" dirty="0"/>
              <a:t>CADRE CONCEPTUEL</a:t>
            </a:r>
            <a:endParaRPr sz="2600" i="1" dirty="0"/>
          </a:p>
          <a:p>
            <a:pPr marL="0" lvl="0" indent="0" algn="ctr" rtl="0">
              <a:lnSpc>
                <a:spcPct val="90000"/>
              </a:lnSpc>
              <a:spcBef>
                <a:spcPts val="0"/>
              </a:spcBef>
              <a:spcAft>
                <a:spcPts val="0"/>
              </a:spcAft>
              <a:buClr>
                <a:schemeClr val="dk1"/>
              </a:buClr>
              <a:buSzPts val="3600"/>
              <a:buFont typeface="Twentieth Century"/>
              <a:buNone/>
            </a:pPr>
            <a:endParaRPr sz="2500" dirty="0"/>
          </a:p>
          <a:p>
            <a:pPr marL="0" lvl="0" indent="0" algn="ctr" rtl="0">
              <a:lnSpc>
                <a:spcPct val="90000"/>
              </a:lnSpc>
              <a:spcBef>
                <a:spcPts val="0"/>
              </a:spcBef>
              <a:spcAft>
                <a:spcPts val="0"/>
              </a:spcAft>
              <a:buClr>
                <a:schemeClr val="dk1"/>
              </a:buClr>
              <a:buSzPts val="3600"/>
              <a:buFont typeface="Twentieth Century"/>
              <a:buNone/>
            </a:pPr>
            <a:r>
              <a:rPr lang="fr-FR" sz="2000" dirty="0"/>
              <a:t>RELATION ENTRE LES CONCEPTS CLÉS</a:t>
            </a:r>
            <a:endParaRPr sz="2400" i="1" dirty="0"/>
          </a:p>
        </p:txBody>
      </p:sp>
      <p:grpSp>
        <p:nvGrpSpPr>
          <p:cNvPr id="4" name="Groupe 3"/>
          <p:cNvGrpSpPr/>
          <p:nvPr/>
        </p:nvGrpSpPr>
        <p:grpSpPr>
          <a:xfrm>
            <a:off x="242984" y="1582994"/>
            <a:ext cx="8317066" cy="4872498"/>
            <a:chOff x="0" y="0"/>
            <a:chExt cx="8394700" cy="5600700"/>
          </a:xfrm>
        </p:grpSpPr>
        <p:grpSp>
          <p:nvGrpSpPr>
            <p:cNvPr id="5" name="Groupe 4"/>
            <p:cNvGrpSpPr/>
            <p:nvPr/>
          </p:nvGrpSpPr>
          <p:grpSpPr>
            <a:xfrm>
              <a:off x="518793" y="914400"/>
              <a:ext cx="3492502" cy="4582795"/>
              <a:chOff x="-268607" y="0"/>
              <a:chExt cx="3492502" cy="4582795"/>
            </a:xfrm>
          </p:grpSpPr>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33286" r="49961"/>
              <a:stretch/>
            </p:blipFill>
            <p:spPr bwMode="auto">
              <a:xfrm>
                <a:off x="1816100" y="0"/>
                <a:ext cx="1407795" cy="458279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268607" y="837958"/>
                <a:ext cx="1651001" cy="3594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fr-FR"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Protection Prévention</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fr-FR"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Promotion</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80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6" name="Rectangle 5"/>
            <p:cNvSpPr/>
            <p:nvPr/>
          </p:nvSpPr>
          <p:spPr>
            <a:xfrm>
              <a:off x="4406900" y="2146300"/>
              <a:ext cx="3949700" cy="210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fr-FR" sz="1600"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Renf</a:t>
              </a:r>
              <a:r>
                <a:rPr lang="fr-FR" sz="16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orcer la </a:t>
              </a:r>
              <a:r>
                <a:rPr lang="fr-FR" sz="1600" b="1"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capacité d'anticipation</a:t>
              </a:r>
              <a:endParaRPr lang="fr-FR" sz="1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600" dirty="0" smtClean="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pour </a:t>
              </a:r>
              <a:r>
                <a:rPr lang="fr-FR" sz="16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réduire l'impact de la variabilité et des extrêmes climatiques, en aidant les gens à se préparer et à planifier les extrêmes climatiques et les catastrophes</a:t>
              </a:r>
              <a:r>
                <a:rPr lang="fr-FR"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0" y="12700"/>
              <a:ext cx="2959100" cy="787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Les fonctions de base de protection sociale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445001" y="0"/>
              <a:ext cx="3898900" cy="939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8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Contribution au renforcement de la résilience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445000" y="4368800"/>
              <a:ext cx="3949700" cy="12319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fr-FR"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Renforcement de la </a:t>
              </a:r>
              <a:r>
                <a:rPr lang="fr-FR" sz="16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capacité d'adaptation</a:t>
              </a:r>
              <a:r>
                <a:rPr lang="fr-FR" sz="16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fr-FR"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à long terme par la promotion de moyens de subsistance durables.</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381500" y="901700"/>
              <a:ext cx="3949700" cy="12319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fr-FR"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Augmenter la </a:t>
              </a:r>
              <a:r>
                <a:rPr lang="fr-FR" sz="1600" b="1"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capacité d'absorption</a:t>
              </a:r>
              <a:r>
                <a:rPr lang="fr-FR"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en cas de choc en fournissant aux gens un filet de sécurité pour répondre à leurs besoins de base.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5"/>
          <p:cNvSpPr/>
          <p:nvPr/>
        </p:nvSpPr>
        <p:spPr>
          <a:xfrm>
            <a:off x="1052000" y="1464825"/>
            <a:ext cx="7097700" cy="4221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300"/>
              <a:buFont typeface="Arial"/>
              <a:buNone/>
            </a:pPr>
            <a:r>
              <a:rPr lang="fr-FR" sz="3300" b="0" i="0" u="none" strike="noStrike" cap="none">
                <a:solidFill>
                  <a:schemeClr val="dk1"/>
                </a:solidFill>
                <a:latin typeface="Twentieth Century"/>
                <a:ea typeface="Twentieth Century"/>
                <a:cs typeface="Twentieth Century"/>
                <a:sym typeface="Twentieth Century"/>
              </a:rPr>
              <a:t>On sait que les </a:t>
            </a:r>
            <a:r>
              <a:rPr lang="fr-FR" sz="3300" b="1" i="0" u="none" strike="noStrike" cap="none">
                <a:solidFill>
                  <a:schemeClr val="dk1"/>
                </a:solidFill>
                <a:latin typeface="Twentieth Century"/>
                <a:ea typeface="Twentieth Century"/>
                <a:cs typeface="Twentieth Century"/>
                <a:sym typeface="Twentieth Century"/>
              </a:rPr>
              <a:t>mécanismes informels de protection sociale permettent aux practiciens de réagir avant ou après le choc</a:t>
            </a:r>
            <a:r>
              <a:rPr lang="fr-FR" sz="3300" b="0" i="0" u="none" strike="noStrike" cap="none">
                <a:solidFill>
                  <a:schemeClr val="dk1"/>
                </a:solidFill>
                <a:latin typeface="Twentieth Century"/>
                <a:ea typeface="Twentieth Century"/>
                <a:cs typeface="Twentieth Century"/>
                <a:sym typeface="Twentieth Century"/>
              </a:rPr>
              <a:t>, c’est-à-dire, leur permettent de fournir des moyens et des capacités qui leur permettent de renforcer leur résilience </a:t>
            </a:r>
            <a:r>
              <a:rPr lang="fr-FR" sz="3300" b="0" i="1" u="none" strike="noStrike" cap="none">
                <a:solidFill>
                  <a:schemeClr val="dk1"/>
                </a:solidFill>
                <a:latin typeface="Twentieth Century"/>
                <a:ea typeface="Twentieth Century"/>
                <a:cs typeface="Twentieth Century"/>
                <a:sym typeface="Twentieth Century"/>
              </a:rPr>
              <a:t>(</a:t>
            </a:r>
            <a:r>
              <a:rPr lang="fr-FR" sz="2400" b="0" i="1" u="none" strike="noStrike" cap="none">
                <a:solidFill>
                  <a:schemeClr val="dk1"/>
                </a:solidFill>
                <a:latin typeface="Twentieth Century"/>
                <a:ea typeface="Twentieth Century"/>
                <a:cs typeface="Twentieth Century"/>
                <a:sym typeface="Twentieth Century"/>
              </a:rPr>
              <a:t>Desplat (2018</a:t>
            </a:r>
            <a:r>
              <a:rPr lang="fr-FR" sz="3100" b="0" i="1" u="none" strike="noStrike" cap="none">
                <a:solidFill>
                  <a:schemeClr val="dk1"/>
                </a:solidFill>
                <a:latin typeface="Twentieth Century"/>
                <a:ea typeface="Twentieth Century"/>
                <a:cs typeface="Twentieth Century"/>
                <a:sym typeface="Twentieth Century"/>
              </a:rPr>
              <a:t>)</a:t>
            </a:r>
            <a:r>
              <a:rPr lang="fr-FR" sz="3100" b="0" i="0" u="none" strike="noStrike" cap="none">
                <a:solidFill>
                  <a:schemeClr val="dk1"/>
                </a:solidFill>
                <a:latin typeface="Twentieth Century"/>
                <a:ea typeface="Twentieth Century"/>
                <a:cs typeface="Twentieth Century"/>
                <a:sym typeface="Twentieth Century"/>
              </a:rPr>
              <a:t>.</a:t>
            </a:r>
            <a:endParaRPr sz="3300" b="0" i="0" u="none" strike="noStrike" cap="none">
              <a:solidFill>
                <a:schemeClr val="dk1"/>
              </a:solidFill>
              <a:latin typeface="Twentieth Century"/>
              <a:ea typeface="Twentieth Century"/>
              <a:cs typeface="Twentieth Century"/>
              <a:sym typeface="Twentieth Century"/>
            </a:endParaRPr>
          </a:p>
        </p:txBody>
      </p:sp>
      <p:pic>
        <p:nvPicPr>
          <p:cNvPr id="327" name="Google Shape;327;p15"/>
          <p:cNvPicPr preferRelativeResize="0"/>
          <p:nvPr/>
        </p:nvPicPr>
        <p:blipFill rotWithShape="1">
          <a:blip r:embed="rId3">
            <a:alphaModFix/>
          </a:blip>
          <a:srcRect/>
          <a:stretch/>
        </p:blipFill>
        <p:spPr>
          <a:xfrm>
            <a:off x="248825" y="1611425"/>
            <a:ext cx="685800" cy="473350"/>
          </a:xfrm>
          <a:prstGeom prst="rect">
            <a:avLst/>
          </a:prstGeom>
          <a:noFill/>
          <a:ln>
            <a:noFill/>
          </a:ln>
        </p:spPr>
      </p:pic>
      <p:sp>
        <p:nvSpPr>
          <p:cNvPr id="328" name="Google Shape;328;p15"/>
          <p:cNvSpPr txBox="1">
            <a:spLocks noGrp="1"/>
          </p:cNvSpPr>
          <p:nvPr>
            <p:ph type="title"/>
          </p:nvPr>
        </p:nvSpPr>
        <p:spPr>
          <a:xfrm>
            <a:off x="438425" y="244499"/>
            <a:ext cx="7948500" cy="993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sz="3100" i="1"/>
              <a:t>CADRE CONCEPTUEL</a:t>
            </a:r>
            <a:endParaRPr sz="39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6a91fa2cc1_0_95"/>
          <p:cNvSpPr txBox="1">
            <a:spLocks noGrp="1"/>
          </p:cNvSpPr>
          <p:nvPr>
            <p:ph type="title"/>
          </p:nvPr>
        </p:nvSpPr>
        <p:spPr>
          <a:xfrm>
            <a:off x="611550" y="244496"/>
            <a:ext cx="7948500" cy="152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sz="2600" i="1" dirty="0"/>
              <a:t>CADRE CONCEPTUEL</a:t>
            </a:r>
            <a:endParaRPr sz="2600" i="1" dirty="0"/>
          </a:p>
          <a:p>
            <a:pPr marL="0" lvl="0" indent="0" algn="ctr" rtl="0">
              <a:lnSpc>
                <a:spcPct val="90000"/>
              </a:lnSpc>
              <a:spcBef>
                <a:spcPts val="0"/>
              </a:spcBef>
              <a:spcAft>
                <a:spcPts val="0"/>
              </a:spcAft>
              <a:buClr>
                <a:schemeClr val="dk1"/>
              </a:buClr>
              <a:buSzPts val="3600"/>
              <a:buFont typeface="Twentieth Century"/>
              <a:buNone/>
            </a:pPr>
            <a:endParaRPr sz="2500" dirty="0"/>
          </a:p>
          <a:p>
            <a:pPr marL="0" lvl="0" indent="0" algn="ctr" rtl="0">
              <a:lnSpc>
                <a:spcPct val="90000"/>
              </a:lnSpc>
              <a:spcBef>
                <a:spcPts val="0"/>
              </a:spcBef>
              <a:spcAft>
                <a:spcPts val="0"/>
              </a:spcAft>
              <a:buClr>
                <a:schemeClr val="dk1"/>
              </a:buClr>
              <a:buSzPts val="3600"/>
              <a:buFont typeface="Twentieth Century"/>
              <a:buNone/>
            </a:pPr>
            <a:r>
              <a:rPr lang="fr-FR" sz="3000" dirty="0"/>
              <a:t>RELATION ENTRE LES CONCEPTS CLÉS</a:t>
            </a:r>
            <a:endParaRPr sz="3400" i="1" dirty="0"/>
          </a:p>
        </p:txBody>
      </p:sp>
      <p:grpSp>
        <p:nvGrpSpPr>
          <p:cNvPr id="334" name="Google Shape;334;g16a91fa2cc1_0_95"/>
          <p:cNvGrpSpPr/>
          <p:nvPr/>
        </p:nvGrpSpPr>
        <p:grpSpPr>
          <a:xfrm>
            <a:off x="218692" y="2487395"/>
            <a:ext cx="3119303" cy="3077736"/>
            <a:chOff x="835912" y="2197298"/>
            <a:chExt cx="3119303" cy="3077736"/>
          </a:xfrm>
        </p:grpSpPr>
        <p:grpSp>
          <p:nvGrpSpPr>
            <p:cNvPr id="335" name="Google Shape;335;g16a91fa2cc1_0_95"/>
            <p:cNvGrpSpPr/>
            <p:nvPr/>
          </p:nvGrpSpPr>
          <p:grpSpPr>
            <a:xfrm>
              <a:off x="835912" y="2197298"/>
              <a:ext cx="1758749" cy="3077736"/>
              <a:chOff x="39482" y="1566"/>
              <a:chExt cx="1758749" cy="3077736"/>
            </a:xfrm>
          </p:grpSpPr>
          <p:sp>
            <p:nvSpPr>
              <p:cNvPr id="336" name="Google Shape;336;g16a91fa2cc1_0_95"/>
              <p:cNvSpPr/>
              <p:nvPr/>
            </p:nvSpPr>
            <p:spPr>
              <a:xfrm>
                <a:off x="39482" y="1566"/>
                <a:ext cx="1758600" cy="879300"/>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16a91fa2cc1_0_95"/>
              <p:cNvSpPr txBox="1"/>
              <p:nvPr/>
            </p:nvSpPr>
            <p:spPr>
              <a:xfrm>
                <a:off x="65238" y="27322"/>
                <a:ext cx="1707300" cy="8280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a:solidFill>
                      <a:schemeClr val="lt1"/>
                    </a:solidFill>
                    <a:latin typeface="Georgia"/>
                    <a:ea typeface="Georgia"/>
                    <a:cs typeface="Georgia"/>
                    <a:sym typeface="Georgia"/>
                  </a:rPr>
                  <a:t>Concept</a:t>
                </a:r>
                <a:endParaRPr sz="1400" b="0" i="0" u="none" strike="noStrike" cap="none">
                  <a:solidFill>
                    <a:srgbClr val="000000"/>
                  </a:solidFill>
                  <a:latin typeface="Arial"/>
                  <a:ea typeface="Arial"/>
                  <a:cs typeface="Arial"/>
                  <a:sym typeface="Arial"/>
                </a:endParaRPr>
              </a:p>
            </p:txBody>
          </p:sp>
          <p:sp>
            <p:nvSpPr>
              <p:cNvPr id="338" name="Google Shape;338;g16a91fa2cc1_0_95"/>
              <p:cNvSpPr/>
              <p:nvPr/>
            </p:nvSpPr>
            <p:spPr>
              <a:xfrm>
                <a:off x="215356" y="880941"/>
                <a:ext cx="175800" cy="659400"/>
              </a:xfrm>
              <a:custGeom>
                <a:avLst/>
                <a:gdLst/>
                <a:ahLst/>
                <a:cxnLst/>
                <a:rect l="l" t="t" r="r" b="b"/>
                <a:pathLst>
                  <a:path w="120000" h="120000" extrusionOk="0">
                    <a:moveTo>
                      <a:pt x="0" y="0"/>
                    </a:moveTo>
                    <a:lnTo>
                      <a:pt x="0" y="120000"/>
                    </a:lnTo>
                    <a:lnTo>
                      <a:pt x="120000" y="120000"/>
                    </a:lnTo>
                  </a:path>
                </a:pathLst>
              </a:custGeom>
              <a:noFill/>
              <a:ln w="15875" cap="flat" cmpd="sng">
                <a:solidFill>
                  <a:srgbClr val="B33860"/>
                </a:solidFill>
                <a:prstDash val="solid"/>
                <a:round/>
                <a:headEnd type="none" w="sm" len="sm"/>
                <a:tailEnd type="none" w="sm" len="sm"/>
              </a:ln>
            </p:spPr>
          </p:sp>
          <p:sp>
            <p:nvSpPr>
              <p:cNvPr id="339" name="Google Shape;339;g16a91fa2cc1_0_95"/>
              <p:cNvSpPr/>
              <p:nvPr/>
            </p:nvSpPr>
            <p:spPr>
              <a:xfrm>
                <a:off x="391231" y="1100784"/>
                <a:ext cx="1407000" cy="879300"/>
              </a:xfrm>
              <a:prstGeom prst="roundRect">
                <a:avLst>
                  <a:gd name="adj" fmla="val 10000"/>
                </a:avLst>
              </a:prstGeom>
              <a:solidFill>
                <a:srgbClr val="BFBFBF">
                  <a:alpha val="89410"/>
                </a:srgb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16a91fa2cc1_0_95"/>
              <p:cNvSpPr txBox="1"/>
              <p:nvPr/>
            </p:nvSpPr>
            <p:spPr>
              <a:xfrm>
                <a:off x="416987" y="1126540"/>
                <a:ext cx="1355400" cy="8280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fr-FR" sz="1600" b="1" i="0" u="none" strike="noStrike" cap="none">
                    <a:solidFill>
                      <a:schemeClr val="dk1"/>
                    </a:solidFill>
                    <a:latin typeface="Georgia"/>
                    <a:ea typeface="Georgia"/>
                    <a:cs typeface="Georgia"/>
                    <a:sym typeface="Georgia"/>
                  </a:rPr>
                  <a:t>Définitions</a:t>
                </a:r>
                <a:endParaRPr sz="1400" b="0" i="0" u="none" strike="noStrike" cap="none">
                  <a:solidFill>
                    <a:srgbClr val="000000"/>
                  </a:solidFill>
                  <a:latin typeface="Arial"/>
                  <a:ea typeface="Arial"/>
                  <a:cs typeface="Arial"/>
                  <a:sym typeface="Arial"/>
                </a:endParaRPr>
              </a:p>
            </p:txBody>
          </p:sp>
          <p:sp>
            <p:nvSpPr>
              <p:cNvPr id="341" name="Google Shape;341;g16a91fa2cc1_0_95"/>
              <p:cNvSpPr/>
              <p:nvPr/>
            </p:nvSpPr>
            <p:spPr>
              <a:xfrm>
                <a:off x="215356" y="880941"/>
                <a:ext cx="175800" cy="1758600"/>
              </a:xfrm>
              <a:custGeom>
                <a:avLst/>
                <a:gdLst/>
                <a:ahLst/>
                <a:cxnLst/>
                <a:rect l="l" t="t" r="r" b="b"/>
                <a:pathLst>
                  <a:path w="120000" h="120000" extrusionOk="0">
                    <a:moveTo>
                      <a:pt x="0" y="0"/>
                    </a:moveTo>
                    <a:lnTo>
                      <a:pt x="0" y="120000"/>
                    </a:lnTo>
                    <a:lnTo>
                      <a:pt x="120000" y="120000"/>
                    </a:lnTo>
                  </a:path>
                </a:pathLst>
              </a:custGeom>
              <a:noFill/>
              <a:ln w="15875" cap="flat" cmpd="sng">
                <a:solidFill>
                  <a:srgbClr val="B33860"/>
                </a:solidFill>
                <a:prstDash val="solid"/>
                <a:round/>
                <a:headEnd type="none" w="sm" len="sm"/>
                <a:tailEnd type="none" w="sm" len="sm"/>
              </a:ln>
            </p:spPr>
          </p:sp>
          <p:sp>
            <p:nvSpPr>
              <p:cNvPr id="342" name="Google Shape;342;g16a91fa2cc1_0_95"/>
              <p:cNvSpPr/>
              <p:nvPr/>
            </p:nvSpPr>
            <p:spPr>
              <a:xfrm>
                <a:off x="391231" y="2200002"/>
                <a:ext cx="1407000" cy="879300"/>
              </a:xfrm>
              <a:prstGeom prst="roundRect">
                <a:avLst>
                  <a:gd name="adj" fmla="val 10000"/>
                </a:avLst>
              </a:prstGeom>
              <a:solidFill>
                <a:srgbClr val="BFBFBF">
                  <a:alpha val="89410"/>
                </a:srgb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g16a91fa2cc1_0_95"/>
              <p:cNvSpPr txBox="1"/>
              <p:nvPr/>
            </p:nvSpPr>
            <p:spPr>
              <a:xfrm>
                <a:off x="416987" y="2225758"/>
                <a:ext cx="1355400" cy="8280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fr-FR" sz="1000" b="1" i="0" u="none" strike="noStrike" cap="none">
                    <a:solidFill>
                      <a:schemeClr val="dk1"/>
                    </a:solidFill>
                    <a:latin typeface="Georgia"/>
                    <a:ea typeface="Georgia"/>
                    <a:cs typeface="Georgia"/>
                    <a:sym typeface="Georgia"/>
                  </a:rPr>
                  <a:t>Multidimensionnel</a:t>
                </a:r>
                <a:endParaRPr sz="1400" b="0" i="0" u="none" strike="noStrike" cap="none">
                  <a:solidFill>
                    <a:srgbClr val="000000"/>
                  </a:solidFill>
                  <a:latin typeface="Arial"/>
                  <a:ea typeface="Arial"/>
                  <a:cs typeface="Arial"/>
                  <a:sym typeface="Arial"/>
                </a:endParaRPr>
              </a:p>
            </p:txBody>
          </p:sp>
        </p:grpSp>
        <p:sp>
          <p:nvSpPr>
            <p:cNvPr id="344" name="Google Shape;344;g16a91fa2cc1_0_95"/>
            <p:cNvSpPr txBox="1"/>
            <p:nvPr/>
          </p:nvSpPr>
          <p:spPr>
            <a:xfrm>
              <a:off x="2769915" y="2973897"/>
              <a:ext cx="1185300" cy="3078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Processus</a:t>
              </a:r>
              <a:endParaRPr sz="1400" b="0" i="0" u="none" strike="noStrike" cap="none">
                <a:solidFill>
                  <a:srgbClr val="000000"/>
                </a:solidFill>
                <a:latin typeface="Arial"/>
                <a:ea typeface="Arial"/>
                <a:cs typeface="Arial"/>
                <a:sym typeface="Arial"/>
              </a:endParaRPr>
            </a:p>
          </p:txBody>
        </p:sp>
        <p:sp>
          <p:nvSpPr>
            <p:cNvPr id="345" name="Google Shape;345;g16a91fa2cc1_0_95"/>
            <p:cNvSpPr txBox="1"/>
            <p:nvPr/>
          </p:nvSpPr>
          <p:spPr>
            <a:xfrm>
              <a:off x="2769915" y="3410340"/>
              <a:ext cx="1185300" cy="3078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Georgia"/>
                  <a:ea typeface="Georgia"/>
                  <a:cs typeface="Georgia"/>
                  <a:sym typeface="Georgia"/>
                </a:rPr>
                <a:t>Capacité</a:t>
              </a:r>
              <a:endParaRPr sz="1400" b="0" i="0" u="none" strike="noStrike" cap="none" dirty="0">
                <a:solidFill>
                  <a:srgbClr val="000000"/>
                </a:solidFill>
                <a:latin typeface="Arial"/>
                <a:ea typeface="Arial"/>
                <a:cs typeface="Arial"/>
                <a:sym typeface="Arial"/>
              </a:endParaRPr>
            </a:p>
          </p:txBody>
        </p:sp>
        <p:sp>
          <p:nvSpPr>
            <p:cNvPr id="346" name="Google Shape;346;g16a91fa2cc1_0_95"/>
            <p:cNvSpPr txBox="1"/>
            <p:nvPr/>
          </p:nvSpPr>
          <p:spPr>
            <a:xfrm>
              <a:off x="2766225" y="3846783"/>
              <a:ext cx="1185300" cy="523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Prémisse statique</a:t>
              </a:r>
              <a:endParaRPr sz="1400" b="0" i="0" u="none" strike="noStrike" cap="none">
                <a:solidFill>
                  <a:srgbClr val="000000"/>
                </a:solidFill>
                <a:latin typeface="Arial"/>
                <a:ea typeface="Arial"/>
                <a:cs typeface="Arial"/>
                <a:sym typeface="Arial"/>
              </a:endParaRPr>
            </a:p>
          </p:txBody>
        </p:sp>
        <p:cxnSp>
          <p:nvCxnSpPr>
            <p:cNvPr id="347" name="Google Shape;347;g16a91fa2cc1_0_95"/>
            <p:cNvCxnSpPr/>
            <p:nvPr/>
          </p:nvCxnSpPr>
          <p:spPr>
            <a:xfrm>
              <a:off x="2597332" y="3734808"/>
              <a:ext cx="58800" cy="0"/>
            </a:xfrm>
            <a:prstGeom prst="straightConnector1">
              <a:avLst/>
            </a:prstGeom>
            <a:noFill/>
            <a:ln w="19050" cap="flat" cmpd="sng">
              <a:solidFill>
                <a:schemeClr val="accent1"/>
              </a:solidFill>
              <a:prstDash val="solid"/>
              <a:round/>
              <a:headEnd type="none" w="sm" len="sm"/>
              <a:tailEnd type="none" w="sm" len="sm"/>
            </a:ln>
          </p:spPr>
        </p:cxnSp>
        <p:cxnSp>
          <p:nvCxnSpPr>
            <p:cNvPr id="348" name="Google Shape;348;g16a91fa2cc1_0_95"/>
            <p:cNvCxnSpPr/>
            <p:nvPr/>
          </p:nvCxnSpPr>
          <p:spPr>
            <a:xfrm>
              <a:off x="2656055" y="3127785"/>
              <a:ext cx="0" cy="987000"/>
            </a:xfrm>
            <a:prstGeom prst="straightConnector1">
              <a:avLst/>
            </a:prstGeom>
            <a:noFill/>
            <a:ln w="12700" cap="flat" cmpd="sng">
              <a:solidFill>
                <a:srgbClr val="B33B60"/>
              </a:solidFill>
              <a:prstDash val="solid"/>
              <a:round/>
              <a:headEnd type="none" w="sm" len="sm"/>
              <a:tailEnd type="none" w="sm" len="sm"/>
            </a:ln>
          </p:spPr>
        </p:cxnSp>
        <p:cxnSp>
          <p:nvCxnSpPr>
            <p:cNvPr id="349" name="Google Shape;349;g16a91fa2cc1_0_95"/>
            <p:cNvCxnSpPr>
              <a:endCxn id="346" idx="1"/>
            </p:cNvCxnSpPr>
            <p:nvPr/>
          </p:nvCxnSpPr>
          <p:spPr>
            <a:xfrm>
              <a:off x="2656125" y="4108383"/>
              <a:ext cx="110100" cy="0"/>
            </a:xfrm>
            <a:prstGeom prst="straightConnector1">
              <a:avLst/>
            </a:prstGeom>
            <a:noFill/>
            <a:ln w="19050" cap="flat" cmpd="sng">
              <a:solidFill>
                <a:schemeClr val="accent1"/>
              </a:solidFill>
              <a:prstDash val="solid"/>
              <a:round/>
              <a:headEnd type="none" w="sm" len="sm"/>
              <a:tailEnd type="none" w="sm" len="sm"/>
            </a:ln>
          </p:spPr>
        </p:cxnSp>
        <p:cxnSp>
          <p:nvCxnSpPr>
            <p:cNvPr id="350" name="Google Shape;350;g16a91fa2cc1_0_95"/>
            <p:cNvCxnSpPr/>
            <p:nvPr/>
          </p:nvCxnSpPr>
          <p:spPr>
            <a:xfrm>
              <a:off x="2651466" y="3133751"/>
              <a:ext cx="110100" cy="0"/>
            </a:xfrm>
            <a:prstGeom prst="straightConnector1">
              <a:avLst/>
            </a:prstGeom>
            <a:noFill/>
            <a:ln w="19050" cap="flat" cmpd="sng">
              <a:solidFill>
                <a:schemeClr val="accent1"/>
              </a:solidFill>
              <a:prstDash val="solid"/>
              <a:round/>
              <a:headEnd type="none" w="sm" len="sm"/>
              <a:tailEnd type="none" w="sm" len="sm"/>
            </a:ln>
          </p:spPr>
        </p:cxnSp>
        <p:cxnSp>
          <p:nvCxnSpPr>
            <p:cNvPr id="351" name="Google Shape;351;g16a91fa2cc1_0_95"/>
            <p:cNvCxnSpPr/>
            <p:nvPr/>
          </p:nvCxnSpPr>
          <p:spPr>
            <a:xfrm>
              <a:off x="2659745" y="3564254"/>
              <a:ext cx="110100" cy="0"/>
            </a:xfrm>
            <a:prstGeom prst="straightConnector1">
              <a:avLst/>
            </a:prstGeom>
            <a:noFill/>
            <a:ln w="19050" cap="flat" cmpd="sng">
              <a:solidFill>
                <a:schemeClr val="accent1"/>
              </a:solidFill>
              <a:prstDash val="solid"/>
              <a:round/>
              <a:headEnd type="none" w="sm" len="sm"/>
              <a:tailEnd type="none" w="sm" len="sm"/>
            </a:ln>
          </p:spPr>
        </p:cxnSp>
      </p:grpSp>
      <p:grpSp>
        <p:nvGrpSpPr>
          <p:cNvPr id="352" name="Google Shape;352;g16a91fa2cc1_0_95"/>
          <p:cNvGrpSpPr/>
          <p:nvPr/>
        </p:nvGrpSpPr>
        <p:grpSpPr>
          <a:xfrm>
            <a:off x="3361368" y="2300149"/>
            <a:ext cx="3298477" cy="3454966"/>
            <a:chOff x="4103540" y="2216213"/>
            <a:chExt cx="3470985" cy="3449447"/>
          </a:xfrm>
        </p:grpSpPr>
        <p:grpSp>
          <p:nvGrpSpPr>
            <p:cNvPr id="353" name="Google Shape;353;g16a91fa2cc1_0_95"/>
            <p:cNvGrpSpPr/>
            <p:nvPr/>
          </p:nvGrpSpPr>
          <p:grpSpPr>
            <a:xfrm>
              <a:off x="4103540" y="2216213"/>
              <a:ext cx="1977248" cy="3449447"/>
              <a:chOff x="166513" y="1635"/>
              <a:chExt cx="1977248" cy="3449447"/>
            </a:xfrm>
          </p:grpSpPr>
          <p:sp>
            <p:nvSpPr>
              <p:cNvPr id="354" name="Google Shape;354;g16a91fa2cc1_0_95"/>
              <p:cNvSpPr/>
              <p:nvPr/>
            </p:nvSpPr>
            <p:spPr>
              <a:xfrm>
                <a:off x="166513" y="1635"/>
                <a:ext cx="1971300" cy="985500"/>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16a91fa2cc1_0_95"/>
              <p:cNvSpPr txBox="1"/>
              <p:nvPr/>
            </p:nvSpPr>
            <p:spPr>
              <a:xfrm>
                <a:off x="195380" y="30502"/>
                <a:ext cx="1913400" cy="927900"/>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0" i="0" u="none" strike="noStrike" cap="none">
                    <a:solidFill>
                      <a:schemeClr val="lt1"/>
                    </a:solidFill>
                    <a:latin typeface="Georgia"/>
                    <a:ea typeface="Georgia"/>
                    <a:cs typeface="Georgia"/>
                    <a:sym typeface="Georgia"/>
                  </a:rPr>
                  <a:t>Organisation</a:t>
                </a:r>
                <a:endParaRPr sz="1400" b="0" i="0" u="none" strike="noStrike" cap="none">
                  <a:solidFill>
                    <a:srgbClr val="000000"/>
                  </a:solidFill>
                  <a:latin typeface="Arial"/>
                  <a:ea typeface="Arial"/>
                  <a:cs typeface="Arial"/>
                  <a:sym typeface="Arial"/>
                </a:endParaRPr>
              </a:p>
            </p:txBody>
          </p:sp>
          <p:sp>
            <p:nvSpPr>
              <p:cNvPr id="356" name="Google Shape;356;g16a91fa2cc1_0_95"/>
              <p:cNvSpPr/>
              <p:nvPr/>
            </p:nvSpPr>
            <p:spPr>
              <a:xfrm>
                <a:off x="363629" y="987214"/>
                <a:ext cx="197100" cy="739200"/>
              </a:xfrm>
              <a:custGeom>
                <a:avLst/>
                <a:gdLst/>
                <a:ahLst/>
                <a:cxnLst/>
                <a:rect l="l" t="t" r="r" b="b"/>
                <a:pathLst>
                  <a:path w="120000" h="120000" extrusionOk="0">
                    <a:moveTo>
                      <a:pt x="0" y="0"/>
                    </a:moveTo>
                    <a:lnTo>
                      <a:pt x="0" y="120000"/>
                    </a:lnTo>
                    <a:lnTo>
                      <a:pt x="120000" y="120000"/>
                    </a:lnTo>
                  </a:path>
                </a:pathLst>
              </a:custGeom>
              <a:noFill/>
              <a:ln w="15875" cap="flat" cmpd="sng">
                <a:solidFill>
                  <a:srgbClr val="B33860"/>
                </a:solidFill>
                <a:prstDash val="solid"/>
                <a:round/>
                <a:headEnd type="none" w="sm" len="sm"/>
                <a:tailEnd type="none" w="sm" len="sm"/>
              </a:ln>
            </p:spPr>
          </p:sp>
          <p:sp>
            <p:nvSpPr>
              <p:cNvPr id="357" name="Google Shape;357;g16a91fa2cc1_0_95"/>
              <p:cNvSpPr/>
              <p:nvPr/>
            </p:nvSpPr>
            <p:spPr>
              <a:xfrm>
                <a:off x="560744" y="1233609"/>
                <a:ext cx="1576800" cy="985500"/>
              </a:xfrm>
              <a:prstGeom prst="roundRect">
                <a:avLst>
                  <a:gd name="adj" fmla="val 10000"/>
                </a:avLst>
              </a:prstGeom>
              <a:solidFill>
                <a:srgbClr val="BFBFBF">
                  <a:alpha val="89410"/>
                </a:srgb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16a91fa2cc1_0_95"/>
              <p:cNvSpPr txBox="1"/>
              <p:nvPr/>
            </p:nvSpPr>
            <p:spPr>
              <a:xfrm>
                <a:off x="433161" y="1262456"/>
                <a:ext cx="1710600" cy="9279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fr-FR" sz="1600" b="1" i="0" u="none" strike="noStrike" cap="none">
                    <a:solidFill>
                      <a:schemeClr val="dk1"/>
                    </a:solidFill>
                    <a:latin typeface="Georgia"/>
                    <a:ea typeface="Georgia"/>
                    <a:cs typeface="Georgia"/>
                    <a:sym typeface="Georgia"/>
                  </a:rPr>
                  <a:t>Communauté</a:t>
                </a:r>
                <a:endParaRPr sz="1400" b="0" i="0" u="none" strike="noStrike" cap="none">
                  <a:solidFill>
                    <a:srgbClr val="000000"/>
                  </a:solidFill>
                  <a:latin typeface="Arial"/>
                  <a:ea typeface="Arial"/>
                  <a:cs typeface="Arial"/>
                  <a:sym typeface="Arial"/>
                </a:endParaRPr>
              </a:p>
            </p:txBody>
          </p:sp>
          <p:sp>
            <p:nvSpPr>
              <p:cNvPr id="359" name="Google Shape;359;g16a91fa2cc1_0_95"/>
              <p:cNvSpPr/>
              <p:nvPr/>
            </p:nvSpPr>
            <p:spPr>
              <a:xfrm>
                <a:off x="363629" y="987214"/>
                <a:ext cx="197100" cy="1971300"/>
              </a:xfrm>
              <a:custGeom>
                <a:avLst/>
                <a:gdLst/>
                <a:ahLst/>
                <a:cxnLst/>
                <a:rect l="l" t="t" r="r" b="b"/>
                <a:pathLst>
                  <a:path w="120000" h="120000" extrusionOk="0">
                    <a:moveTo>
                      <a:pt x="0" y="0"/>
                    </a:moveTo>
                    <a:lnTo>
                      <a:pt x="0" y="120000"/>
                    </a:lnTo>
                    <a:lnTo>
                      <a:pt x="120000" y="120000"/>
                    </a:lnTo>
                  </a:path>
                </a:pathLst>
              </a:custGeom>
              <a:noFill/>
              <a:ln w="15875" cap="flat" cmpd="sng">
                <a:solidFill>
                  <a:srgbClr val="B33860"/>
                </a:solidFill>
                <a:prstDash val="solid"/>
                <a:round/>
                <a:headEnd type="none" w="sm" len="sm"/>
                <a:tailEnd type="none" w="sm" len="sm"/>
              </a:ln>
            </p:spPr>
          </p:sp>
          <p:sp>
            <p:nvSpPr>
              <p:cNvPr id="360" name="Google Shape;360;g16a91fa2cc1_0_95"/>
              <p:cNvSpPr/>
              <p:nvPr/>
            </p:nvSpPr>
            <p:spPr>
              <a:xfrm>
                <a:off x="560744" y="2465582"/>
                <a:ext cx="1576800" cy="985500"/>
              </a:xfrm>
              <a:prstGeom prst="roundRect">
                <a:avLst>
                  <a:gd name="adj" fmla="val 10000"/>
                </a:avLst>
              </a:prstGeom>
              <a:solidFill>
                <a:srgbClr val="BFBFBF">
                  <a:alpha val="89410"/>
                </a:srgb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6a91fa2cc1_0_95"/>
              <p:cNvSpPr txBox="1"/>
              <p:nvPr/>
            </p:nvSpPr>
            <p:spPr>
              <a:xfrm>
                <a:off x="589611" y="2494449"/>
                <a:ext cx="1519200" cy="9279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fr-FR" sz="1600" b="1" i="0" u="none" strike="noStrike" cap="none">
                    <a:solidFill>
                      <a:schemeClr val="dk1"/>
                    </a:solidFill>
                    <a:latin typeface="Georgia"/>
                    <a:ea typeface="Georgia"/>
                    <a:cs typeface="Georgia"/>
                    <a:sym typeface="Georgia"/>
                  </a:rPr>
                  <a:t>Structure</a:t>
                </a:r>
                <a:endParaRPr sz="1400" b="0" i="0" u="none" strike="noStrike" cap="none">
                  <a:solidFill>
                    <a:srgbClr val="000000"/>
                  </a:solidFill>
                  <a:latin typeface="Arial"/>
                  <a:ea typeface="Arial"/>
                  <a:cs typeface="Arial"/>
                  <a:sym typeface="Arial"/>
                </a:endParaRPr>
              </a:p>
            </p:txBody>
          </p:sp>
        </p:grpSp>
        <p:sp>
          <p:nvSpPr>
            <p:cNvPr id="362" name="Google Shape;362;g16a91fa2cc1_0_95"/>
            <p:cNvSpPr txBox="1"/>
            <p:nvPr/>
          </p:nvSpPr>
          <p:spPr>
            <a:xfrm>
              <a:off x="6389225" y="4717175"/>
              <a:ext cx="1185300" cy="307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Entraide</a:t>
              </a:r>
              <a:endParaRPr sz="1400" b="0" i="0" u="none" strike="noStrike" cap="none">
                <a:solidFill>
                  <a:srgbClr val="000000"/>
                </a:solidFill>
                <a:latin typeface="Arial"/>
                <a:ea typeface="Arial"/>
                <a:cs typeface="Arial"/>
                <a:sym typeface="Arial"/>
              </a:endParaRPr>
            </a:p>
          </p:txBody>
        </p:sp>
        <p:sp>
          <p:nvSpPr>
            <p:cNvPr id="363" name="Google Shape;363;g16a91fa2cc1_0_95"/>
            <p:cNvSpPr txBox="1"/>
            <p:nvPr/>
          </p:nvSpPr>
          <p:spPr>
            <a:xfrm>
              <a:off x="6389225" y="5354091"/>
              <a:ext cx="1185300" cy="307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Solidarité</a:t>
              </a:r>
              <a:endParaRPr sz="1400" b="0" i="0" u="none" strike="noStrike" cap="none">
                <a:solidFill>
                  <a:srgbClr val="000000"/>
                </a:solidFill>
                <a:latin typeface="Arial"/>
                <a:ea typeface="Arial"/>
                <a:cs typeface="Arial"/>
                <a:sym typeface="Arial"/>
              </a:endParaRPr>
            </a:p>
          </p:txBody>
        </p:sp>
        <p:cxnSp>
          <p:nvCxnSpPr>
            <p:cNvPr id="364" name="Google Shape;364;g16a91fa2cc1_0_95"/>
            <p:cNvCxnSpPr/>
            <p:nvPr/>
          </p:nvCxnSpPr>
          <p:spPr>
            <a:xfrm>
              <a:off x="6264905" y="4853025"/>
              <a:ext cx="0" cy="756600"/>
            </a:xfrm>
            <a:prstGeom prst="straightConnector1">
              <a:avLst/>
            </a:prstGeom>
            <a:noFill/>
            <a:ln w="12700" cap="flat" cmpd="sng">
              <a:solidFill>
                <a:srgbClr val="B33B60"/>
              </a:solidFill>
              <a:prstDash val="solid"/>
              <a:round/>
              <a:headEnd type="none" w="sm" len="sm"/>
              <a:tailEnd type="none" w="sm" len="sm"/>
            </a:ln>
          </p:spPr>
        </p:cxnSp>
        <p:cxnSp>
          <p:nvCxnSpPr>
            <p:cNvPr id="365" name="Google Shape;365;g16a91fa2cc1_0_95"/>
            <p:cNvCxnSpPr/>
            <p:nvPr/>
          </p:nvCxnSpPr>
          <p:spPr>
            <a:xfrm>
              <a:off x="6176336" y="5212491"/>
              <a:ext cx="110100" cy="0"/>
            </a:xfrm>
            <a:prstGeom prst="straightConnector1">
              <a:avLst/>
            </a:prstGeom>
            <a:noFill/>
            <a:ln w="19050" cap="flat" cmpd="sng">
              <a:solidFill>
                <a:schemeClr val="accent1"/>
              </a:solidFill>
              <a:prstDash val="solid"/>
              <a:round/>
              <a:headEnd type="none" w="sm" len="sm"/>
              <a:tailEnd type="none" w="sm" len="sm"/>
            </a:ln>
          </p:spPr>
        </p:cxnSp>
        <p:cxnSp>
          <p:nvCxnSpPr>
            <p:cNvPr id="366" name="Google Shape;366;g16a91fa2cc1_0_95"/>
            <p:cNvCxnSpPr/>
            <p:nvPr/>
          </p:nvCxnSpPr>
          <p:spPr>
            <a:xfrm>
              <a:off x="6237295" y="5619115"/>
              <a:ext cx="110100" cy="0"/>
            </a:xfrm>
            <a:prstGeom prst="straightConnector1">
              <a:avLst/>
            </a:prstGeom>
            <a:noFill/>
            <a:ln w="19050" cap="flat" cmpd="sng">
              <a:solidFill>
                <a:schemeClr val="accent1"/>
              </a:solidFill>
              <a:prstDash val="solid"/>
              <a:round/>
              <a:headEnd type="none" w="sm" len="sm"/>
              <a:tailEnd type="none" w="sm" len="sm"/>
            </a:ln>
          </p:spPr>
        </p:cxnSp>
        <p:cxnSp>
          <p:nvCxnSpPr>
            <p:cNvPr id="367" name="Google Shape;367;g16a91fa2cc1_0_95"/>
            <p:cNvCxnSpPr/>
            <p:nvPr/>
          </p:nvCxnSpPr>
          <p:spPr>
            <a:xfrm>
              <a:off x="6252106" y="4853025"/>
              <a:ext cx="110100" cy="0"/>
            </a:xfrm>
            <a:prstGeom prst="straightConnector1">
              <a:avLst/>
            </a:prstGeom>
            <a:noFill/>
            <a:ln w="19050" cap="flat" cmpd="sng">
              <a:solidFill>
                <a:schemeClr val="accent1"/>
              </a:solidFill>
              <a:prstDash val="solid"/>
              <a:round/>
              <a:headEnd type="none" w="sm" len="sm"/>
              <a:tailEnd type="none" w="sm" len="sm"/>
            </a:ln>
          </p:spPr>
        </p:cxnSp>
      </p:grpSp>
      <p:sp>
        <p:nvSpPr>
          <p:cNvPr id="368" name="Google Shape;368;g16a91fa2cc1_0_95"/>
          <p:cNvSpPr txBox="1"/>
          <p:nvPr/>
        </p:nvSpPr>
        <p:spPr>
          <a:xfrm>
            <a:off x="566934" y="1752666"/>
            <a:ext cx="4586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Georgia"/>
              <a:buNone/>
            </a:pPr>
            <a:r>
              <a:rPr lang="fr-FR" sz="1800" b="1" i="0" u="none" strike="noStrike" cap="none">
                <a:solidFill>
                  <a:schemeClr val="dk1"/>
                </a:solidFill>
                <a:latin typeface="Georgia"/>
                <a:ea typeface="Georgia"/>
                <a:cs typeface="Georgia"/>
                <a:sym typeface="Georgia"/>
              </a:rPr>
              <a:t>La résilience : </a:t>
            </a:r>
            <a:endParaRPr sz="1400" b="0" i="0" u="none" strike="noStrike" cap="none">
              <a:solidFill>
                <a:srgbClr val="000000"/>
              </a:solidFill>
              <a:latin typeface="Arial"/>
              <a:ea typeface="Arial"/>
              <a:cs typeface="Arial"/>
              <a:sym typeface="Arial"/>
            </a:endParaRPr>
          </a:p>
        </p:txBody>
      </p:sp>
      <p:sp>
        <p:nvSpPr>
          <p:cNvPr id="369" name="Google Shape;369;g16a91fa2cc1_0_95"/>
          <p:cNvSpPr txBox="1"/>
          <p:nvPr/>
        </p:nvSpPr>
        <p:spPr>
          <a:xfrm>
            <a:off x="5855397" y="1681644"/>
            <a:ext cx="3288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Georgia"/>
              <a:buNone/>
            </a:pPr>
            <a:r>
              <a:rPr lang="fr-FR" sz="1800" b="1" i="0" u="none" strike="noStrike" cap="none">
                <a:solidFill>
                  <a:schemeClr val="dk1"/>
                </a:solidFill>
                <a:latin typeface="Georgia"/>
                <a:ea typeface="Georgia"/>
                <a:cs typeface="Georgia"/>
                <a:sym typeface="Georgia"/>
              </a:rPr>
              <a:t>Objectif de la Protection Sociale :</a:t>
            </a:r>
            <a:endParaRPr sz="1400" b="0" i="0" u="none" strike="noStrike" cap="none">
              <a:solidFill>
                <a:srgbClr val="000000"/>
              </a:solidFill>
              <a:latin typeface="Arial"/>
              <a:ea typeface="Arial"/>
              <a:cs typeface="Arial"/>
              <a:sym typeface="Arial"/>
            </a:endParaRPr>
          </a:p>
        </p:txBody>
      </p:sp>
      <p:grpSp>
        <p:nvGrpSpPr>
          <p:cNvPr id="370" name="Google Shape;370;g16a91fa2cc1_0_95"/>
          <p:cNvGrpSpPr/>
          <p:nvPr/>
        </p:nvGrpSpPr>
        <p:grpSpPr>
          <a:xfrm>
            <a:off x="6814632" y="2227782"/>
            <a:ext cx="1887600" cy="2541119"/>
            <a:chOff x="6694465" y="2267506"/>
            <a:chExt cx="1887600" cy="2541119"/>
          </a:xfrm>
        </p:grpSpPr>
        <p:sp>
          <p:nvSpPr>
            <p:cNvPr id="371" name="Google Shape;371;g16a91fa2cc1_0_95"/>
            <p:cNvSpPr txBox="1"/>
            <p:nvPr/>
          </p:nvSpPr>
          <p:spPr>
            <a:xfrm>
              <a:off x="6730043" y="2267506"/>
              <a:ext cx="1812000" cy="13236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0" i="1" u="none" strike="noStrike" cap="none">
                  <a:solidFill>
                    <a:schemeClr val="dk1"/>
                  </a:solidFill>
                  <a:latin typeface="Twentieth Century"/>
                  <a:ea typeface="Twentieth Century"/>
                  <a:cs typeface="Twentieth Century"/>
                  <a:sym typeface="Twentieth Century"/>
                </a:rPr>
                <a:t>protéger les personnes contre les risques socio-économique et naturel</a:t>
              </a:r>
              <a:endParaRPr sz="1600" b="0" i="0" u="none" strike="noStrike" cap="none">
                <a:solidFill>
                  <a:schemeClr val="dk1"/>
                </a:solidFill>
                <a:latin typeface="Georgia"/>
                <a:ea typeface="Georgia"/>
                <a:cs typeface="Georgia"/>
                <a:sym typeface="Georgia"/>
              </a:endParaRPr>
            </a:p>
          </p:txBody>
        </p:sp>
        <p:sp>
          <p:nvSpPr>
            <p:cNvPr id="372" name="Google Shape;372;g16a91fa2cc1_0_95"/>
            <p:cNvSpPr txBox="1"/>
            <p:nvPr/>
          </p:nvSpPr>
          <p:spPr>
            <a:xfrm>
              <a:off x="6694465" y="3854325"/>
              <a:ext cx="1887600" cy="9543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0000"/>
                  </a:solidFill>
                  <a:latin typeface="Georgia"/>
                  <a:ea typeface="Georgia"/>
                  <a:cs typeface="Georgia"/>
                  <a:sym typeface="Georgia"/>
                </a:rPr>
                <a:t>Influencer la résilience de la communauté.</a:t>
              </a:r>
              <a:endParaRPr sz="1400" b="1" i="0" u="none" strike="noStrike" cap="none">
                <a:solidFill>
                  <a:srgbClr val="FF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rgbClr val="FF0000"/>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373" name="Google Shape;373;g16a91fa2cc1_0_95"/>
            <p:cNvSpPr/>
            <p:nvPr/>
          </p:nvSpPr>
          <p:spPr>
            <a:xfrm>
              <a:off x="7499698" y="3461853"/>
              <a:ext cx="272700" cy="392400"/>
            </a:xfrm>
            <a:prstGeom prst="downArrow">
              <a:avLst>
                <a:gd name="adj1" fmla="val 50000"/>
                <a:gd name="adj2"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cxnSp>
        <p:nvCxnSpPr>
          <p:cNvPr id="374" name="Google Shape;374;g16a91fa2cc1_0_95"/>
          <p:cNvCxnSpPr/>
          <p:nvPr/>
        </p:nvCxnSpPr>
        <p:spPr>
          <a:xfrm flipH="1">
            <a:off x="5245408" y="4010767"/>
            <a:ext cx="380400" cy="8100"/>
          </a:xfrm>
          <a:prstGeom prst="straightConnector1">
            <a:avLst/>
          </a:prstGeom>
          <a:noFill/>
          <a:ln w="19050" cap="flat" cmpd="sng">
            <a:solidFill>
              <a:schemeClr val="accent1"/>
            </a:solidFill>
            <a:prstDash val="solid"/>
            <a:round/>
            <a:headEnd type="none" w="sm" len="sm"/>
            <a:tailEnd type="none" w="sm" len="sm"/>
          </a:ln>
        </p:spPr>
      </p:cxnSp>
      <p:sp>
        <p:nvSpPr>
          <p:cNvPr id="375" name="Google Shape;375;g16a91fa2cc1_0_95"/>
          <p:cNvSpPr/>
          <p:nvPr/>
        </p:nvSpPr>
        <p:spPr>
          <a:xfrm>
            <a:off x="5517014" y="3513313"/>
            <a:ext cx="1257600" cy="962100"/>
          </a:xfrm>
          <a:prstGeom prst="rect">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Twentieth Century"/>
                <a:ea typeface="Twentieth Century"/>
                <a:cs typeface="Twentieth Century"/>
                <a:sym typeface="Twentieth Century"/>
              </a:rPr>
              <a:t>Fihavanana</a:t>
            </a:r>
            <a:endParaRPr sz="1400" b="0" i="0" u="none" strike="noStrike" cap="none">
              <a:solidFill>
                <a:schemeClr val="dk1"/>
              </a:solidFill>
              <a:latin typeface="Twentieth Century"/>
              <a:ea typeface="Twentieth Century"/>
              <a:cs typeface="Twentieth Century"/>
              <a:sym typeface="Twentieth Century"/>
            </a:endParaRPr>
          </a:p>
        </p:txBody>
      </p:sp>
      <p:sp>
        <p:nvSpPr>
          <p:cNvPr id="3" name="Rectangle 2"/>
          <p:cNvSpPr/>
          <p:nvPr/>
        </p:nvSpPr>
        <p:spPr>
          <a:xfrm>
            <a:off x="394566" y="5572886"/>
            <a:ext cx="1749780" cy="630942"/>
          </a:xfrm>
          <a:prstGeom prst="rect">
            <a:avLst/>
          </a:prstGeom>
        </p:spPr>
        <p:txBody>
          <a:bodyPr wrap="square">
            <a:spAutoFit/>
          </a:bodyPr>
          <a:lstStyle/>
          <a:p>
            <a:pPr marL="457200" lvl="0" algn="just">
              <a:spcBef>
                <a:spcPts val="600"/>
              </a:spcBef>
              <a:buSzPts val="2800"/>
            </a:pPr>
            <a:r>
              <a:rPr lang="fr-FR" sz="700" i="1" dirty="0" smtClean="0">
                <a:solidFill>
                  <a:schemeClr val="dk1"/>
                </a:solidFill>
                <a:latin typeface="Twentieth Century"/>
                <a:sym typeface="Twentieth Century"/>
              </a:rPr>
              <a:t>Economique, Social, Culturel, Institutionnel, Organisationnel, Environnemental, Renforcement de Capacité</a:t>
            </a:r>
            <a:endParaRPr lang="fr-FR" sz="7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6"/>
          <p:cNvSpPr txBox="1"/>
          <p:nvPr/>
        </p:nvSpPr>
        <p:spPr>
          <a:xfrm>
            <a:off x="619675" y="280398"/>
            <a:ext cx="7948416" cy="61433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400"/>
              <a:buFont typeface="Times New Roman"/>
              <a:buNone/>
            </a:pPr>
            <a:r>
              <a:rPr lang="fr-FR" sz="3100" b="0" i="1" u="none" strike="noStrike" cap="none" dirty="0">
                <a:solidFill>
                  <a:schemeClr val="dk1"/>
                </a:solidFill>
                <a:latin typeface="Times New Roman"/>
                <a:ea typeface="Times New Roman"/>
                <a:cs typeface="Times New Roman"/>
                <a:sym typeface="Times New Roman"/>
              </a:rPr>
              <a:t> </a:t>
            </a:r>
            <a:r>
              <a:rPr lang="fr-FR" sz="3100" b="0" i="0" u="none" strike="noStrike" cap="none" dirty="0" smtClean="0">
                <a:solidFill>
                  <a:schemeClr val="dk1"/>
                </a:solidFill>
                <a:latin typeface="Twentieth Century"/>
                <a:ea typeface="Twentieth Century"/>
                <a:cs typeface="Twentieth Century"/>
                <a:sym typeface="Twentieth Century"/>
              </a:rPr>
              <a:t>MATERIELS ET METHODE</a:t>
            </a:r>
            <a:endParaRPr sz="3100" b="0" i="0" u="none" strike="noStrike" cap="none" dirty="0">
              <a:solidFill>
                <a:schemeClr val="dk1"/>
              </a:solidFill>
              <a:latin typeface="Times New Roman"/>
              <a:ea typeface="Times New Roman"/>
              <a:cs typeface="Times New Roman"/>
              <a:sym typeface="Times New Roman"/>
            </a:endParaRPr>
          </a:p>
        </p:txBody>
      </p:sp>
      <p:sp>
        <p:nvSpPr>
          <p:cNvPr id="2" name="Rectangle 1"/>
          <p:cNvSpPr/>
          <p:nvPr/>
        </p:nvSpPr>
        <p:spPr>
          <a:xfrm>
            <a:off x="484360" y="1948190"/>
            <a:ext cx="8219046" cy="4985980"/>
          </a:xfrm>
          <a:prstGeom prst="rect">
            <a:avLst/>
          </a:prstGeom>
          <a:ln>
            <a:solidFill>
              <a:schemeClr val="accent1"/>
            </a:solidFill>
          </a:ln>
        </p:spPr>
        <p:txBody>
          <a:bodyPr wrap="square">
            <a:spAutoFit/>
          </a:bodyPr>
          <a:lstStyle/>
          <a:p>
            <a:pPr marL="457200" lvl="0" algn="just">
              <a:spcBef>
                <a:spcPts val="600"/>
              </a:spcBef>
              <a:buSzPts val="2800"/>
            </a:pPr>
            <a:r>
              <a:rPr lang="fr-FR" sz="1800" i="1" dirty="0" smtClean="0">
                <a:solidFill>
                  <a:schemeClr val="dk1"/>
                </a:solidFill>
                <a:latin typeface="Twentieth Century"/>
                <a:sym typeface="Twentieth Century"/>
              </a:rPr>
              <a:t>Utilisation de l’Outil IMR pour calculer la résilience global de la communauté (</a:t>
            </a:r>
            <a:r>
              <a:rPr lang="en-US" sz="1050" dirty="0" smtClean="0"/>
              <a:t>RANDRIANALIJAONA</a:t>
            </a:r>
            <a:r>
              <a:rPr lang="en-US" sz="1050" dirty="0"/>
              <a:t>, </a:t>
            </a:r>
            <a:r>
              <a:rPr lang="en-US" sz="1050" dirty="0" err="1"/>
              <a:t>Mahefasoa</a:t>
            </a:r>
            <a:r>
              <a:rPr lang="en-US" sz="1050" dirty="0"/>
              <a:t>, </a:t>
            </a:r>
            <a:r>
              <a:rPr lang="en-US" sz="1050" dirty="0" smtClean="0"/>
              <a:t>et al., 2022)</a:t>
            </a:r>
            <a:endParaRPr lang="fr-FR" sz="1800" i="1" dirty="0" smtClean="0">
              <a:solidFill>
                <a:schemeClr val="dk1"/>
              </a:solidFill>
              <a:latin typeface="Twentieth Century"/>
              <a:sym typeface="Twentieth Century"/>
            </a:endParaRPr>
          </a:p>
          <a:p>
            <a:pPr marL="742950" lvl="0" indent="-285750" algn="just">
              <a:spcBef>
                <a:spcPts val="600"/>
              </a:spcBef>
              <a:buSzPts val="2800"/>
              <a:buFont typeface="Courier New" panose="02070309020205020404" pitchFamily="49" charset="0"/>
              <a:buChar char="o"/>
            </a:pPr>
            <a:r>
              <a:rPr lang="fr-FR" sz="1600" i="1" dirty="0"/>
              <a:t>IMR se construit progressivement en cascade. </a:t>
            </a:r>
          </a:p>
          <a:p>
            <a:pPr marL="742950" lvl="0" indent="-285750" algn="just">
              <a:spcBef>
                <a:spcPts val="600"/>
              </a:spcBef>
              <a:buSzPts val="2800"/>
              <a:buFont typeface="Courier New" panose="02070309020205020404" pitchFamily="49" charset="0"/>
              <a:buChar char="o"/>
            </a:pPr>
            <a:r>
              <a:rPr lang="fr-FR" sz="1600" i="1" dirty="0" smtClean="0"/>
              <a:t>on </a:t>
            </a:r>
            <a:r>
              <a:rPr lang="fr-FR" sz="1600" i="1" dirty="0"/>
              <a:t>transforme les différentes variables en indices de base </a:t>
            </a:r>
          </a:p>
          <a:p>
            <a:pPr marL="742950" lvl="0" indent="-285750" algn="just">
              <a:spcBef>
                <a:spcPts val="600"/>
              </a:spcBef>
              <a:buSzPts val="2800"/>
              <a:buFont typeface="Courier New" panose="02070309020205020404" pitchFamily="49" charset="0"/>
              <a:buChar char="o"/>
            </a:pPr>
            <a:r>
              <a:rPr lang="fr-FR" sz="1600" i="1" dirty="0" smtClean="0"/>
              <a:t>calculés </a:t>
            </a:r>
            <a:r>
              <a:rPr lang="fr-FR" sz="1600" i="1" dirty="0"/>
              <a:t>et obtenus des indice au niveau des variables</a:t>
            </a:r>
          </a:p>
          <a:p>
            <a:pPr marL="742950" lvl="0" indent="-285750" algn="just">
              <a:spcBef>
                <a:spcPts val="600"/>
              </a:spcBef>
              <a:buSzPts val="2800"/>
              <a:buFont typeface="Courier New" panose="02070309020205020404" pitchFamily="49" charset="0"/>
              <a:buChar char="o"/>
            </a:pPr>
            <a:r>
              <a:rPr lang="fr-FR" sz="1600" i="1" dirty="0"/>
              <a:t>e</a:t>
            </a:r>
            <a:r>
              <a:rPr lang="fr-FR" sz="1600" i="1" dirty="0" smtClean="0"/>
              <a:t>nsuite, les </a:t>
            </a:r>
            <a:r>
              <a:rPr lang="fr-FR" sz="1600" i="1" dirty="0"/>
              <a:t>nouveaux indices sont calculés au niveau de l'indicateur en considérant les indices de base et les poids estimés par l'Analyse en Composantes Principales (ACP).</a:t>
            </a:r>
          </a:p>
          <a:p>
            <a:pPr marL="742950" lvl="0" indent="-285750" algn="just">
              <a:spcBef>
                <a:spcPts val="600"/>
              </a:spcBef>
              <a:buSzPts val="2800"/>
              <a:buFont typeface="Courier New" panose="02070309020205020404" pitchFamily="49" charset="0"/>
              <a:buChar char="o"/>
            </a:pPr>
            <a:r>
              <a:rPr lang="fr-FR" sz="1600" i="1" dirty="0" smtClean="0"/>
              <a:t>ensuite</a:t>
            </a:r>
            <a:r>
              <a:rPr lang="fr-FR" sz="1600" i="1" dirty="0"/>
              <a:t>, les indices au niveau des critères (économiques, sociaux,</a:t>
            </a:r>
          </a:p>
          <a:p>
            <a:pPr marL="742950" lvl="0" indent="-285750" algn="just">
              <a:spcBef>
                <a:spcPts val="600"/>
              </a:spcBef>
              <a:buSzPts val="2800"/>
              <a:buFont typeface="Courier New" panose="02070309020205020404" pitchFamily="49" charset="0"/>
              <a:buChar char="o"/>
            </a:pPr>
            <a:r>
              <a:rPr lang="fr-FR" sz="1600" i="1" dirty="0"/>
              <a:t>culturels, institutionnels, organisationnels, environnementaux et de renforcement des capacités) sont également calculés en prenant</a:t>
            </a:r>
          </a:p>
          <a:p>
            <a:pPr marL="742950" lvl="0" indent="-285750" algn="just">
              <a:spcBef>
                <a:spcPts val="600"/>
              </a:spcBef>
              <a:buSzPts val="2800"/>
              <a:buFont typeface="Courier New" panose="02070309020205020404" pitchFamily="49" charset="0"/>
              <a:buChar char="o"/>
            </a:pPr>
            <a:r>
              <a:rPr lang="fr-FR" sz="1600" i="1" dirty="0"/>
              <a:t>en tenant compte des indices précédemment calculés au niveau des indicateurs. </a:t>
            </a:r>
          </a:p>
          <a:p>
            <a:pPr marL="742950" lvl="0" indent="-285750" algn="just">
              <a:spcBef>
                <a:spcPts val="600"/>
              </a:spcBef>
              <a:buSzPts val="2800"/>
              <a:buFont typeface="Courier New" panose="02070309020205020404" pitchFamily="49" charset="0"/>
              <a:buChar char="o"/>
            </a:pPr>
            <a:r>
              <a:rPr lang="fr-FR" sz="1600" i="1" dirty="0" smtClean="0"/>
              <a:t>enfin</a:t>
            </a:r>
            <a:r>
              <a:rPr lang="fr-FR" sz="1600" i="1" dirty="0"/>
              <a:t>, </a:t>
            </a:r>
            <a:r>
              <a:rPr lang="fr-FR" sz="1600" b="1" i="1" dirty="0"/>
              <a:t>l'indice de résilience multidimensionnelle est calculé en faisant la moyenne arithmétique pondérée des indices calculés au niveau des critères</a:t>
            </a:r>
            <a:r>
              <a:rPr lang="fr-FR" sz="1600" b="1" i="1" dirty="0" smtClean="0"/>
              <a:t>.</a:t>
            </a:r>
          </a:p>
          <a:p>
            <a:pPr marL="742950" lvl="0" indent="-285750" algn="just">
              <a:spcBef>
                <a:spcPts val="600"/>
              </a:spcBef>
              <a:buSzPts val="2800"/>
              <a:buFont typeface="Courier New" panose="02070309020205020404" pitchFamily="49" charset="0"/>
              <a:buChar char="o"/>
            </a:pPr>
            <a:endParaRPr lang="fr-FR" sz="1200" i="1" dirty="0"/>
          </a:p>
          <a:p>
            <a:pPr marL="457200" lvl="0" algn="just">
              <a:spcBef>
                <a:spcPts val="600"/>
              </a:spcBef>
              <a:buSzPts val="2800"/>
            </a:pPr>
            <a:endParaRPr lang="fr-FR" sz="1200" i="1" dirty="0"/>
          </a:p>
        </p:txBody>
      </p:sp>
      <p:pic>
        <p:nvPicPr>
          <p:cNvPr id="38" name="Google Shape;327;p15"/>
          <p:cNvPicPr preferRelativeResize="0"/>
          <p:nvPr/>
        </p:nvPicPr>
        <p:blipFill rotWithShape="1">
          <a:blip r:embed="rId3">
            <a:alphaModFix/>
          </a:blip>
          <a:srcRect/>
          <a:stretch/>
        </p:blipFill>
        <p:spPr>
          <a:xfrm>
            <a:off x="130838" y="1397584"/>
            <a:ext cx="685800" cy="47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7"/>
          <p:cNvSpPr/>
          <p:nvPr/>
        </p:nvSpPr>
        <p:spPr>
          <a:xfrm>
            <a:off x="494169" y="342753"/>
            <a:ext cx="7776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Twentieth Century"/>
                <a:ea typeface="Twentieth Century"/>
                <a:cs typeface="Twentieth Century"/>
                <a:sym typeface="Twentieth Century"/>
              </a:rPr>
              <a:t>Etude empirique au sein de la Communauté d’Ankatafana et Ambarobekibo – Mananjary - Madagascar</a:t>
            </a:r>
            <a:endParaRPr sz="2400" b="1" i="0" u="none" strike="noStrike" cap="none">
              <a:solidFill>
                <a:schemeClr val="dk1"/>
              </a:solidFill>
              <a:latin typeface="Twentieth Century"/>
              <a:ea typeface="Twentieth Century"/>
              <a:cs typeface="Twentieth Century"/>
              <a:sym typeface="Twentieth Century"/>
            </a:endParaRPr>
          </a:p>
        </p:txBody>
      </p:sp>
      <p:pic>
        <p:nvPicPr>
          <p:cNvPr id="420" name="Google Shape;420;p17"/>
          <p:cNvPicPr preferRelativeResize="0"/>
          <p:nvPr/>
        </p:nvPicPr>
        <p:blipFill rotWithShape="1">
          <a:blip r:embed="rId3">
            <a:alphaModFix/>
          </a:blip>
          <a:srcRect/>
          <a:stretch/>
        </p:blipFill>
        <p:spPr>
          <a:xfrm>
            <a:off x="150679" y="1597294"/>
            <a:ext cx="5262315" cy="4896544"/>
          </a:xfrm>
          <a:prstGeom prst="rect">
            <a:avLst/>
          </a:prstGeom>
          <a:noFill/>
          <a:ln>
            <a:noFill/>
          </a:ln>
        </p:spPr>
      </p:pic>
      <p:sp>
        <p:nvSpPr>
          <p:cNvPr id="421" name="Google Shape;421;p17"/>
          <p:cNvSpPr/>
          <p:nvPr/>
        </p:nvSpPr>
        <p:spPr>
          <a:xfrm>
            <a:off x="5564825" y="1697725"/>
            <a:ext cx="3450300" cy="46200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1"/>
                </a:solidFill>
                <a:latin typeface="Twentieth Century"/>
                <a:ea typeface="Twentieth Century"/>
                <a:cs typeface="Twentieth Century"/>
                <a:sym typeface="Twentieth Century"/>
              </a:rPr>
              <a:t>Zone exposée à un risque élevé de cyclone et d’inondation</a:t>
            </a:r>
            <a:endParaRPr sz="1600" b="0" i="0" u="none" strike="noStrike" cap="none">
              <a:solidFill>
                <a:srgbClr val="000000"/>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Twentieth Century"/>
              <a:buNone/>
            </a:pPr>
            <a:endParaRPr sz="2200" b="1" i="0" u="none" strike="noStrike" cap="none">
              <a:solidFill>
                <a:schemeClr val="dk1"/>
              </a:solidFill>
              <a:latin typeface="Twentieth Century"/>
              <a:ea typeface="Twentieth Century"/>
              <a:cs typeface="Twentieth Century"/>
              <a:sym typeface="Twentieth Century"/>
            </a:endParaRPr>
          </a:p>
          <a:p>
            <a:pPr marL="45720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1"/>
                </a:solidFill>
                <a:latin typeface="Twentieth Century"/>
                <a:ea typeface="Twentieth Century"/>
                <a:cs typeface="Twentieth Century"/>
                <a:sym typeface="Twentieth Century"/>
              </a:rPr>
              <a:t>Très touchée par les derniers cyclones passés à Madagascar en 2022, en particulier Batsiray</a:t>
            </a:r>
            <a:endParaRPr sz="22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Twentieth Century"/>
              <a:ea typeface="Twentieth Century"/>
              <a:cs typeface="Twentieth Century"/>
              <a:sym typeface="Twentieth Century"/>
            </a:endParaRPr>
          </a:p>
          <a:p>
            <a:pPr marL="457200" marR="0" lvl="0" indent="0" algn="ctr" rtl="0">
              <a:lnSpc>
                <a:spcPct val="100000"/>
              </a:lnSpc>
              <a:spcBef>
                <a:spcPts val="0"/>
              </a:spcBef>
              <a:spcAft>
                <a:spcPts val="0"/>
              </a:spcAft>
              <a:buClr>
                <a:srgbClr val="000000"/>
              </a:buClr>
              <a:buSzPts val="2200"/>
              <a:buFont typeface="Arial"/>
              <a:buNone/>
            </a:pPr>
            <a:r>
              <a:rPr lang="fr-FR" sz="2200" b="1" i="0" u="none" strike="noStrike" cap="none">
                <a:solidFill>
                  <a:schemeClr val="dk1"/>
                </a:solidFill>
                <a:latin typeface="Twentieth Century"/>
                <a:ea typeface="Twentieth Century"/>
                <a:cs typeface="Twentieth Century"/>
                <a:sym typeface="Twentieth Century"/>
              </a:rPr>
              <a:t>Où la dimension culturelle est très respectée</a:t>
            </a:r>
            <a:endParaRPr sz="2400" b="1" i="0" u="none" strike="noStrike" cap="none">
              <a:solidFill>
                <a:schemeClr val="dk1"/>
              </a:solidFill>
              <a:latin typeface="Twentieth Century"/>
              <a:ea typeface="Twentieth Century"/>
              <a:cs typeface="Twentieth Century"/>
              <a:sym typeface="Twentieth Century"/>
            </a:endParaRPr>
          </a:p>
        </p:txBody>
      </p:sp>
      <p:pic>
        <p:nvPicPr>
          <p:cNvPr id="422" name="Google Shape;422;p17"/>
          <p:cNvPicPr preferRelativeResize="0"/>
          <p:nvPr/>
        </p:nvPicPr>
        <p:blipFill rotWithShape="1">
          <a:blip r:embed="rId4">
            <a:alphaModFix/>
          </a:blip>
          <a:srcRect/>
          <a:stretch/>
        </p:blipFill>
        <p:spPr>
          <a:xfrm>
            <a:off x="5927825" y="1791675"/>
            <a:ext cx="276200" cy="292228"/>
          </a:xfrm>
          <a:prstGeom prst="rect">
            <a:avLst/>
          </a:prstGeom>
          <a:noFill/>
          <a:ln>
            <a:noFill/>
          </a:ln>
        </p:spPr>
      </p:pic>
      <p:pic>
        <p:nvPicPr>
          <p:cNvPr id="423" name="Google Shape;423;p17"/>
          <p:cNvPicPr preferRelativeResize="0"/>
          <p:nvPr/>
        </p:nvPicPr>
        <p:blipFill rotWithShape="1">
          <a:blip r:embed="rId4">
            <a:alphaModFix/>
          </a:blip>
          <a:srcRect/>
          <a:stretch/>
        </p:blipFill>
        <p:spPr>
          <a:xfrm>
            <a:off x="6047675" y="3136775"/>
            <a:ext cx="276200" cy="292228"/>
          </a:xfrm>
          <a:prstGeom prst="rect">
            <a:avLst/>
          </a:prstGeom>
          <a:noFill/>
          <a:ln>
            <a:noFill/>
          </a:ln>
        </p:spPr>
      </p:pic>
      <p:pic>
        <p:nvPicPr>
          <p:cNvPr id="424" name="Google Shape;424;p17"/>
          <p:cNvPicPr preferRelativeResize="0"/>
          <p:nvPr/>
        </p:nvPicPr>
        <p:blipFill rotWithShape="1">
          <a:blip r:embed="rId4">
            <a:alphaModFix/>
          </a:blip>
          <a:srcRect/>
          <a:stretch/>
        </p:blipFill>
        <p:spPr>
          <a:xfrm>
            <a:off x="6124125" y="5119350"/>
            <a:ext cx="276200" cy="2922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8"/>
          <p:cNvSpPr/>
          <p:nvPr/>
        </p:nvSpPr>
        <p:spPr>
          <a:xfrm>
            <a:off x="627350" y="-1"/>
            <a:ext cx="7776900" cy="699900"/>
          </a:xfrm>
          <a:prstGeom prst="rect">
            <a:avLst/>
          </a:prstGeom>
          <a:noFill/>
          <a:ln>
            <a:noFill/>
          </a:ln>
        </p:spPr>
        <p:txBody>
          <a:bodyPr spcFirstLastPara="1" wrap="square" lIns="91425" tIns="45700" rIns="91425" bIns="45700" anchor="t" anchorCtr="0">
            <a:spAutoFit/>
          </a:bodyPr>
          <a:lstStyle/>
          <a:p>
            <a:pPr marL="3429000" marR="0" lvl="0" indent="228600" algn="l" rtl="0">
              <a:lnSpc>
                <a:spcPct val="150000"/>
              </a:lnSpc>
              <a:spcBef>
                <a:spcPts val="1000"/>
              </a:spcBef>
              <a:spcAft>
                <a:spcPts val="0"/>
              </a:spcAft>
              <a:buClr>
                <a:schemeClr val="dk1"/>
              </a:buClr>
              <a:buSzPts val="1100"/>
              <a:buFont typeface="Arial"/>
              <a:buNone/>
            </a:pPr>
            <a:r>
              <a:rPr lang="fr-FR" sz="3100" b="0" i="1" u="none" strike="noStrike" cap="none">
                <a:solidFill>
                  <a:schemeClr val="dk1"/>
                </a:solidFill>
                <a:latin typeface="Twentieth Century"/>
                <a:ea typeface="Twentieth Century"/>
                <a:cs typeface="Twentieth Century"/>
                <a:sym typeface="Twentieth Century"/>
              </a:rPr>
              <a:t>RÉSULTATS</a:t>
            </a:r>
            <a:r>
              <a:rPr lang="fr-FR" sz="3100" b="0" i="0" u="none" strike="noStrike" cap="none">
                <a:solidFill>
                  <a:schemeClr val="dk1"/>
                </a:solidFill>
                <a:latin typeface="Twentieth Century"/>
                <a:ea typeface="Twentieth Century"/>
                <a:cs typeface="Twentieth Century"/>
                <a:sym typeface="Twentieth Century"/>
              </a:rPr>
              <a:t> </a:t>
            </a:r>
            <a:endParaRPr sz="3100" b="1" i="0" u="none" strike="noStrike" cap="none">
              <a:solidFill>
                <a:schemeClr val="dk1"/>
              </a:solidFill>
              <a:latin typeface="Twentieth Century"/>
              <a:ea typeface="Twentieth Century"/>
              <a:cs typeface="Twentieth Century"/>
              <a:sym typeface="Twentieth Century"/>
            </a:endParaRPr>
          </a:p>
        </p:txBody>
      </p:sp>
      <p:sp>
        <p:nvSpPr>
          <p:cNvPr id="430" name="Google Shape;430;p18"/>
          <p:cNvSpPr/>
          <p:nvPr/>
        </p:nvSpPr>
        <p:spPr>
          <a:xfrm>
            <a:off x="816744" y="852194"/>
            <a:ext cx="7776900" cy="1200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fr-FR" sz="2400" b="1" i="0" u="none" strike="noStrike" cap="none" dirty="0">
                <a:solidFill>
                  <a:schemeClr val="dk1"/>
                </a:solidFill>
                <a:latin typeface="Twentieth Century"/>
                <a:ea typeface="Twentieth Century"/>
                <a:cs typeface="Twentieth Century"/>
                <a:sym typeface="Twentieth Century"/>
              </a:rPr>
              <a:t>Comparaison de la capacité de la communauté d’</a:t>
            </a:r>
            <a:r>
              <a:rPr lang="fr-FR" sz="2400" b="1" i="0" u="none" strike="noStrike" cap="none" dirty="0" err="1">
                <a:solidFill>
                  <a:schemeClr val="dk1"/>
                </a:solidFill>
                <a:latin typeface="Twentieth Century"/>
                <a:ea typeface="Twentieth Century"/>
                <a:cs typeface="Twentieth Century"/>
                <a:sym typeface="Twentieth Century"/>
              </a:rPr>
              <a:t>Ankatafana</a:t>
            </a:r>
            <a:r>
              <a:rPr lang="fr-FR" sz="2400" b="1" i="0" u="none" strike="noStrike" cap="none" dirty="0">
                <a:solidFill>
                  <a:schemeClr val="dk1"/>
                </a:solidFill>
                <a:latin typeface="Twentieth Century"/>
                <a:ea typeface="Twentieth Century"/>
                <a:cs typeface="Twentieth Century"/>
                <a:sym typeface="Twentieth Century"/>
              </a:rPr>
              <a:t> et d’</a:t>
            </a:r>
            <a:r>
              <a:rPr lang="fr-FR" sz="2400" b="1" i="0" u="none" strike="noStrike" cap="none" dirty="0" err="1">
                <a:solidFill>
                  <a:schemeClr val="dk1"/>
                </a:solidFill>
                <a:latin typeface="Twentieth Century"/>
                <a:ea typeface="Twentieth Century"/>
                <a:cs typeface="Twentieth Century"/>
                <a:sym typeface="Twentieth Century"/>
              </a:rPr>
              <a:t>Ambaro</a:t>
            </a:r>
            <a:r>
              <a:rPr lang="fr-FR" sz="2400" b="1" i="0" u="none" strike="noStrike" cap="none" dirty="0">
                <a:solidFill>
                  <a:schemeClr val="dk1"/>
                </a:solidFill>
                <a:latin typeface="Twentieth Century"/>
                <a:ea typeface="Twentieth Century"/>
                <a:cs typeface="Twentieth Century"/>
                <a:sym typeface="Twentieth Century"/>
              </a:rPr>
              <a:t> </a:t>
            </a:r>
            <a:r>
              <a:rPr lang="fr-FR" sz="2400" b="1" i="0" u="none" strike="noStrike" cap="none" dirty="0" err="1">
                <a:solidFill>
                  <a:schemeClr val="dk1"/>
                </a:solidFill>
                <a:latin typeface="Twentieth Century"/>
                <a:ea typeface="Twentieth Century"/>
                <a:cs typeface="Twentieth Century"/>
                <a:sym typeface="Twentieth Century"/>
              </a:rPr>
              <a:t>Bekibo</a:t>
            </a:r>
            <a:r>
              <a:rPr lang="fr-FR" sz="2400" b="1" i="0" u="none" strike="noStrike" cap="none" dirty="0">
                <a:solidFill>
                  <a:schemeClr val="dk1"/>
                </a:solidFill>
                <a:latin typeface="Twentieth Century"/>
                <a:ea typeface="Twentieth Century"/>
                <a:cs typeface="Twentieth Century"/>
                <a:sym typeface="Twentieth Century"/>
              </a:rPr>
              <a:t> avant et après le cyclone et l’inondation.</a:t>
            </a:r>
            <a:endParaRPr sz="2400" b="1" i="0" u="none" strike="noStrike" cap="none" dirty="0">
              <a:solidFill>
                <a:schemeClr val="dk1"/>
              </a:solidFill>
              <a:latin typeface="Twentieth Century"/>
              <a:ea typeface="Twentieth Century"/>
              <a:cs typeface="Twentieth Century"/>
              <a:sym typeface="Twentieth Century"/>
            </a:endParaRPr>
          </a:p>
        </p:txBody>
      </p:sp>
      <p:pic>
        <p:nvPicPr>
          <p:cNvPr id="432" name="Google Shape;432;p18"/>
          <p:cNvPicPr preferRelativeResize="0"/>
          <p:nvPr/>
        </p:nvPicPr>
        <p:blipFill rotWithShape="1">
          <a:blip r:embed="rId3">
            <a:alphaModFix/>
          </a:blip>
          <a:srcRect/>
          <a:stretch/>
        </p:blipFill>
        <p:spPr>
          <a:xfrm>
            <a:off x="130950" y="852200"/>
            <a:ext cx="685800" cy="473350"/>
          </a:xfrm>
          <a:prstGeom prst="rect">
            <a:avLst/>
          </a:prstGeom>
          <a:noFill/>
          <a:ln>
            <a:noFill/>
          </a:ln>
        </p:spPr>
      </p:pic>
      <p:graphicFrame>
        <p:nvGraphicFramePr>
          <p:cNvPr id="6" name="Graphique 5"/>
          <p:cNvGraphicFramePr>
            <a:graphicFrameLocks/>
          </p:cNvGraphicFramePr>
          <p:nvPr>
            <p:extLst>
              <p:ext uri="{D42A27DB-BD31-4B8C-83A1-F6EECF244321}">
                <p14:modId xmlns:p14="http://schemas.microsoft.com/office/powerpoint/2010/main" val="2748023758"/>
              </p:ext>
            </p:extLst>
          </p:nvPr>
        </p:nvGraphicFramePr>
        <p:xfrm>
          <a:off x="1971676" y="2605548"/>
          <a:ext cx="3858854" cy="37627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19"/>
          <p:cNvGraphicFramePr/>
          <p:nvPr/>
        </p:nvGraphicFramePr>
        <p:xfrm>
          <a:off x="129824" y="1694580"/>
          <a:ext cx="5090250" cy="2454575"/>
        </p:xfrm>
        <a:graphic>
          <a:graphicData uri="http://schemas.openxmlformats.org/drawingml/2006/table">
            <a:tbl>
              <a:tblPr firstRow="1" firstCol="1" bandRow="1">
                <a:noFill/>
                <a:tableStyleId>{63954AA2-69D2-4270-AF1F-0B487C9F4912}</a:tableStyleId>
              </a:tblPr>
              <a:tblGrid>
                <a:gridCol w="1817950"/>
                <a:gridCol w="1275100"/>
                <a:gridCol w="1997200"/>
              </a:tblGrid>
              <a:tr h="801475">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dirty="0"/>
                        <a:t>Critères </a:t>
                      </a:r>
                      <a:endParaRPr sz="1200" u="none" strike="noStrike" cap="none" dirty="0">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a:t>Score</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 Correspondant</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AVANT LE CHOC</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a:t>Niveau </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de résilience</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AVANT LE CHOC</a:t>
                      </a:r>
                      <a:endParaRPr sz="1200" u="none" strike="noStrike" cap="none">
                        <a:latin typeface="Times New Roman"/>
                        <a:ea typeface="Times New Roman"/>
                        <a:cs typeface="Times New Roman"/>
                        <a:sym typeface="Times New Roman"/>
                      </a:endParaRPr>
                    </a:p>
                  </a:txBody>
                  <a:tcPr marL="68575" marR="68575" marT="0" marB="0" anchor="ctr"/>
                </a:tc>
              </a:tr>
              <a:tr h="2343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Economique</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r h="2408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Social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1</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Hautement non résilient</a:t>
                      </a:r>
                      <a:endParaRPr sz="1200" u="none" strike="noStrike" cap="none">
                        <a:latin typeface="Times New Roman"/>
                        <a:ea typeface="Times New Roman"/>
                        <a:cs typeface="Times New Roman"/>
                        <a:sym typeface="Times New Roman"/>
                      </a:endParaRPr>
                    </a:p>
                  </a:txBody>
                  <a:tcPr marL="68575" marR="68575" marT="0" marB="0" anchor="ctr"/>
                </a:tc>
              </a:tr>
              <a:tr h="2343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Culturel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5</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dirty="0"/>
                        <a:t>Très bonne résilience</a:t>
                      </a:r>
                      <a:endParaRPr sz="1200" u="none" strike="noStrike" cap="none" dirty="0">
                        <a:latin typeface="Times New Roman"/>
                        <a:ea typeface="Times New Roman"/>
                        <a:cs typeface="Times New Roman"/>
                        <a:sym typeface="Times New Roman"/>
                      </a:endParaRPr>
                    </a:p>
                  </a:txBody>
                  <a:tcPr marL="68575" marR="68575" marT="0" marB="0" anchor="ctr"/>
                </a:tc>
              </a:tr>
              <a:tr h="2343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Institutionnel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5</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Très bonne résilience</a:t>
                      </a:r>
                      <a:endParaRPr sz="1200" u="none" strike="noStrike" cap="none">
                        <a:latin typeface="Times New Roman"/>
                        <a:ea typeface="Times New Roman"/>
                        <a:cs typeface="Times New Roman"/>
                        <a:sym typeface="Times New Roman"/>
                      </a:endParaRPr>
                    </a:p>
                  </a:txBody>
                  <a:tcPr marL="68575" marR="68575" marT="0" marB="0" anchor="ctr"/>
                </a:tc>
              </a:tr>
              <a:tr h="2408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Organisationnel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r h="2343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Environnemental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r h="23430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Renforcement de capacité</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bl>
          </a:graphicData>
        </a:graphic>
      </p:graphicFrame>
      <p:graphicFrame>
        <p:nvGraphicFramePr>
          <p:cNvPr id="438" name="Google Shape;438;p19"/>
          <p:cNvGraphicFramePr/>
          <p:nvPr/>
        </p:nvGraphicFramePr>
        <p:xfrm>
          <a:off x="1691680" y="4149084"/>
          <a:ext cx="5472625" cy="2592925"/>
        </p:xfrm>
        <a:graphic>
          <a:graphicData uri="http://schemas.openxmlformats.org/drawingml/2006/table">
            <a:tbl>
              <a:tblPr firstRow="1" firstCol="1" bandRow="1">
                <a:noFill/>
                <a:tableStyleId>{63954AA2-69D2-4270-AF1F-0B487C9F4912}</a:tableStyleId>
              </a:tblPr>
              <a:tblGrid>
                <a:gridCol w="1853500"/>
                <a:gridCol w="1708600"/>
                <a:gridCol w="1910525"/>
              </a:tblGrid>
              <a:tr h="772625">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a:t>Critères </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a:t>Score</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 Correspondant</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APRES LE CHOC</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900"/>
                        <a:buFont typeface="Arial"/>
                        <a:buNone/>
                      </a:pPr>
                      <a:r>
                        <a:rPr lang="fr-FR" sz="900" u="none" strike="noStrike" cap="none"/>
                        <a:t>Niveau </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de résilience</a:t>
                      </a:r>
                      <a:endParaRPr sz="1200" u="none" strike="noStrike" cap="none"/>
                    </a:p>
                    <a:p>
                      <a:pPr marL="0" marR="0" lvl="0" indent="0" algn="ctr" rtl="0">
                        <a:lnSpc>
                          <a:spcPct val="115000"/>
                        </a:lnSpc>
                        <a:spcBef>
                          <a:spcPts val="600"/>
                        </a:spcBef>
                        <a:spcAft>
                          <a:spcPts val="0"/>
                        </a:spcAft>
                        <a:buClr>
                          <a:srgbClr val="000000"/>
                        </a:buClr>
                        <a:buSzPts val="900"/>
                        <a:buFont typeface="Arial"/>
                        <a:buNone/>
                      </a:pPr>
                      <a:r>
                        <a:rPr lang="fr-FR" sz="900" u="none" strike="noStrike" cap="none"/>
                        <a:t>APRES LE CHOC</a:t>
                      </a:r>
                      <a:endParaRPr sz="1200" u="none" strike="noStrike" cap="none">
                        <a:latin typeface="Times New Roman"/>
                        <a:ea typeface="Times New Roman"/>
                        <a:cs typeface="Times New Roman"/>
                        <a:sym typeface="Times New Roman"/>
                      </a:endParaRPr>
                    </a:p>
                  </a:txBody>
                  <a:tcPr marL="68575" marR="68575" marT="0" marB="0" anchor="ctr"/>
                </a:tc>
              </a:tr>
              <a:tr h="2305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Economique</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1</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Hautement non résilient </a:t>
                      </a:r>
                      <a:endParaRPr sz="1200" u="none" strike="noStrike" cap="none">
                        <a:latin typeface="Times New Roman"/>
                        <a:ea typeface="Times New Roman"/>
                        <a:cs typeface="Times New Roman"/>
                        <a:sym typeface="Times New Roman"/>
                      </a:endParaRPr>
                    </a:p>
                  </a:txBody>
                  <a:tcPr marL="68575" marR="68575" marT="0" marB="0" anchor="ctr"/>
                </a:tc>
              </a:tr>
              <a:tr h="2369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Social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r h="2305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Culturel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4</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Bonne résilience</a:t>
                      </a:r>
                      <a:endParaRPr sz="1200" u="none" strike="noStrike" cap="none">
                        <a:latin typeface="Times New Roman"/>
                        <a:ea typeface="Times New Roman"/>
                        <a:cs typeface="Times New Roman"/>
                        <a:sym typeface="Times New Roman"/>
                      </a:endParaRPr>
                    </a:p>
                  </a:txBody>
                  <a:tcPr marL="68575" marR="68575" marT="0" marB="0" anchor="ctr"/>
                </a:tc>
              </a:tr>
              <a:tr h="2305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Institutionnel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5</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Très bonne résilience</a:t>
                      </a:r>
                      <a:endParaRPr sz="1200" u="none" strike="noStrike" cap="none">
                        <a:latin typeface="Times New Roman"/>
                        <a:ea typeface="Times New Roman"/>
                        <a:cs typeface="Times New Roman"/>
                        <a:sym typeface="Times New Roman"/>
                      </a:endParaRPr>
                    </a:p>
                  </a:txBody>
                  <a:tcPr marL="68575" marR="68575" marT="0" marB="0" anchor="ctr"/>
                </a:tc>
              </a:tr>
              <a:tr h="2369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Organisationnel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2</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Résilience modérée</a:t>
                      </a:r>
                      <a:endParaRPr sz="1200" u="none" strike="noStrike" cap="none">
                        <a:latin typeface="Times New Roman"/>
                        <a:ea typeface="Times New Roman"/>
                        <a:cs typeface="Times New Roman"/>
                        <a:sym typeface="Times New Roman"/>
                      </a:endParaRPr>
                    </a:p>
                  </a:txBody>
                  <a:tcPr marL="68575" marR="68575" marT="0" marB="0" anchor="ctr"/>
                </a:tc>
              </a:tr>
              <a:tr h="230575">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Environnemental</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5</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Très bonne résilience</a:t>
                      </a:r>
                      <a:endParaRPr sz="1200" u="none" strike="noStrike" cap="none">
                        <a:latin typeface="Times New Roman"/>
                        <a:ea typeface="Times New Roman"/>
                        <a:cs typeface="Times New Roman"/>
                        <a:sym typeface="Times New Roman"/>
                      </a:endParaRPr>
                    </a:p>
                  </a:txBody>
                  <a:tcPr marL="68575" marR="68575" marT="0" marB="0" anchor="ctr"/>
                </a:tc>
              </a:tr>
              <a:tr h="424050">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Renforcement de capacité</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0</a:t>
                      </a:r>
                      <a:endParaRPr sz="1200" u="none" strike="noStrike" cap="none">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fr-FR" sz="1000" u="none" strike="noStrike" cap="none"/>
                        <a:t>Sans résilience</a:t>
                      </a:r>
                      <a:endParaRPr sz="1200" u="none" strike="noStrike" cap="none">
                        <a:latin typeface="Times New Roman"/>
                        <a:ea typeface="Times New Roman"/>
                        <a:cs typeface="Times New Roman"/>
                        <a:sym typeface="Times New Roman"/>
                      </a:endParaRPr>
                    </a:p>
                  </a:txBody>
                  <a:tcPr marL="68575" marR="68575" marT="0" marB="0" anchor="ctr"/>
                </a:tc>
              </a:tr>
            </a:tbl>
          </a:graphicData>
        </a:graphic>
      </p:graphicFrame>
      <p:sp>
        <p:nvSpPr>
          <p:cNvPr id="439" name="Google Shape;439;p19"/>
          <p:cNvSpPr/>
          <p:nvPr/>
        </p:nvSpPr>
        <p:spPr>
          <a:xfrm>
            <a:off x="539557" y="185825"/>
            <a:ext cx="7776900" cy="120028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fr-FR" sz="2400" b="1" i="0" u="none" strike="noStrike" cap="none">
                <a:solidFill>
                  <a:schemeClr val="dk1"/>
                </a:solidFill>
                <a:latin typeface="Twentieth Century"/>
                <a:ea typeface="Twentieth Century"/>
                <a:cs typeface="Twentieth Century"/>
                <a:sym typeface="Twentieth Century"/>
              </a:rPr>
              <a:t>Etude empirique au sein de la Communauté d’Ankatafana et Ambarobekibo – Mananjary - Madagascar</a:t>
            </a:r>
            <a:endParaRPr sz="2400" b="1"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49"/>
          <p:cNvPicPr preferRelativeResize="0"/>
          <p:nvPr/>
        </p:nvPicPr>
        <p:blipFill rotWithShape="1">
          <a:blip r:embed="rId3">
            <a:alphaModFix/>
          </a:blip>
          <a:srcRect/>
          <a:stretch/>
        </p:blipFill>
        <p:spPr>
          <a:xfrm>
            <a:off x="611560" y="-99392"/>
            <a:ext cx="8102285" cy="1152128"/>
          </a:xfrm>
          <a:prstGeom prst="rect">
            <a:avLst/>
          </a:prstGeom>
          <a:noFill/>
          <a:ln>
            <a:noFill/>
          </a:ln>
        </p:spPr>
      </p:pic>
      <p:sp>
        <p:nvSpPr>
          <p:cNvPr id="445" name="Google Shape;445;p49"/>
          <p:cNvSpPr txBox="1"/>
          <p:nvPr/>
        </p:nvSpPr>
        <p:spPr>
          <a:xfrm>
            <a:off x="1110184" y="1052736"/>
            <a:ext cx="74889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dirty="0">
                <a:solidFill>
                  <a:srgbClr val="000000"/>
                </a:solidFill>
                <a:latin typeface="Arial"/>
                <a:ea typeface="Arial"/>
                <a:cs typeface="Arial"/>
                <a:sym typeface="Arial"/>
              </a:rPr>
              <a:t>Critère économique : </a:t>
            </a:r>
            <a:r>
              <a:rPr lang="fr-FR" sz="1400" b="0" i="0" u="none" strike="noStrike" cap="none" dirty="0" smtClean="0">
                <a:solidFill>
                  <a:srgbClr val="000000"/>
                </a:solidFill>
                <a:latin typeface="Arial"/>
                <a:ea typeface="Arial"/>
                <a:cs typeface="Arial"/>
                <a:sym typeface="Arial"/>
              </a:rPr>
              <a:t>accès à des mécanismes sociaux pour la stratégie </a:t>
            </a:r>
            <a:r>
              <a:rPr lang="fr-FR" sz="1400" b="0" i="0" u="none" strike="noStrike" cap="none" dirty="0">
                <a:solidFill>
                  <a:srgbClr val="000000"/>
                </a:solidFill>
                <a:latin typeface="Arial"/>
                <a:ea typeface="Arial"/>
                <a:cs typeface="Arial"/>
                <a:sym typeface="Arial"/>
              </a:rPr>
              <a:t>d’adaptation aux </a:t>
            </a:r>
            <a:r>
              <a:rPr lang="fr-FR" sz="1400" b="0" i="0" u="none" strike="noStrike" cap="none" dirty="0" smtClean="0">
                <a:solidFill>
                  <a:srgbClr val="000000"/>
                </a:solidFill>
                <a:latin typeface="Arial"/>
                <a:ea typeface="Arial"/>
                <a:cs typeface="Arial"/>
                <a:sym typeface="Arial"/>
              </a:rPr>
              <a:t>chocs</a:t>
            </a:r>
            <a:endParaRPr sz="1400" b="0" i="0" u="none" strike="noStrike" cap="none" dirty="0">
              <a:solidFill>
                <a:srgbClr val="000000"/>
              </a:solidFill>
              <a:latin typeface="Arial"/>
              <a:ea typeface="Arial"/>
              <a:cs typeface="Arial"/>
              <a:sym typeface="Arial"/>
            </a:endParaRPr>
          </a:p>
        </p:txBody>
      </p:sp>
      <p:sp>
        <p:nvSpPr>
          <p:cNvPr id="446" name="Google Shape;446;p49" descr="Tableau des réponses au formulaire Forms. Titre de la question : B18 – Si non, comment avez-vous comblé ce manque après le choc ? . Nombre de réponses : 110 réponse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7" name="Google Shape;447;p49" descr="Tableau des réponses au formulaire Forms. Titre de la question : B18 – Si non, comment avez-vous comblé ce manque après le choc ? . Nombre de réponses : 110 réponses."/>
          <p:cNvPicPr preferRelativeResize="0"/>
          <p:nvPr/>
        </p:nvPicPr>
        <p:blipFill rotWithShape="1">
          <a:blip r:embed="rId4">
            <a:alphaModFix/>
          </a:blip>
          <a:srcRect t="19080"/>
          <a:stretch/>
        </p:blipFill>
        <p:spPr>
          <a:xfrm>
            <a:off x="611560" y="2276872"/>
            <a:ext cx="5065181" cy="1944216"/>
          </a:xfrm>
          <a:prstGeom prst="rect">
            <a:avLst/>
          </a:prstGeom>
          <a:noFill/>
          <a:ln>
            <a:noFill/>
          </a:ln>
        </p:spPr>
      </p:pic>
      <p:sp>
        <p:nvSpPr>
          <p:cNvPr id="448" name="Google Shape;448;p49" descr="Tableau des réponses au formulaire Forms. Titre de la question : B18 – Si non, comment avez-vous comblé ce manque après le choc ? . Nombre de réponses : 110 réponses."/>
          <p:cNvSpPr/>
          <p:nvPr/>
        </p:nvSpPr>
        <p:spPr>
          <a:xfrm>
            <a:off x="307975" y="2365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49" descr="Tableau des réponses au formulaire Forms. Titre de la question : B18 – Si non, comment avez-vous comblé ce manque après le choc ? . Nombre de réponses : 110 réponses."/>
          <p:cNvSpPr/>
          <p:nvPr/>
        </p:nvSpPr>
        <p:spPr>
          <a:xfrm>
            <a:off x="460375" y="388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49"/>
          <p:cNvSpPr/>
          <p:nvPr/>
        </p:nvSpPr>
        <p:spPr>
          <a:xfrm>
            <a:off x="611560" y="1772816"/>
            <a:ext cx="5065200" cy="432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Stratégies des communauté pour combler la manque d’épargne</a:t>
            </a:r>
            <a:endParaRPr sz="1400" b="0" i="0" u="none" strike="noStrike" cap="none">
              <a:solidFill>
                <a:schemeClr val="dk1"/>
              </a:solidFill>
              <a:latin typeface="Arial"/>
              <a:ea typeface="Arial"/>
              <a:cs typeface="Arial"/>
              <a:sym typeface="Arial"/>
            </a:endParaRPr>
          </a:p>
        </p:txBody>
      </p:sp>
      <p:graphicFrame>
        <p:nvGraphicFramePr>
          <p:cNvPr id="451" name="Google Shape;451;p49"/>
          <p:cNvGraphicFramePr/>
          <p:nvPr/>
        </p:nvGraphicFramePr>
        <p:xfrm>
          <a:off x="3779912" y="404238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2" name="Google Shape;452;p49"/>
          <p:cNvGraphicFramePr/>
          <p:nvPr>
            <p:extLst>
              <p:ext uri="{D42A27DB-BD31-4B8C-83A1-F6EECF244321}">
                <p14:modId xmlns:p14="http://schemas.microsoft.com/office/powerpoint/2010/main" val="359619679"/>
              </p:ext>
            </p:extLst>
          </p:nvPr>
        </p:nvGraphicFramePr>
        <p:xfrm>
          <a:off x="6144166" y="2060848"/>
          <a:ext cx="2454850" cy="1643175"/>
        </p:xfrm>
        <a:graphic>
          <a:graphicData uri="http://schemas.openxmlformats.org/drawingml/2006/table">
            <a:tbl>
              <a:tblPr>
                <a:noFill/>
                <a:tableStyleId>{63954AA2-69D2-4270-AF1F-0B487C9F4912}</a:tableStyleId>
              </a:tblPr>
              <a:tblGrid>
                <a:gridCol w="1556725"/>
                <a:gridCol w="898125"/>
              </a:tblGrid>
              <a:tr h="239700">
                <a:tc>
                  <a:txBody>
                    <a:bodyPr/>
                    <a:lstStyle/>
                    <a:p>
                      <a:pPr marL="0" marR="0" lvl="0" indent="0" algn="l" rtl="0">
                        <a:lnSpc>
                          <a:spcPct val="100000"/>
                        </a:lnSpc>
                        <a:spcBef>
                          <a:spcPts val="0"/>
                        </a:spcBef>
                        <a:spcAft>
                          <a:spcPts val="0"/>
                        </a:spcAft>
                        <a:buNone/>
                      </a:pPr>
                      <a:r>
                        <a:rPr lang="fr-FR" sz="1100" u="none" strike="noStrike" cap="none"/>
                        <a:t>Ami</a:t>
                      </a:r>
                      <a:endParaRPr sz="1100" b="0" i="0" u="none" strike="noStrike" cap="none">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u="none" strike="noStrike" cap="none"/>
                        <a:t>7%</a:t>
                      </a:r>
                      <a:endParaRPr sz="1100" b="0" i="0" u="none" strike="noStrike" cap="none">
                        <a:solidFill>
                          <a:srgbClr val="000000"/>
                        </a:solidFill>
                        <a:latin typeface="Calibri"/>
                        <a:ea typeface="Calibri"/>
                        <a:cs typeface="Calibri"/>
                        <a:sym typeface="Calibri"/>
                      </a:endParaRPr>
                    </a:p>
                  </a:txBody>
                  <a:tcPr marL="6350" marR="6350" marT="6350" marB="0" anchor="b"/>
                </a:tc>
              </a:tr>
              <a:tr h="239700">
                <a:tc>
                  <a:txBody>
                    <a:bodyPr/>
                    <a:lstStyle/>
                    <a:p>
                      <a:pPr marL="0" marR="0" lvl="0" indent="0" algn="l" rtl="0">
                        <a:lnSpc>
                          <a:spcPct val="100000"/>
                        </a:lnSpc>
                        <a:spcBef>
                          <a:spcPts val="0"/>
                        </a:spcBef>
                        <a:spcAft>
                          <a:spcPts val="0"/>
                        </a:spcAft>
                        <a:buNone/>
                      </a:pPr>
                      <a:r>
                        <a:rPr lang="fr-FR" sz="1100" u="none" strike="noStrike" cap="none"/>
                        <a:t>Vois</a:t>
                      </a:r>
                      <a:r>
                        <a:rPr lang="fr-FR" sz="1100"/>
                        <a:t>i</a:t>
                      </a:r>
                      <a:r>
                        <a:rPr lang="fr-FR" sz="1100" u="none" strike="noStrike" cap="none"/>
                        <a:t>n</a:t>
                      </a:r>
                      <a:endParaRPr sz="1100" b="0" i="0" u="none" strike="noStrike" cap="none">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u="none" strike="noStrike" cap="none"/>
                        <a:t>14,40%</a:t>
                      </a:r>
                      <a:endParaRPr sz="1100" b="0" i="0" u="none" strike="noStrike" cap="none">
                        <a:solidFill>
                          <a:srgbClr val="000000"/>
                        </a:solidFill>
                        <a:latin typeface="Calibri"/>
                        <a:ea typeface="Calibri"/>
                        <a:cs typeface="Calibri"/>
                        <a:sym typeface="Calibri"/>
                      </a:endParaRPr>
                    </a:p>
                  </a:txBody>
                  <a:tcPr marL="6350" marR="6350" marT="6350" marB="0" anchor="b"/>
                </a:tc>
              </a:tr>
              <a:tr h="239700">
                <a:tc>
                  <a:txBody>
                    <a:bodyPr/>
                    <a:lstStyle/>
                    <a:p>
                      <a:pPr marL="0" marR="0" lvl="0" indent="0" algn="l" rtl="0">
                        <a:lnSpc>
                          <a:spcPct val="100000"/>
                        </a:lnSpc>
                        <a:spcBef>
                          <a:spcPts val="0"/>
                        </a:spcBef>
                        <a:spcAft>
                          <a:spcPts val="0"/>
                        </a:spcAft>
                        <a:buNone/>
                      </a:pPr>
                      <a:r>
                        <a:rPr lang="fr-FR" sz="1100" u="none" strike="noStrike" cap="none"/>
                        <a:t>Famille</a:t>
                      </a:r>
                      <a:endParaRPr sz="1100" b="0" i="0" u="none" strike="noStrike" cap="none">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u="none" strike="noStrike" cap="none"/>
                        <a:t>14,30%</a:t>
                      </a:r>
                      <a:endParaRPr sz="1100" b="0" i="0" u="none" strike="noStrike" cap="none">
                        <a:solidFill>
                          <a:srgbClr val="000000"/>
                        </a:solidFill>
                        <a:latin typeface="Calibri"/>
                        <a:ea typeface="Calibri"/>
                        <a:cs typeface="Calibri"/>
                        <a:sym typeface="Calibri"/>
                      </a:endParaRPr>
                    </a:p>
                  </a:txBody>
                  <a:tcPr marL="6350" marR="6350" marT="6350" marB="0" anchor="b"/>
                </a:tc>
              </a:tr>
              <a:tr h="444675">
                <a:tc>
                  <a:txBody>
                    <a:bodyPr/>
                    <a:lstStyle/>
                    <a:p>
                      <a:pPr marL="0" marR="0" lvl="0" indent="0" algn="l" rtl="0">
                        <a:lnSpc>
                          <a:spcPct val="100000"/>
                        </a:lnSpc>
                        <a:spcBef>
                          <a:spcPts val="0"/>
                        </a:spcBef>
                        <a:spcAft>
                          <a:spcPts val="0"/>
                        </a:spcAft>
                        <a:buNone/>
                      </a:pPr>
                      <a:r>
                        <a:rPr lang="fr-FR" sz="1100" b="1" u="none" strike="noStrike" cap="none" dirty="0"/>
                        <a:t>Association de crédits, </a:t>
                      </a:r>
                      <a:r>
                        <a:rPr lang="fr-FR" sz="1100" b="1" u="none" strike="noStrike" cap="none" dirty="0" err="1"/>
                        <a:t>Voamamy</a:t>
                      </a:r>
                      <a:endParaRPr sz="1100" b="1"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b="1" u="none" strike="noStrike" cap="none" dirty="0"/>
                        <a:t>57,1</a:t>
                      </a:r>
                      <a:endParaRPr sz="1100" b="1" i="0" u="none" strike="noStrike" cap="none" dirty="0">
                        <a:solidFill>
                          <a:srgbClr val="000000"/>
                        </a:solidFill>
                        <a:latin typeface="Calibri"/>
                        <a:ea typeface="Calibri"/>
                        <a:cs typeface="Calibri"/>
                        <a:sym typeface="Calibri"/>
                      </a:endParaRPr>
                    </a:p>
                  </a:txBody>
                  <a:tcPr marL="6350" marR="6350" marT="6350" marB="0" anchor="b"/>
                </a:tc>
              </a:tr>
              <a:tr h="239700">
                <a:tc>
                  <a:txBody>
                    <a:bodyPr/>
                    <a:lstStyle/>
                    <a:p>
                      <a:pPr marL="0" marR="0" lvl="0" indent="0" algn="l" rtl="0">
                        <a:lnSpc>
                          <a:spcPct val="100000"/>
                        </a:lnSpc>
                        <a:spcBef>
                          <a:spcPts val="0"/>
                        </a:spcBef>
                        <a:spcAft>
                          <a:spcPts val="0"/>
                        </a:spcAft>
                        <a:buNone/>
                      </a:pPr>
                      <a:r>
                        <a:rPr lang="fr-FR" sz="1100" u="none" strike="noStrike" cap="none" dirty="0"/>
                        <a:t>Epicerie</a:t>
                      </a:r>
                      <a:endParaRPr sz="11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u="none" strike="noStrike" cap="none" dirty="0"/>
                        <a:t>7,10%</a:t>
                      </a:r>
                      <a:endParaRPr sz="1100" b="0" i="0" u="none" strike="noStrike" cap="none" dirty="0">
                        <a:solidFill>
                          <a:srgbClr val="000000"/>
                        </a:solidFill>
                        <a:latin typeface="Calibri"/>
                        <a:ea typeface="Calibri"/>
                        <a:cs typeface="Calibri"/>
                        <a:sym typeface="Calibri"/>
                      </a:endParaRPr>
                    </a:p>
                  </a:txBody>
                  <a:tcPr marL="6350" marR="6350" marT="6350" marB="0" anchor="b"/>
                </a:tc>
              </a:tr>
              <a:tr h="239700">
                <a:tc>
                  <a:txBody>
                    <a:bodyPr/>
                    <a:lstStyle/>
                    <a:p>
                      <a:pPr marL="0" marR="0" lvl="0" indent="0" algn="l" rtl="0">
                        <a:lnSpc>
                          <a:spcPct val="100000"/>
                        </a:lnSpc>
                        <a:spcBef>
                          <a:spcPts val="0"/>
                        </a:spcBef>
                        <a:spcAft>
                          <a:spcPts val="0"/>
                        </a:spcAft>
                        <a:buNone/>
                      </a:pPr>
                      <a:r>
                        <a:rPr lang="fr-FR" sz="1100" u="none" strike="noStrike" cap="none"/>
                        <a:t>Autres</a:t>
                      </a:r>
                      <a:endParaRPr sz="1100" b="0" i="0" u="none" strike="noStrike" cap="none">
                        <a:solidFill>
                          <a:srgbClr val="000000"/>
                        </a:solidFill>
                        <a:latin typeface="Calibri"/>
                        <a:ea typeface="Calibri"/>
                        <a:cs typeface="Calibri"/>
                        <a:sym typeface="Calibri"/>
                      </a:endParaRPr>
                    </a:p>
                  </a:txBody>
                  <a:tcPr marL="6350" marR="6350" marT="6350" marB="0" anchor="b"/>
                </a:tc>
                <a:tc>
                  <a:txBody>
                    <a:bodyPr/>
                    <a:lstStyle/>
                    <a:p>
                      <a:pPr marL="0" marR="0" lvl="0" indent="0" algn="r" rtl="0">
                        <a:lnSpc>
                          <a:spcPct val="100000"/>
                        </a:lnSpc>
                        <a:spcBef>
                          <a:spcPts val="0"/>
                        </a:spcBef>
                        <a:spcAft>
                          <a:spcPts val="0"/>
                        </a:spcAft>
                        <a:buNone/>
                      </a:pPr>
                      <a:r>
                        <a:rPr lang="fr-FR" sz="1100" u="none" strike="noStrike" cap="none" dirty="0"/>
                        <a:t>14,3</a:t>
                      </a:r>
                      <a:endParaRPr sz="1100" b="0" i="0" u="none" strike="noStrike" cap="none" dirty="0">
                        <a:solidFill>
                          <a:srgbClr val="000000"/>
                        </a:solidFill>
                        <a:latin typeface="Calibri"/>
                        <a:ea typeface="Calibri"/>
                        <a:cs typeface="Calibri"/>
                        <a:sym typeface="Calibri"/>
                      </a:endParaRPr>
                    </a:p>
                  </a:txBody>
                  <a:tcPr marL="6350" marR="6350" marT="6350" marB="0" anchor="b"/>
                </a:tc>
              </a:tr>
            </a:tbl>
          </a:graphicData>
        </a:graphic>
      </p:graphicFrame>
      <p:pic>
        <p:nvPicPr>
          <p:cNvPr id="453" name="Google Shape;453;p49"/>
          <p:cNvPicPr preferRelativeResize="0"/>
          <p:nvPr/>
        </p:nvPicPr>
        <p:blipFill rotWithShape="1">
          <a:blip r:embed="rId6">
            <a:alphaModFix/>
          </a:blip>
          <a:srcRect/>
          <a:stretch/>
        </p:blipFill>
        <p:spPr>
          <a:xfrm>
            <a:off x="214693" y="1011955"/>
            <a:ext cx="685800" cy="473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041714" y="-99392"/>
            <a:ext cx="8102286" cy="1152128"/>
          </a:xfrm>
          <a:prstGeom prst="rect">
            <a:avLst/>
          </a:prstGeom>
        </p:spPr>
      </p:pic>
      <p:sp>
        <p:nvSpPr>
          <p:cNvPr id="10" name="ZoneTexte 9"/>
          <p:cNvSpPr txBox="1"/>
          <p:nvPr/>
        </p:nvSpPr>
        <p:spPr>
          <a:xfrm>
            <a:off x="1113895" y="1094741"/>
            <a:ext cx="7488832" cy="307777"/>
          </a:xfrm>
          <a:prstGeom prst="rect">
            <a:avLst/>
          </a:prstGeom>
          <a:noFill/>
        </p:spPr>
        <p:txBody>
          <a:bodyPr wrap="square" rtlCol="0">
            <a:spAutoFit/>
          </a:bodyPr>
          <a:lstStyle/>
          <a:p>
            <a:r>
              <a:rPr lang="fr-FR" dirty="0" smtClean="0"/>
              <a:t>Critère économique </a:t>
            </a:r>
            <a:r>
              <a:rPr lang="fr-FR" dirty="0" smtClean="0"/>
              <a:t>: les mécanismes de protections sociales sont accessibles pour les AGR  </a:t>
            </a:r>
            <a:endParaRPr lang="fr-FR" dirty="0"/>
          </a:p>
        </p:txBody>
      </p:sp>
      <p:sp>
        <p:nvSpPr>
          <p:cNvPr id="3" name="AutoShape 4" descr="Tableau des réponses au formulaire Forms. Titre de la question : B18 – Si non, comment avez-vous comblé ce manque après le choc ? . Nombre de réponses : 110 ré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2" descr="Tableau des réponses au formulaire Forms. Titre de la question : B18 – Si non, comment avez-vous comblé ce manque après le choc ? . Nombre de réponses : 110 réponses."/>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4" descr="Tableau des réponses au formulaire Forms. Titre de la question : B18 – Si non, comment avez-vous comblé ce manque après le choc ? . Nombre de réponses : 110 réponses."/>
          <p:cNvSpPr>
            <a:spLocks noChangeAspect="1" noChangeArrowheads="1"/>
          </p:cNvSpPr>
          <p:nvPr/>
        </p:nvSpPr>
        <p:spPr bwMode="auto">
          <a:xfrm>
            <a:off x="460375" y="388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Google Shape;443;p20"/>
          <p:cNvPicPr preferRelativeResize="0"/>
          <p:nvPr/>
        </p:nvPicPr>
        <p:blipFill>
          <a:blip r:embed="rId3">
            <a:alphaModFix/>
          </a:blip>
          <a:stretch>
            <a:fillRect/>
          </a:stretch>
        </p:blipFill>
        <p:spPr>
          <a:xfrm>
            <a:off x="428095" y="1011955"/>
            <a:ext cx="685800" cy="473350"/>
          </a:xfrm>
          <a:prstGeom prst="rect">
            <a:avLst/>
          </a:prstGeom>
          <a:noFill/>
          <a:ln>
            <a:noFill/>
          </a:ln>
        </p:spPr>
      </p:pic>
      <p:graphicFrame>
        <p:nvGraphicFramePr>
          <p:cNvPr id="14" name="Graphique 13"/>
          <p:cNvGraphicFramePr>
            <a:graphicFrameLocks/>
          </p:cNvGraphicFramePr>
          <p:nvPr>
            <p:extLst>
              <p:ext uri="{D42A27DB-BD31-4B8C-83A1-F6EECF244321}">
                <p14:modId xmlns:p14="http://schemas.microsoft.com/office/powerpoint/2010/main" val="1444566184"/>
              </p:ext>
            </p:extLst>
          </p:nvPr>
        </p:nvGraphicFramePr>
        <p:xfrm>
          <a:off x="155575" y="3512573"/>
          <a:ext cx="4876800" cy="3006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a:graphicFrameLocks/>
          </p:cNvGraphicFramePr>
          <p:nvPr>
            <p:extLst>
              <p:ext uri="{D42A27DB-BD31-4B8C-83A1-F6EECF244321}">
                <p14:modId xmlns:p14="http://schemas.microsoft.com/office/powerpoint/2010/main" val="273908130"/>
              </p:ext>
            </p:extLst>
          </p:nvPr>
        </p:nvGraphicFramePr>
        <p:xfrm>
          <a:off x="4068276" y="1828799"/>
          <a:ext cx="4898743" cy="29419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2593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51" descr="Tableau des réponses au formulaire Forms. Titre de la question : D11- A votre connaissance, existe-t-il des pratiques ou savoirs traditionnels locaux dans le cadre de RRC ?. Nombre de réponses : ."/>
          <p:cNvPicPr preferRelativeResize="0"/>
          <p:nvPr/>
        </p:nvPicPr>
        <p:blipFill rotWithShape="1">
          <a:blip r:embed="rId3">
            <a:alphaModFix/>
          </a:blip>
          <a:srcRect/>
          <a:stretch/>
        </p:blipFill>
        <p:spPr>
          <a:xfrm>
            <a:off x="251520" y="1844824"/>
            <a:ext cx="3628385" cy="2916272"/>
          </a:xfrm>
          <a:prstGeom prst="rect">
            <a:avLst/>
          </a:prstGeom>
          <a:noFill/>
          <a:ln>
            <a:noFill/>
          </a:ln>
        </p:spPr>
      </p:pic>
      <p:pic>
        <p:nvPicPr>
          <p:cNvPr id="465" name="Google Shape;465;p51" descr="Tableau des réponses au formulaire Forms. Titre de la question : D12 - Le ménage a-t-il participé aux échanges de connaissances et de savoirs traditionnels sur les aléas et sur la manière de se comporter avant, pendant ou après les passages de catastrophes?. Nombre de réponses : ."/>
          <p:cNvPicPr preferRelativeResize="0"/>
          <p:nvPr/>
        </p:nvPicPr>
        <p:blipFill rotWithShape="1">
          <a:blip r:embed="rId4">
            <a:alphaModFix/>
          </a:blip>
          <a:srcRect/>
          <a:stretch/>
        </p:blipFill>
        <p:spPr>
          <a:xfrm>
            <a:off x="3857242" y="4221088"/>
            <a:ext cx="3955118" cy="2520280"/>
          </a:xfrm>
          <a:prstGeom prst="rect">
            <a:avLst/>
          </a:prstGeom>
          <a:noFill/>
          <a:ln>
            <a:noFill/>
          </a:ln>
        </p:spPr>
      </p:pic>
      <p:pic>
        <p:nvPicPr>
          <p:cNvPr id="466" name="Google Shape;466;p51"/>
          <p:cNvPicPr preferRelativeResize="0"/>
          <p:nvPr/>
        </p:nvPicPr>
        <p:blipFill rotWithShape="1">
          <a:blip r:embed="rId5">
            <a:alphaModFix/>
          </a:blip>
          <a:srcRect/>
          <a:stretch/>
        </p:blipFill>
        <p:spPr>
          <a:xfrm>
            <a:off x="611560" y="-99392"/>
            <a:ext cx="8102286" cy="1152128"/>
          </a:xfrm>
          <a:prstGeom prst="rect">
            <a:avLst/>
          </a:prstGeom>
          <a:noFill/>
          <a:ln>
            <a:noFill/>
          </a:ln>
        </p:spPr>
      </p:pic>
      <p:sp>
        <p:nvSpPr>
          <p:cNvPr id="467" name="Google Shape;467;p51"/>
          <p:cNvSpPr txBox="1"/>
          <p:nvPr/>
        </p:nvSpPr>
        <p:spPr>
          <a:xfrm>
            <a:off x="4924454" y="2116844"/>
            <a:ext cx="370826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Critère culturel : pratique et partage des pratiques et savoirs traditionnels sur la RRC - avant et pendant les chocs</a:t>
            </a:r>
            <a:endParaRPr sz="1400" b="0" i="0" u="none" strike="noStrike" cap="none">
              <a:solidFill>
                <a:srgbClr val="000000"/>
              </a:solidFill>
              <a:latin typeface="Arial"/>
              <a:ea typeface="Arial"/>
              <a:cs typeface="Arial"/>
              <a:sym typeface="Arial"/>
            </a:endParaRPr>
          </a:p>
        </p:txBody>
      </p:sp>
      <p:pic>
        <p:nvPicPr>
          <p:cNvPr id="468" name="Google Shape;468;p51"/>
          <p:cNvPicPr preferRelativeResize="0"/>
          <p:nvPr/>
        </p:nvPicPr>
        <p:blipFill rotWithShape="1">
          <a:blip r:embed="rId6">
            <a:alphaModFix/>
          </a:blip>
          <a:srcRect/>
          <a:stretch/>
        </p:blipFill>
        <p:spPr>
          <a:xfrm>
            <a:off x="4238654" y="2163562"/>
            <a:ext cx="685800" cy="47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xfrm>
            <a:off x="357158" y="214290"/>
            <a:ext cx="8229600" cy="7858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sz="3600" i="1"/>
              <a:t>PLAN DE PRÉSENTATION</a:t>
            </a:r>
            <a:endParaRPr sz="3600"/>
          </a:p>
        </p:txBody>
      </p:sp>
      <p:sp>
        <p:nvSpPr>
          <p:cNvPr id="171" name="Google Shape;171;p2"/>
          <p:cNvSpPr txBox="1">
            <a:spLocks noGrp="1"/>
          </p:cNvSpPr>
          <p:nvPr>
            <p:ph type="body" idx="1"/>
          </p:nvPr>
        </p:nvSpPr>
        <p:spPr>
          <a:xfrm>
            <a:off x="428596" y="1785926"/>
            <a:ext cx="8143932" cy="4572032"/>
          </a:xfrm>
          <a:prstGeom prst="rect">
            <a:avLst/>
          </a:prstGeom>
          <a:noFill/>
          <a:ln>
            <a:noFill/>
          </a:ln>
        </p:spPr>
        <p:txBody>
          <a:bodyPr spcFirstLastPara="1" wrap="square" lIns="91425" tIns="45700" rIns="91425" bIns="45700" anchor="t" anchorCtr="0">
            <a:normAutofit/>
          </a:bodyPr>
          <a:lstStyle/>
          <a:p>
            <a:pPr marL="228600" lvl="0" indent="0" algn="l" rtl="0">
              <a:lnSpc>
                <a:spcPct val="150000"/>
              </a:lnSpc>
              <a:spcBef>
                <a:spcPts val="0"/>
              </a:spcBef>
              <a:spcAft>
                <a:spcPts val="0"/>
              </a:spcAft>
              <a:buSzPts val="1800"/>
              <a:buNone/>
            </a:pPr>
            <a:r>
              <a:rPr lang="fr-FR"/>
              <a:t>  </a:t>
            </a:r>
            <a:r>
              <a:rPr lang="fr-FR" sz="2000"/>
              <a:t>CONTEXTE</a:t>
            </a:r>
            <a:endParaRPr/>
          </a:p>
          <a:p>
            <a:pPr marL="685800" lvl="0" indent="228600" algn="l" rtl="0">
              <a:lnSpc>
                <a:spcPct val="150000"/>
              </a:lnSpc>
              <a:spcBef>
                <a:spcPts val="1000"/>
              </a:spcBef>
              <a:spcAft>
                <a:spcPts val="0"/>
              </a:spcAft>
              <a:buSzPts val="1800"/>
              <a:buNone/>
            </a:pPr>
            <a:r>
              <a:rPr lang="fr-FR"/>
              <a:t>  </a:t>
            </a:r>
            <a:r>
              <a:rPr lang="fr-FR" sz="2000"/>
              <a:t>ETAT DE L’ART</a:t>
            </a:r>
            <a:endParaRPr/>
          </a:p>
          <a:p>
            <a:pPr marL="1143000" lvl="0" indent="228600" algn="l" rtl="0">
              <a:lnSpc>
                <a:spcPct val="150000"/>
              </a:lnSpc>
              <a:spcBef>
                <a:spcPts val="1000"/>
              </a:spcBef>
              <a:spcAft>
                <a:spcPts val="0"/>
              </a:spcAft>
              <a:buSzPts val="1800"/>
              <a:buNone/>
            </a:pPr>
            <a:r>
              <a:rPr lang="fr-FR"/>
              <a:t>  	</a:t>
            </a:r>
            <a:r>
              <a:rPr lang="fr-FR" sz="2000"/>
              <a:t>CADRE CONCEPTUEL</a:t>
            </a:r>
            <a:endParaRPr/>
          </a:p>
          <a:p>
            <a:pPr marL="2286000" lvl="0" indent="457200" algn="l" rtl="0">
              <a:lnSpc>
                <a:spcPct val="150000"/>
              </a:lnSpc>
              <a:spcBef>
                <a:spcPts val="1000"/>
              </a:spcBef>
              <a:spcAft>
                <a:spcPts val="0"/>
              </a:spcAft>
              <a:buSzPts val="1800"/>
              <a:buNone/>
            </a:pPr>
            <a:r>
              <a:rPr lang="fr-FR" sz="2000"/>
              <a:t>MATERIEL ET METHODE</a:t>
            </a:r>
            <a:endParaRPr/>
          </a:p>
          <a:p>
            <a:pPr marL="3429000" lvl="0" indent="228600" algn="l" rtl="0">
              <a:lnSpc>
                <a:spcPct val="150000"/>
              </a:lnSpc>
              <a:spcBef>
                <a:spcPts val="1000"/>
              </a:spcBef>
              <a:spcAft>
                <a:spcPts val="0"/>
              </a:spcAft>
              <a:buSzPts val="1800"/>
              <a:buNone/>
            </a:pPr>
            <a:r>
              <a:rPr lang="fr-FR"/>
              <a:t>RÉSULTATS</a:t>
            </a:r>
            <a:r>
              <a:rPr lang="fr-FR" sz="2000"/>
              <a:t> </a:t>
            </a:r>
            <a:endParaRPr sz="2000"/>
          </a:p>
          <a:p>
            <a:pPr marL="4343400" lvl="0" indent="228600" algn="l" rtl="0">
              <a:lnSpc>
                <a:spcPct val="150000"/>
              </a:lnSpc>
              <a:spcBef>
                <a:spcPts val="1000"/>
              </a:spcBef>
              <a:spcAft>
                <a:spcPts val="0"/>
              </a:spcAft>
              <a:buSzPts val="1800"/>
              <a:buNone/>
            </a:pPr>
            <a:r>
              <a:rPr lang="fr-FR" sz="2000"/>
              <a:t>DISCUSSION </a:t>
            </a:r>
            <a:endParaRPr/>
          </a:p>
          <a:p>
            <a:pPr marL="5715000" lvl="0" indent="228600" algn="l" rtl="0">
              <a:lnSpc>
                <a:spcPct val="150000"/>
              </a:lnSpc>
              <a:spcBef>
                <a:spcPts val="1000"/>
              </a:spcBef>
              <a:spcAft>
                <a:spcPts val="0"/>
              </a:spcAft>
              <a:buSzPts val="1800"/>
              <a:buNone/>
            </a:pPr>
            <a:r>
              <a:rPr lang="fr-FR" sz="2000"/>
              <a:t>CONCLUSION</a:t>
            </a:r>
            <a:endParaRPr sz="2000"/>
          </a:p>
        </p:txBody>
      </p:sp>
      <p:pic>
        <p:nvPicPr>
          <p:cNvPr id="172" name="Google Shape;172;p2"/>
          <p:cNvPicPr preferRelativeResize="0"/>
          <p:nvPr/>
        </p:nvPicPr>
        <p:blipFill rotWithShape="1">
          <a:blip r:embed="rId3">
            <a:alphaModFix/>
          </a:blip>
          <a:srcRect/>
          <a:stretch/>
        </p:blipFill>
        <p:spPr>
          <a:xfrm>
            <a:off x="485300" y="1858275"/>
            <a:ext cx="276200" cy="292228"/>
          </a:xfrm>
          <a:prstGeom prst="rect">
            <a:avLst/>
          </a:prstGeom>
          <a:noFill/>
          <a:ln>
            <a:noFill/>
          </a:ln>
        </p:spPr>
      </p:pic>
      <p:pic>
        <p:nvPicPr>
          <p:cNvPr id="173" name="Google Shape;173;p2"/>
          <p:cNvPicPr preferRelativeResize="0"/>
          <p:nvPr/>
        </p:nvPicPr>
        <p:blipFill rotWithShape="1">
          <a:blip r:embed="rId3">
            <a:alphaModFix/>
          </a:blip>
          <a:srcRect/>
          <a:stretch/>
        </p:blipFill>
        <p:spPr>
          <a:xfrm>
            <a:off x="1183650" y="2450125"/>
            <a:ext cx="276200" cy="292228"/>
          </a:xfrm>
          <a:prstGeom prst="rect">
            <a:avLst/>
          </a:prstGeom>
          <a:noFill/>
          <a:ln>
            <a:noFill/>
          </a:ln>
        </p:spPr>
      </p:pic>
      <p:pic>
        <p:nvPicPr>
          <p:cNvPr id="174" name="Google Shape;174;p2"/>
          <p:cNvPicPr preferRelativeResize="0"/>
          <p:nvPr/>
        </p:nvPicPr>
        <p:blipFill rotWithShape="1">
          <a:blip r:embed="rId3">
            <a:alphaModFix/>
          </a:blip>
          <a:srcRect/>
          <a:stretch/>
        </p:blipFill>
        <p:spPr>
          <a:xfrm>
            <a:off x="1948625" y="3041950"/>
            <a:ext cx="276200" cy="292228"/>
          </a:xfrm>
          <a:prstGeom prst="rect">
            <a:avLst/>
          </a:prstGeom>
          <a:noFill/>
          <a:ln>
            <a:noFill/>
          </a:ln>
        </p:spPr>
      </p:pic>
      <p:pic>
        <p:nvPicPr>
          <p:cNvPr id="175" name="Google Shape;175;p2"/>
          <p:cNvPicPr preferRelativeResize="0"/>
          <p:nvPr/>
        </p:nvPicPr>
        <p:blipFill rotWithShape="1">
          <a:blip r:embed="rId3">
            <a:alphaModFix/>
          </a:blip>
          <a:srcRect/>
          <a:stretch/>
        </p:blipFill>
        <p:spPr>
          <a:xfrm>
            <a:off x="2873400" y="3620500"/>
            <a:ext cx="276200" cy="292228"/>
          </a:xfrm>
          <a:prstGeom prst="rect">
            <a:avLst/>
          </a:prstGeom>
          <a:noFill/>
          <a:ln>
            <a:noFill/>
          </a:ln>
        </p:spPr>
      </p:pic>
      <p:pic>
        <p:nvPicPr>
          <p:cNvPr id="176" name="Google Shape;176;p2"/>
          <p:cNvPicPr preferRelativeResize="0"/>
          <p:nvPr/>
        </p:nvPicPr>
        <p:blipFill rotWithShape="1">
          <a:blip r:embed="rId3">
            <a:alphaModFix/>
          </a:blip>
          <a:srcRect/>
          <a:stretch/>
        </p:blipFill>
        <p:spPr>
          <a:xfrm>
            <a:off x="3824800" y="4172400"/>
            <a:ext cx="276200" cy="292228"/>
          </a:xfrm>
          <a:prstGeom prst="rect">
            <a:avLst/>
          </a:prstGeom>
          <a:noFill/>
          <a:ln>
            <a:noFill/>
          </a:ln>
        </p:spPr>
      </p:pic>
      <p:pic>
        <p:nvPicPr>
          <p:cNvPr id="177" name="Google Shape;177;p2"/>
          <p:cNvPicPr preferRelativeResize="0"/>
          <p:nvPr/>
        </p:nvPicPr>
        <p:blipFill rotWithShape="1">
          <a:blip r:embed="rId3">
            <a:alphaModFix/>
          </a:blip>
          <a:srcRect/>
          <a:stretch/>
        </p:blipFill>
        <p:spPr>
          <a:xfrm>
            <a:off x="4735250" y="4790875"/>
            <a:ext cx="276200" cy="292228"/>
          </a:xfrm>
          <a:prstGeom prst="rect">
            <a:avLst/>
          </a:prstGeom>
          <a:noFill/>
          <a:ln>
            <a:noFill/>
          </a:ln>
        </p:spPr>
      </p:pic>
      <p:pic>
        <p:nvPicPr>
          <p:cNvPr id="178" name="Google Shape;178;p2"/>
          <p:cNvPicPr preferRelativeResize="0"/>
          <p:nvPr/>
        </p:nvPicPr>
        <p:blipFill rotWithShape="1">
          <a:blip r:embed="rId3">
            <a:alphaModFix/>
          </a:blip>
          <a:srcRect/>
          <a:stretch/>
        </p:blipFill>
        <p:spPr>
          <a:xfrm>
            <a:off x="6073800" y="5342750"/>
            <a:ext cx="276200" cy="29222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52" descr="Tableau des réponses au formulaire Forms. Titre de la question : E11 - Le ménage a-t-il recours à l'entraide matérielle ?. Nombre de réponses : ."/>
          <p:cNvPicPr preferRelativeResize="0"/>
          <p:nvPr/>
        </p:nvPicPr>
        <p:blipFill rotWithShape="1">
          <a:blip r:embed="rId3">
            <a:alphaModFix/>
          </a:blip>
          <a:srcRect/>
          <a:stretch/>
        </p:blipFill>
        <p:spPr>
          <a:xfrm>
            <a:off x="467544" y="1916832"/>
            <a:ext cx="3638034" cy="2281798"/>
          </a:xfrm>
          <a:prstGeom prst="rect">
            <a:avLst/>
          </a:prstGeom>
          <a:noFill/>
          <a:ln>
            <a:noFill/>
          </a:ln>
        </p:spPr>
      </p:pic>
      <p:pic>
        <p:nvPicPr>
          <p:cNvPr id="474" name="Google Shape;474;p52" descr="Tableau des réponses au formulaire Forms. Titre de la question : E12- Le ménage a-t-il  recours à l'entraide entre personnes (individus) ou entre ménages?. Nombre de réponses : ."/>
          <p:cNvPicPr preferRelativeResize="0"/>
          <p:nvPr/>
        </p:nvPicPr>
        <p:blipFill rotWithShape="1">
          <a:blip r:embed="rId4">
            <a:alphaModFix/>
          </a:blip>
          <a:srcRect/>
          <a:stretch/>
        </p:blipFill>
        <p:spPr>
          <a:xfrm>
            <a:off x="4310682" y="2712730"/>
            <a:ext cx="3717701" cy="2876510"/>
          </a:xfrm>
          <a:prstGeom prst="rect">
            <a:avLst/>
          </a:prstGeom>
          <a:noFill/>
          <a:ln>
            <a:noFill/>
          </a:ln>
        </p:spPr>
      </p:pic>
      <p:sp>
        <p:nvSpPr>
          <p:cNvPr id="475" name="Google Shape;475;p52"/>
          <p:cNvSpPr txBox="1"/>
          <p:nvPr/>
        </p:nvSpPr>
        <p:spPr>
          <a:xfrm>
            <a:off x="5427406" y="1438618"/>
            <a:ext cx="346922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Critère institutionnel : droit et pratiques coutumiers, pratique d’entraide matérielle et entre personnes</a:t>
            </a:r>
            <a:endParaRPr sz="1400" b="0" i="0" u="none" strike="noStrike" cap="none">
              <a:solidFill>
                <a:srgbClr val="000000"/>
              </a:solidFill>
              <a:latin typeface="Arial"/>
              <a:ea typeface="Arial"/>
              <a:cs typeface="Arial"/>
              <a:sym typeface="Arial"/>
            </a:endParaRPr>
          </a:p>
        </p:txBody>
      </p:sp>
      <p:pic>
        <p:nvPicPr>
          <p:cNvPr id="476" name="Google Shape;476;p52"/>
          <p:cNvPicPr preferRelativeResize="0"/>
          <p:nvPr/>
        </p:nvPicPr>
        <p:blipFill rotWithShape="1">
          <a:blip r:embed="rId5">
            <a:alphaModFix/>
          </a:blip>
          <a:srcRect/>
          <a:stretch/>
        </p:blipFill>
        <p:spPr>
          <a:xfrm>
            <a:off x="4539579" y="1571275"/>
            <a:ext cx="685800" cy="473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p:nvPr/>
        </p:nvSpPr>
        <p:spPr>
          <a:xfrm>
            <a:off x="539550" y="404664"/>
            <a:ext cx="727280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Critère institutionnel : gouvernance, forte cohésion des membres de communauté dans la gestion des risques de catastrophes</a:t>
            </a:r>
            <a:endParaRPr sz="1400" b="0" i="0" u="none" strike="noStrike" cap="none">
              <a:solidFill>
                <a:srgbClr val="000000"/>
              </a:solidFill>
              <a:latin typeface="Arial"/>
              <a:ea typeface="Arial"/>
              <a:cs typeface="Arial"/>
              <a:sym typeface="Arial"/>
            </a:endParaRPr>
          </a:p>
        </p:txBody>
      </p:sp>
      <p:pic>
        <p:nvPicPr>
          <p:cNvPr id="482" name="Google Shape;482;p53"/>
          <p:cNvPicPr preferRelativeResize="0"/>
          <p:nvPr/>
        </p:nvPicPr>
        <p:blipFill rotWithShape="1">
          <a:blip r:embed="rId3">
            <a:alphaModFix/>
          </a:blip>
          <a:srcRect t="14034"/>
          <a:stretch/>
        </p:blipFill>
        <p:spPr>
          <a:xfrm>
            <a:off x="899592" y="1700808"/>
            <a:ext cx="6840760" cy="40324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p:nvPr/>
        </p:nvSpPr>
        <p:spPr>
          <a:xfrm>
            <a:off x="3746090" y="784367"/>
            <a:ext cx="31758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Critère social :   accès à des aides financières pour la </a:t>
            </a:r>
            <a:r>
              <a:rPr lang="fr-FR" sz="1400" b="1" i="0" u="none" strike="noStrike" cap="none">
                <a:solidFill>
                  <a:srgbClr val="000000"/>
                </a:solidFill>
                <a:latin typeface="Arial"/>
                <a:ea typeface="Arial"/>
                <a:cs typeface="Arial"/>
                <a:sym typeface="Arial"/>
              </a:rPr>
              <a:t>santé </a:t>
            </a:r>
            <a:endParaRPr/>
          </a:p>
        </p:txBody>
      </p:sp>
      <p:graphicFrame>
        <p:nvGraphicFramePr>
          <p:cNvPr id="488" name="Google Shape;488;p54"/>
          <p:cNvGraphicFramePr/>
          <p:nvPr/>
        </p:nvGraphicFramePr>
        <p:xfrm>
          <a:off x="251520" y="1556792"/>
          <a:ext cx="7128792"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489" name="Google Shape;489;p54"/>
          <p:cNvPicPr preferRelativeResize="0"/>
          <p:nvPr/>
        </p:nvPicPr>
        <p:blipFill rotWithShape="1">
          <a:blip r:embed="rId4">
            <a:alphaModFix/>
          </a:blip>
          <a:srcRect/>
          <a:stretch/>
        </p:blipFill>
        <p:spPr>
          <a:xfrm>
            <a:off x="2376482" y="784367"/>
            <a:ext cx="685800" cy="473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5"/>
          <p:cNvSpPr txBox="1"/>
          <p:nvPr/>
        </p:nvSpPr>
        <p:spPr>
          <a:xfrm>
            <a:off x="2099699" y="843362"/>
            <a:ext cx="40324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Critère social : accès à des aides financières pour l’éducation</a:t>
            </a:r>
            <a:endParaRPr sz="1400" b="0" i="0" u="none" strike="noStrike" cap="none">
              <a:solidFill>
                <a:srgbClr val="000000"/>
              </a:solidFill>
              <a:latin typeface="Arial"/>
              <a:ea typeface="Arial"/>
              <a:cs typeface="Arial"/>
              <a:sym typeface="Arial"/>
            </a:endParaRPr>
          </a:p>
        </p:txBody>
      </p:sp>
      <p:graphicFrame>
        <p:nvGraphicFramePr>
          <p:cNvPr id="495" name="Google Shape;495;p55"/>
          <p:cNvGraphicFramePr/>
          <p:nvPr/>
        </p:nvGraphicFramePr>
        <p:xfrm>
          <a:off x="977393" y="1870587"/>
          <a:ext cx="5688632" cy="3603848"/>
        </p:xfrm>
        <a:graphic>
          <a:graphicData uri="http://schemas.openxmlformats.org/drawingml/2006/chart">
            <c:chart xmlns:c="http://schemas.openxmlformats.org/drawingml/2006/chart" xmlns:r="http://schemas.openxmlformats.org/officeDocument/2006/relationships" r:id="rId3"/>
          </a:graphicData>
        </a:graphic>
      </p:graphicFrame>
      <p:pic>
        <p:nvPicPr>
          <p:cNvPr id="496" name="Google Shape;496;p55"/>
          <p:cNvPicPr preferRelativeResize="0"/>
          <p:nvPr/>
        </p:nvPicPr>
        <p:blipFill rotWithShape="1">
          <a:blip r:embed="rId4">
            <a:alphaModFix/>
          </a:blip>
          <a:srcRect/>
          <a:stretch/>
        </p:blipFill>
        <p:spPr>
          <a:xfrm>
            <a:off x="1204764" y="739344"/>
            <a:ext cx="685800" cy="473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25"/>
          <p:cNvGrpSpPr/>
          <p:nvPr/>
        </p:nvGrpSpPr>
        <p:grpSpPr>
          <a:xfrm>
            <a:off x="425033" y="1366443"/>
            <a:ext cx="4528944" cy="4466065"/>
            <a:chOff x="566930" y="1672405"/>
            <a:chExt cx="4528944" cy="4466065"/>
          </a:xfrm>
        </p:grpSpPr>
        <p:sp>
          <p:nvSpPr>
            <p:cNvPr id="502" name="Google Shape;502;p25"/>
            <p:cNvSpPr/>
            <p:nvPr/>
          </p:nvSpPr>
          <p:spPr>
            <a:xfrm>
              <a:off x="566930" y="1672405"/>
              <a:ext cx="4528941" cy="813245"/>
            </a:xfrm>
            <a:prstGeom prst="homePlate">
              <a:avLst>
                <a:gd name="adj"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Georgia"/>
                  <a:ea typeface="Georgia"/>
                  <a:cs typeface="Georgia"/>
                  <a:sym typeface="Georgia"/>
                </a:rPr>
                <a:t>Les cadres et objectifs mondiaux sont bien définis mais est-ce qu’ils sont adaptés aux caractéristiques de la communauté ? </a:t>
              </a:r>
              <a:endParaRPr sz="1400" b="0" i="0" u="none" strike="noStrike" cap="none">
                <a:solidFill>
                  <a:srgbClr val="000000"/>
                </a:solidFill>
                <a:latin typeface="Arial"/>
                <a:ea typeface="Arial"/>
                <a:cs typeface="Arial"/>
                <a:sym typeface="Arial"/>
              </a:endParaRPr>
            </a:p>
          </p:txBody>
        </p:sp>
        <p:sp>
          <p:nvSpPr>
            <p:cNvPr id="503" name="Google Shape;503;p25"/>
            <p:cNvSpPr/>
            <p:nvPr/>
          </p:nvSpPr>
          <p:spPr>
            <a:xfrm>
              <a:off x="566933" y="2667000"/>
              <a:ext cx="4528941" cy="1050756"/>
            </a:xfrm>
            <a:prstGeom prst="homePlate">
              <a:avLst>
                <a:gd name="adj"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lt1"/>
                  </a:solidFill>
                  <a:latin typeface="Georgia"/>
                  <a:ea typeface="Georgia"/>
                  <a:cs typeface="Georgia"/>
                  <a:sym typeface="Georgia"/>
                </a:rPr>
                <a:t>Leurs mises en œuvres sont-elles efficaces et contribuent à la réduction des risques, de la pauvreté, à la santé pour tous, à la résilience de    tous ?</a:t>
              </a:r>
              <a:endParaRPr sz="1400" b="0" i="0" u="none" strike="noStrike" cap="none" dirty="0">
                <a:solidFill>
                  <a:srgbClr val="000000"/>
                </a:solidFill>
                <a:latin typeface="Arial"/>
                <a:ea typeface="Arial"/>
                <a:cs typeface="Arial"/>
                <a:sym typeface="Arial"/>
              </a:endParaRPr>
            </a:p>
          </p:txBody>
        </p:sp>
        <p:sp>
          <p:nvSpPr>
            <p:cNvPr id="504" name="Google Shape;504;p25"/>
            <p:cNvSpPr/>
            <p:nvPr/>
          </p:nvSpPr>
          <p:spPr>
            <a:xfrm>
              <a:off x="566931" y="3951678"/>
              <a:ext cx="4528941" cy="1079705"/>
            </a:xfrm>
            <a:prstGeom prst="homePlate">
              <a:avLst>
                <a:gd name="adj"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lt1"/>
                  </a:solidFill>
                  <a:latin typeface="Georgia"/>
                  <a:ea typeface="Georgia"/>
                  <a:cs typeface="Georgia"/>
                  <a:sym typeface="Georgia"/>
                </a:rPr>
                <a:t>Il existe des relations conceptuelles et pratiques entre les différents dispositifs de protection sociale, l’adaptation aux changements climatiques et la réduction des risques de catastrophes.</a:t>
              </a:r>
              <a:endParaRPr sz="1400" b="0" i="0" u="none" strike="noStrike" cap="none" dirty="0">
                <a:solidFill>
                  <a:srgbClr val="000000"/>
                </a:solidFill>
                <a:latin typeface="Arial"/>
                <a:ea typeface="Arial"/>
                <a:cs typeface="Arial"/>
                <a:sym typeface="Arial"/>
              </a:endParaRPr>
            </a:p>
          </p:txBody>
        </p:sp>
        <p:sp>
          <p:nvSpPr>
            <p:cNvPr id="505" name="Google Shape;505;p25"/>
            <p:cNvSpPr/>
            <p:nvPr/>
          </p:nvSpPr>
          <p:spPr>
            <a:xfrm>
              <a:off x="566931" y="5183784"/>
              <a:ext cx="4528940" cy="954686"/>
            </a:xfrm>
            <a:prstGeom prst="homePlate">
              <a:avLst>
                <a:gd name="adj"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Georgia"/>
                  <a:ea typeface="Georgia"/>
                  <a:cs typeface="Georgia"/>
                  <a:sym typeface="Georgia"/>
                </a:rPr>
                <a:t>La protection sociale : outils permettant de renforcer la résilience face aux catastrophes par ses </a:t>
              </a:r>
              <a:r>
                <a:rPr lang="fr-FR" sz="1400" b="1" i="0" u="none" strike="noStrike" cap="none">
                  <a:solidFill>
                    <a:schemeClr val="lt1"/>
                  </a:solidFill>
                  <a:latin typeface="Georgia"/>
                  <a:ea typeface="Georgia"/>
                  <a:cs typeface="Georgia"/>
                  <a:sym typeface="Georgia"/>
                </a:rPr>
                <a:t>fonctions préventives</a:t>
              </a:r>
              <a:r>
                <a:rPr lang="fr-FR" sz="1400" b="0" i="0" u="none" strike="noStrike" cap="none">
                  <a:solidFill>
                    <a:schemeClr val="lt1"/>
                  </a:solidFill>
                  <a:latin typeface="Georgia"/>
                  <a:ea typeface="Georgia"/>
                  <a:cs typeface="Georgia"/>
                  <a:sym typeface="Georgia"/>
                </a:rPr>
                <a:t>, </a:t>
              </a:r>
              <a:r>
                <a:rPr lang="fr-FR" sz="1400" b="1" i="0" u="none" strike="noStrike" cap="none">
                  <a:solidFill>
                    <a:schemeClr val="lt1"/>
                  </a:solidFill>
                  <a:latin typeface="Georgia"/>
                  <a:ea typeface="Georgia"/>
                  <a:cs typeface="Georgia"/>
                  <a:sym typeface="Georgia"/>
                </a:rPr>
                <a:t>protectives et promotionnelles </a:t>
              </a:r>
              <a:r>
                <a:rPr lang="fr-FR" sz="1200" b="0" i="0" u="none" strike="noStrike" cap="none">
                  <a:solidFill>
                    <a:schemeClr val="lt1"/>
                  </a:solidFill>
                  <a:latin typeface="Georgia"/>
                  <a:ea typeface="Georgia"/>
                  <a:cs typeface="Georgia"/>
                  <a:sym typeface="Georgia"/>
                </a:rPr>
                <a:t>(Sabates-Wheeler 2004)</a:t>
              </a:r>
              <a:endParaRPr sz="1400" b="0" i="0" u="none" strike="noStrike" cap="none">
                <a:solidFill>
                  <a:srgbClr val="000000"/>
                </a:solidFill>
                <a:latin typeface="Arial"/>
                <a:ea typeface="Arial"/>
                <a:cs typeface="Arial"/>
                <a:sym typeface="Arial"/>
              </a:endParaRPr>
            </a:p>
          </p:txBody>
        </p:sp>
      </p:grpSp>
      <p:sp>
        <p:nvSpPr>
          <p:cNvPr id="506" name="Google Shape;506;p25"/>
          <p:cNvSpPr txBox="1"/>
          <p:nvPr/>
        </p:nvSpPr>
        <p:spPr>
          <a:xfrm flipH="1">
            <a:off x="5606138" y="3230665"/>
            <a:ext cx="3168352" cy="1015663"/>
          </a:xfrm>
          <a:prstGeom prst="rect">
            <a:avLst/>
          </a:prstGeom>
          <a:solidFill>
            <a:srgbClr val="BFBFBF"/>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Georgia"/>
              <a:buNone/>
            </a:pPr>
            <a:r>
              <a:rPr lang="fr-FR" sz="1200" b="0" i="0" u="none" strike="noStrike" cap="none">
                <a:solidFill>
                  <a:schemeClr val="dk1"/>
                </a:solidFill>
                <a:latin typeface="Georgia"/>
                <a:ea typeface="Georgia"/>
                <a:cs typeface="Georgia"/>
                <a:sym typeface="Georgia"/>
              </a:rPr>
              <a:t>La résilience communautaire est déterminée dans la mesure où la collectivité a les ressources nécessaires et est capable de s'organiser elle-même avant et pendant les périodes de besoin (UNISDR, 2009).</a:t>
            </a:r>
            <a:endParaRPr sz="1200" b="0" i="0" u="none" strike="noStrike" cap="none">
              <a:solidFill>
                <a:schemeClr val="dk1"/>
              </a:solidFill>
              <a:latin typeface="Georgia"/>
              <a:ea typeface="Georgia"/>
              <a:cs typeface="Georgia"/>
              <a:sym typeface="Georgia"/>
            </a:endParaRPr>
          </a:p>
        </p:txBody>
      </p:sp>
      <p:sp>
        <p:nvSpPr>
          <p:cNvPr id="507" name="Google Shape;507;p25"/>
          <p:cNvSpPr txBox="1"/>
          <p:nvPr/>
        </p:nvSpPr>
        <p:spPr>
          <a:xfrm flipH="1">
            <a:off x="5580112" y="4581128"/>
            <a:ext cx="3314700" cy="1569600"/>
          </a:xfrm>
          <a:prstGeom prst="rect">
            <a:avLst/>
          </a:prstGeom>
          <a:solidFill>
            <a:srgbClr val="BFBFBF"/>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Georgia"/>
                <a:ea typeface="Georgia"/>
                <a:cs typeface="Georgia"/>
                <a:sym typeface="Georgia"/>
              </a:rPr>
              <a:t>La recherche centrée sur comment élargir la couverture de PS au niveau communautaire à travers l’organisation existante peut être contribuée à l’atteinte des objectifs mondiaux, non seulement pour la </a:t>
            </a:r>
            <a:r>
              <a:rPr lang="fr-FR" sz="1200" b="1" i="0" u="none" strike="noStrike" cap="none">
                <a:solidFill>
                  <a:schemeClr val="dk1"/>
                </a:solidFill>
                <a:latin typeface="Georgia"/>
                <a:ea typeface="Georgia"/>
                <a:cs typeface="Georgia"/>
                <a:sym typeface="Georgia"/>
              </a:rPr>
              <a:t>protection sociale pour tous </a:t>
            </a:r>
            <a:r>
              <a:rPr lang="fr-FR" sz="1200" b="0" i="0" u="none" strike="noStrike" cap="none">
                <a:solidFill>
                  <a:schemeClr val="dk1"/>
                </a:solidFill>
                <a:latin typeface="Georgia"/>
                <a:ea typeface="Georgia"/>
                <a:cs typeface="Georgia"/>
                <a:sym typeface="Georgia"/>
              </a:rPr>
              <a:t>mais en même temps </a:t>
            </a:r>
            <a:r>
              <a:rPr lang="fr-FR" sz="1200" b="1" i="0" u="none" strike="noStrike" cap="none">
                <a:solidFill>
                  <a:schemeClr val="dk1"/>
                </a:solidFill>
                <a:latin typeface="Georgia"/>
                <a:ea typeface="Georgia"/>
                <a:cs typeface="Georgia"/>
                <a:sym typeface="Georgia"/>
              </a:rPr>
              <a:t>sans laisser personne de côté pour la résilience.</a:t>
            </a:r>
            <a:endParaRPr sz="1400" b="0" i="0" u="none" strike="noStrike" cap="none">
              <a:solidFill>
                <a:srgbClr val="000000"/>
              </a:solidFill>
              <a:latin typeface="Arial"/>
              <a:ea typeface="Arial"/>
              <a:cs typeface="Arial"/>
              <a:sym typeface="Arial"/>
            </a:endParaRPr>
          </a:p>
        </p:txBody>
      </p:sp>
      <p:sp>
        <p:nvSpPr>
          <p:cNvPr id="508" name="Google Shape;508;p25"/>
          <p:cNvSpPr txBox="1">
            <a:spLocks noGrp="1"/>
          </p:cNvSpPr>
          <p:nvPr>
            <p:ph type="title"/>
          </p:nvPr>
        </p:nvSpPr>
        <p:spPr>
          <a:xfrm>
            <a:off x="542619" y="0"/>
            <a:ext cx="7948416" cy="8132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i="1"/>
              <a:t/>
            </a:r>
            <a:br>
              <a:rPr lang="fr-FR" i="1"/>
            </a:br>
            <a:r>
              <a:rPr lang="fr-FR" sz="31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DISCUSSIONS</a:t>
            </a:r>
            <a:r>
              <a:rPr lang="fr-FR" i="1"/>
              <a:t> </a:t>
            </a:r>
            <a:r>
              <a:rPr lang="fr-FR" b="1" i="1"/>
              <a:t/>
            </a:r>
            <a:br>
              <a:rPr lang="fr-FR" b="1" i="1"/>
            </a:br>
            <a:endParaRPr b="1" i="1"/>
          </a:p>
        </p:txBody>
      </p:sp>
      <p:sp>
        <p:nvSpPr>
          <p:cNvPr id="509" name="Google Shape;509;p25"/>
          <p:cNvSpPr txBox="1"/>
          <p:nvPr/>
        </p:nvSpPr>
        <p:spPr>
          <a:xfrm flipH="1">
            <a:off x="5485912" y="1168306"/>
            <a:ext cx="3288600" cy="1754286"/>
          </a:xfrm>
          <a:prstGeom prst="rect">
            <a:avLst/>
          </a:prstGeom>
          <a:solidFill>
            <a:srgbClr val="BFBFBF"/>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Georgia"/>
                <a:ea typeface="Georgia"/>
                <a:cs typeface="Georgia"/>
                <a:sym typeface="Georgia"/>
              </a:rPr>
              <a:t>Le </a:t>
            </a:r>
            <a:r>
              <a:rPr lang="fr-FR" sz="1200" b="1" i="0" u="none" strike="noStrike" cap="none" dirty="0" err="1">
                <a:solidFill>
                  <a:schemeClr val="dk1"/>
                </a:solidFill>
                <a:latin typeface="Georgia"/>
                <a:ea typeface="Georgia"/>
                <a:cs typeface="Georgia"/>
                <a:sym typeface="Georgia"/>
              </a:rPr>
              <a:t>Fihavanana</a:t>
            </a:r>
            <a:r>
              <a:rPr lang="fr-FR" sz="1200" b="1" i="0" u="none" strike="noStrike" cap="none" dirty="0">
                <a:solidFill>
                  <a:schemeClr val="dk1"/>
                </a:solidFill>
                <a:latin typeface="Georgia"/>
                <a:ea typeface="Georgia"/>
                <a:cs typeface="Georgia"/>
                <a:sym typeface="Georgia"/>
              </a:rPr>
              <a:t> </a:t>
            </a:r>
            <a:r>
              <a:rPr lang="fr-FR" sz="1200" b="0" i="0" u="none" strike="noStrike" cap="none" dirty="0">
                <a:solidFill>
                  <a:schemeClr val="dk1"/>
                </a:solidFill>
                <a:latin typeface="Georgia"/>
                <a:ea typeface="Georgia"/>
                <a:cs typeface="Georgia"/>
                <a:sym typeface="Georgia"/>
              </a:rPr>
              <a:t>joue un rôle très important  car il garde la valeur culturelle malagasy au sein de la communauté. Grâce à cette valeur inestimable du </a:t>
            </a:r>
            <a:r>
              <a:rPr lang="fr-FR" sz="1200" b="0" i="0" u="none" strike="noStrike" cap="none" dirty="0" err="1">
                <a:solidFill>
                  <a:schemeClr val="dk1"/>
                </a:solidFill>
                <a:latin typeface="Georgia"/>
                <a:ea typeface="Georgia"/>
                <a:cs typeface="Georgia"/>
                <a:sym typeface="Georgia"/>
              </a:rPr>
              <a:t>Fihavanana</a:t>
            </a:r>
            <a:r>
              <a:rPr lang="fr-FR" sz="1200" b="0" i="0" u="none" strike="noStrike" cap="none" dirty="0">
                <a:solidFill>
                  <a:schemeClr val="dk1"/>
                </a:solidFill>
                <a:latin typeface="Georgia"/>
                <a:ea typeface="Georgia"/>
                <a:cs typeface="Georgia"/>
                <a:sym typeface="Georgia"/>
              </a:rPr>
              <a:t>, accordé par les membres de communauté, </a:t>
            </a:r>
            <a:r>
              <a:rPr lang="fr-FR" sz="1200" b="1" i="0" u="none" strike="noStrike" cap="none" dirty="0">
                <a:solidFill>
                  <a:schemeClr val="dk1"/>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ils représente une assurance pour la communauté</a:t>
            </a:r>
            <a:r>
              <a:rPr lang="fr-FR" sz="1200" b="0" i="0" u="none" strike="noStrike" cap="none" dirty="0">
                <a:solidFill>
                  <a:schemeClr val="dk1"/>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d’où</a:t>
            </a:r>
            <a:r>
              <a:rPr lang="fr-FR" sz="1200" b="0" i="0" u="none" strike="noStrike" cap="none" dirty="0">
                <a:solidFill>
                  <a:schemeClr val="dk1"/>
                </a:solidFill>
                <a:latin typeface="Georgia"/>
                <a:ea typeface="Georgia"/>
                <a:cs typeface="Georgia"/>
                <a:sym typeface="Georgia"/>
              </a:rPr>
              <a:t> la protection sociale peuvent devenir accessibles à une grande partie de la population, même en période de choc. </a:t>
            </a:r>
            <a:endParaRPr sz="12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8" name="Google Shape;508;p25"/>
          <p:cNvSpPr txBox="1">
            <a:spLocks noGrp="1"/>
          </p:cNvSpPr>
          <p:nvPr>
            <p:ph type="title"/>
          </p:nvPr>
        </p:nvSpPr>
        <p:spPr>
          <a:xfrm>
            <a:off x="542619" y="0"/>
            <a:ext cx="7948416" cy="8132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fr-FR" i="1"/>
              <a:t/>
            </a:r>
            <a:br>
              <a:rPr lang="fr-FR" i="1"/>
            </a:br>
            <a:r>
              <a:rPr lang="fr-FR" sz="31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DISCUSSIONS</a:t>
            </a:r>
            <a:r>
              <a:rPr lang="fr-FR" i="1"/>
              <a:t> </a:t>
            </a:r>
            <a:r>
              <a:rPr lang="fr-FR" b="1" i="1"/>
              <a:t/>
            </a:r>
            <a:br>
              <a:rPr lang="fr-FR" b="1" i="1"/>
            </a:br>
            <a:endParaRPr b="1" i="1"/>
          </a:p>
        </p:txBody>
      </p:sp>
      <p:sp>
        <p:nvSpPr>
          <p:cNvPr id="2" name="ZoneTexte 1"/>
          <p:cNvSpPr txBox="1"/>
          <p:nvPr/>
        </p:nvSpPr>
        <p:spPr>
          <a:xfrm>
            <a:off x="1071717" y="3505083"/>
            <a:ext cx="6469625" cy="1446550"/>
          </a:xfrm>
          <a:prstGeom prst="rect">
            <a:avLst/>
          </a:prstGeom>
          <a:noFill/>
        </p:spPr>
        <p:txBody>
          <a:bodyPr wrap="square" rtlCol="0">
            <a:spAutoFit/>
          </a:bodyPr>
          <a:lstStyle/>
          <a:p>
            <a:pPr lvl="0">
              <a:buSzPts val="1400"/>
            </a:pPr>
            <a:endParaRPr lang="fr-FR" sz="1600" dirty="0" smtClean="0">
              <a:solidFill>
                <a:schemeClr val="tx1"/>
              </a:solidFill>
              <a:latin typeface="Georgia"/>
              <a:ea typeface="Georgia"/>
              <a:cs typeface="Georgia"/>
              <a:sym typeface="Georgia"/>
            </a:endParaRPr>
          </a:p>
          <a:p>
            <a:pPr lvl="0">
              <a:buSzPts val="1400"/>
            </a:pPr>
            <a:r>
              <a:rPr lang="fr-FR" sz="1600" dirty="0" err="1" smtClean="0">
                <a:solidFill>
                  <a:schemeClr val="tx1"/>
                </a:solidFill>
                <a:latin typeface="Georgia"/>
                <a:ea typeface="Georgia"/>
                <a:cs typeface="Georgia"/>
                <a:sym typeface="Georgia"/>
              </a:rPr>
              <a:t>Holimalala</a:t>
            </a:r>
            <a:r>
              <a:rPr lang="fr-FR" sz="1600" dirty="0" smtClean="0">
                <a:solidFill>
                  <a:schemeClr val="tx1"/>
                </a:solidFill>
                <a:latin typeface="Georgia"/>
                <a:ea typeface="Georgia"/>
                <a:cs typeface="Georgia"/>
                <a:sym typeface="Georgia"/>
              </a:rPr>
              <a:t> </a:t>
            </a:r>
            <a:r>
              <a:rPr lang="fr-FR" sz="1600" dirty="0">
                <a:solidFill>
                  <a:schemeClr val="tx1"/>
                </a:solidFill>
                <a:latin typeface="Georgia"/>
                <a:ea typeface="Georgia"/>
                <a:cs typeface="Georgia"/>
                <a:sym typeface="Georgia"/>
              </a:rPr>
              <a:t>et al. </a:t>
            </a:r>
            <a:r>
              <a:rPr lang="fr-FR" dirty="0">
                <a:solidFill>
                  <a:schemeClr val="tx1"/>
                </a:solidFill>
                <a:ea typeface="Georgia"/>
              </a:rPr>
              <a:t>, 2022</a:t>
            </a:r>
          </a:p>
          <a:p>
            <a:pPr lvl="0">
              <a:buSzPts val="1400"/>
            </a:pPr>
            <a:r>
              <a:rPr lang="fr-FR" dirty="0">
                <a:solidFill>
                  <a:schemeClr val="tx1"/>
                </a:solidFill>
              </a:rPr>
              <a:t>« dans une logique de gestion des risques et des catastrophes,</a:t>
            </a:r>
          </a:p>
          <a:p>
            <a:pPr lvl="0">
              <a:buSzPts val="1400"/>
            </a:pPr>
            <a:r>
              <a:rPr lang="fr-FR" dirty="0">
                <a:solidFill>
                  <a:schemeClr val="tx1"/>
                </a:solidFill>
              </a:rPr>
              <a:t>il apparaît que plus les mécanismes de prévention couvrent une grande partie de la population avec des niveaux élevés de droits sociaux, moins les mesures d'urgence sont nécessaires. »</a:t>
            </a:r>
            <a:endParaRPr lang="fr-FR" sz="1200" dirty="0">
              <a:solidFill>
                <a:schemeClr val="tx1"/>
              </a:solidFill>
            </a:endParaRPr>
          </a:p>
        </p:txBody>
      </p:sp>
      <p:sp>
        <p:nvSpPr>
          <p:cNvPr id="3" name="ZoneTexte 2"/>
          <p:cNvSpPr txBox="1"/>
          <p:nvPr/>
        </p:nvSpPr>
        <p:spPr>
          <a:xfrm>
            <a:off x="1071717" y="2758724"/>
            <a:ext cx="6322141" cy="523220"/>
          </a:xfrm>
          <a:prstGeom prst="rect">
            <a:avLst/>
          </a:prstGeom>
          <a:noFill/>
        </p:spPr>
        <p:txBody>
          <a:bodyPr wrap="square" rtlCol="0">
            <a:spAutoFit/>
          </a:bodyPr>
          <a:lstStyle/>
          <a:p>
            <a:pPr lvl="0">
              <a:buSzPts val="1400"/>
            </a:pPr>
            <a:r>
              <a:rPr lang="fr-FR" dirty="0"/>
              <a:t>Les </a:t>
            </a:r>
            <a:r>
              <a:rPr lang="fr-FR" dirty="0" smtClean="0"/>
              <a:t>entraides, la solidarité à travers le </a:t>
            </a:r>
            <a:r>
              <a:rPr lang="fr-FR" dirty="0" err="1" smtClean="0"/>
              <a:t>fuhavanana</a:t>
            </a:r>
            <a:r>
              <a:rPr lang="fr-FR" dirty="0" smtClean="0"/>
              <a:t> – peuvent </a:t>
            </a:r>
            <a:r>
              <a:rPr lang="fr-FR" dirty="0"/>
              <a:t>influencer ainsi leur capacité d'absorption  de la communauté </a:t>
            </a:r>
            <a:endParaRPr lang="fr-FR" dirty="0"/>
          </a:p>
        </p:txBody>
      </p:sp>
      <p:sp>
        <p:nvSpPr>
          <p:cNvPr id="4" name="ZoneTexte 3"/>
          <p:cNvSpPr txBox="1"/>
          <p:nvPr/>
        </p:nvSpPr>
        <p:spPr>
          <a:xfrm>
            <a:off x="1071716" y="1635944"/>
            <a:ext cx="6469626" cy="523220"/>
          </a:xfrm>
          <a:prstGeom prst="rect">
            <a:avLst/>
          </a:prstGeom>
          <a:noFill/>
        </p:spPr>
        <p:txBody>
          <a:bodyPr wrap="square" rtlCol="0">
            <a:spAutoFit/>
          </a:bodyPr>
          <a:lstStyle/>
          <a:p>
            <a:pPr lvl="0">
              <a:buSzPts val="1400"/>
            </a:pPr>
            <a:r>
              <a:rPr lang="fr-FR" dirty="0">
                <a:solidFill>
                  <a:schemeClr val="tx1"/>
                </a:solidFill>
                <a:latin typeface="Georgia"/>
                <a:ea typeface="Georgia"/>
                <a:cs typeface="Georgia"/>
                <a:sym typeface="Georgia"/>
              </a:rPr>
              <a:t>Limite de la PSI : ne couvre pas l’ensemble </a:t>
            </a:r>
            <a:r>
              <a:rPr lang="fr-FR">
                <a:solidFill>
                  <a:schemeClr val="tx1"/>
                </a:solidFill>
                <a:latin typeface="Georgia"/>
                <a:ea typeface="Georgia"/>
                <a:cs typeface="Georgia"/>
                <a:sym typeface="Georgia"/>
              </a:rPr>
              <a:t>des </a:t>
            </a:r>
            <a:r>
              <a:rPr lang="fr-FR" smtClean="0">
                <a:solidFill>
                  <a:schemeClr val="tx1"/>
                </a:solidFill>
                <a:latin typeface="Georgia"/>
                <a:ea typeface="Georgia"/>
                <a:cs typeface="Georgia"/>
                <a:sym typeface="Georgia"/>
              </a:rPr>
              <a:t>risques. </a:t>
            </a:r>
            <a:r>
              <a:rPr lang="fr-FR" dirty="0">
                <a:solidFill>
                  <a:schemeClr val="tx1"/>
                </a:solidFill>
                <a:latin typeface="Georgia"/>
                <a:ea typeface="Georgia"/>
                <a:cs typeface="Georgia"/>
                <a:sym typeface="Georgia"/>
              </a:rPr>
              <a:t>Il y a des types de risque</a:t>
            </a:r>
          </a:p>
          <a:p>
            <a:pPr lvl="0">
              <a:buSzPts val="1400"/>
            </a:pPr>
            <a:r>
              <a:rPr lang="fr-FR" dirty="0">
                <a:solidFill>
                  <a:schemeClr val="tx1"/>
                </a:solidFill>
                <a:latin typeface="Georgia"/>
                <a:sym typeface="Georgia"/>
              </a:rPr>
              <a:t>Risque individuel – existence </a:t>
            </a:r>
            <a:r>
              <a:rPr lang="fr-FR" dirty="0" smtClean="0">
                <a:solidFill>
                  <a:schemeClr val="tx1"/>
                </a:solidFill>
                <a:latin typeface="Georgia"/>
                <a:sym typeface="Georgia"/>
              </a:rPr>
              <a:t>d’impact Risque </a:t>
            </a:r>
            <a:r>
              <a:rPr lang="fr-FR" dirty="0">
                <a:solidFill>
                  <a:schemeClr val="tx1"/>
                </a:solidFill>
                <a:latin typeface="Georgia"/>
                <a:sym typeface="Georgia"/>
              </a:rPr>
              <a:t>communautaire </a:t>
            </a:r>
            <a:endParaRPr lang="fr-FR" dirty="0">
              <a:solidFill>
                <a:schemeClr val="tx1"/>
              </a:solidFill>
            </a:endParaRPr>
          </a:p>
        </p:txBody>
      </p:sp>
    </p:spTree>
    <p:extLst>
      <p:ext uri="{BB962C8B-B14F-4D97-AF65-F5344CB8AC3E}">
        <p14:creationId xmlns:p14="http://schemas.microsoft.com/office/powerpoint/2010/main" val="507509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6"/>
          <p:cNvSpPr txBox="1">
            <a:spLocks noGrp="1"/>
          </p:cNvSpPr>
          <p:nvPr>
            <p:ph type="title"/>
          </p:nvPr>
        </p:nvSpPr>
        <p:spPr>
          <a:xfrm>
            <a:off x="457200" y="274638"/>
            <a:ext cx="7467600" cy="6540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fr-FR" sz="3100" i="1"/>
              <a:t>Perspective</a:t>
            </a:r>
            <a:endParaRPr sz="3100" i="1"/>
          </a:p>
        </p:txBody>
      </p:sp>
      <p:sp>
        <p:nvSpPr>
          <p:cNvPr id="515" name="Google Shape;515;p26"/>
          <p:cNvSpPr txBox="1">
            <a:spLocks noGrp="1"/>
          </p:cNvSpPr>
          <p:nvPr>
            <p:ph type="body" idx="1"/>
          </p:nvPr>
        </p:nvSpPr>
        <p:spPr>
          <a:xfrm>
            <a:off x="1000100" y="1600200"/>
            <a:ext cx="6924600" cy="4419000"/>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120000"/>
              </a:lnSpc>
              <a:spcBef>
                <a:spcPts val="0"/>
              </a:spcBef>
              <a:spcAft>
                <a:spcPts val="0"/>
              </a:spcAft>
              <a:buSzPts val="1800"/>
              <a:buNone/>
            </a:pPr>
            <a:r>
              <a:rPr lang="fr-FR" sz="2200"/>
              <a:t>SUITE DE LA RECHERCHE : ANALYSE/COMPARAISON/ ÉTUDE SUR LA RÉSILIENCE COMMUNAUTAIRE : </a:t>
            </a:r>
            <a:endParaRPr sz="2200"/>
          </a:p>
          <a:p>
            <a:pPr marL="228600" lvl="0" indent="-101600" algn="l" rtl="0">
              <a:lnSpc>
                <a:spcPct val="120000"/>
              </a:lnSpc>
              <a:spcBef>
                <a:spcPts val="1000"/>
              </a:spcBef>
              <a:spcAft>
                <a:spcPts val="0"/>
              </a:spcAft>
              <a:buSzPts val="2000"/>
              <a:buFont typeface="Twentieth Century"/>
              <a:buNone/>
            </a:pPr>
            <a:endParaRPr sz="2200"/>
          </a:p>
          <a:p>
            <a:pPr marL="228600" lvl="0" indent="0" algn="l" rtl="0">
              <a:lnSpc>
                <a:spcPct val="120000"/>
              </a:lnSpc>
              <a:spcBef>
                <a:spcPts val="1000"/>
              </a:spcBef>
              <a:spcAft>
                <a:spcPts val="0"/>
              </a:spcAft>
              <a:buSzPts val="1800"/>
              <a:buNone/>
            </a:pPr>
            <a:r>
              <a:rPr lang="fr-FR" sz="2200"/>
              <a:t> UNE COMMUNAUTÉ OÙ TOUS LES MÉNAGES SONT RÉSILIENTS EST-ELLE LOGIQUEMENT RÉSILIENTE ? </a:t>
            </a:r>
            <a:endParaRPr sz="2200"/>
          </a:p>
          <a:p>
            <a:pPr marL="0" lvl="0" indent="0" algn="l" rtl="0">
              <a:lnSpc>
                <a:spcPct val="120000"/>
              </a:lnSpc>
              <a:spcBef>
                <a:spcPts val="1000"/>
              </a:spcBef>
              <a:spcAft>
                <a:spcPts val="0"/>
              </a:spcAft>
              <a:buSzPts val="2000"/>
              <a:buNone/>
            </a:pPr>
            <a:endParaRPr sz="2200"/>
          </a:p>
          <a:p>
            <a:pPr marL="228600" lvl="0" indent="0" algn="l" rtl="0">
              <a:lnSpc>
                <a:spcPct val="120000"/>
              </a:lnSpc>
              <a:spcBef>
                <a:spcPts val="1000"/>
              </a:spcBef>
              <a:spcAft>
                <a:spcPts val="0"/>
              </a:spcAft>
              <a:buSzPts val="1800"/>
              <a:buNone/>
            </a:pPr>
            <a:r>
              <a:rPr lang="fr-FR" sz="2200"/>
              <a:t> UN MÉNAGE MEMBRE D’UNE COMMUNAUTÉ RÉSILIENTE EST-IL FORCÉMENT RÉSILIENT ?</a:t>
            </a:r>
            <a:endParaRPr sz="2200"/>
          </a:p>
        </p:txBody>
      </p:sp>
      <p:pic>
        <p:nvPicPr>
          <p:cNvPr id="516" name="Google Shape;516;p26"/>
          <p:cNvPicPr preferRelativeResize="0"/>
          <p:nvPr/>
        </p:nvPicPr>
        <p:blipFill rotWithShape="1">
          <a:blip r:embed="rId3">
            <a:alphaModFix/>
          </a:blip>
          <a:srcRect/>
          <a:stretch/>
        </p:blipFill>
        <p:spPr>
          <a:xfrm>
            <a:off x="570400" y="1693400"/>
            <a:ext cx="685800" cy="473350"/>
          </a:xfrm>
          <a:prstGeom prst="rect">
            <a:avLst/>
          </a:prstGeom>
          <a:noFill/>
          <a:ln>
            <a:noFill/>
          </a:ln>
        </p:spPr>
      </p:pic>
      <p:pic>
        <p:nvPicPr>
          <p:cNvPr id="517" name="Google Shape;517;p26"/>
          <p:cNvPicPr preferRelativeResize="0"/>
          <p:nvPr/>
        </p:nvPicPr>
        <p:blipFill rotWithShape="1">
          <a:blip r:embed="rId3">
            <a:alphaModFix/>
          </a:blip>
          <a:srcRect/>
          <a:stretch/>
        </p:blipFill>
        <p:spPr>
          <a:xfrm>
            <a:off x="457200" y="3192325"/>
            <a:ext cx="685800" cy="473350"/>
          </a:xfrm>
          <a:prstGeom prst="rect">
            <a:avLst/>
          </a:prstGeom>
          <a:noFill/>
          <a:ln>
            <a:noFill/>
          </a:ln>
        </p:spPr>
      </p:pic>
      <p:pic>
        <p:nvPicPr>
          <p:cNvPr id="518" name="Google Shape;518;p26"/>
          <p:cNvPicPr preferRelativeResize="0"/>
          <p:nvPr/>
        </p:nvPicPr>
        <p:blipFill rotWithShape="1">
          <a:blip r:embed="rId3">
            <a:alphaModFix/>
          </a:blip>
          <a:srcRect/>
          <a:stretch/>
        </p:blipFill>
        <p:spPr>
          <a:xfrm>
            <a:off x="570400" y="4493950"/>
            <a:ext cx="685800" cy="473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7"/>
          <p:cNvSpPr txBox="1">
            <a:spLocks noGrp="1"/>
          </p:cNvSpPr>
          <p:nvPr>
            <p:ph type="title"/>
          </p:nvPr>
        </p:nvSpPr>
        <p:spPr>
          <a:xfrm>
            <a:off x="428596" y="0"/>
            <a:ext cx="7467600" cy="5111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Twentieth Century"/>
              <a:buNone/>
            </a:pPr>
            <a:r>
              <a:rPr lang="fr-FR" sz="3140" i="1"/>
              <a:t>BIBLIOGRAPHIES </a:t>
            </a:r>
            <a:endParaRPr sz="3140" i="1"/>
          </a:p>
        </p:txBody>
      </p:sp>
      <p:sp>
        <p:nvSpPr>
          <p:cNvPr id="524" name="Google Shape;524;p27"/>
          <p:cNvSpPr txBox="1">
            <a:spLocks noGrp="1"/>
          </p:cNvSpPr>
          <p:nvPr>
            <p:ph type="body" idx="1"/>
          </p:nvPr>
        </p:nvSpPr>
        <p:spPr>
          <a:xfrm>
            <a:off x="285720" y="571480"/>
            <a:ext cx="8572560" cy="6072206"/>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0"/>
              </a:spcBef>
              <a:spcAft>
                <a:spcPts val="0"/>
              </a:spcAft>
              <a:buSzPts val="1800"/>
              <a:buNone/>
            </a:pPr>
            <a:r>
              <a:rPr lang="fr-FR" sz="1900">
                <a:latin typeface="Calibri"/>
                <a:ea typeface="Calibri"/>
                <a:cs typeface="Calibri"/>
                <a:sym typeface="Calibri"/>
              </a:rPr>
              <a:t>Devereux, Stephen Et Getu, Melese. The Conceptualisation And Status Of Informal And Formal Social Protection In Sub-saharan Africa. Informal And Formal Social Protection Systems In Sub-saharan Africa. Addis Ababa And Kampala: Ossrea And Fountain Publishers, 2013, P. 1-7.</a:t>
            </a:r>
            <a:endParaRPr sz="1900">
              <a:latin typeface="Calibri"/>
              <a:ea typeface="Calibri"/>
              <a:cs typeface="Calibri"/>
              <a:sym typeface="Calibri"/>
            </a:endParaRPr>
          </a:p>
          <a:p>
            <a:pPr marL="228600" lvl="0" indent="0" algn="l" rtl="0">
              <a:lnSpc>
                <a:spcPct val="115000"/>
              </a:lnSpc>
              <a:spcBef>
                <a:spcPts val="0"/>
              </a:spcBef>
              <a:spcAft>
                <a:spcPts val="0"/>
              </a:spcAft>
              <a:buSzPts val="1800"/>
              <a:buNone/>
            </a:pPr>
            <a:endParaRPr sz="1900">
              <a:latin typeface="Calibri"/>
              <a:ea typeface="Calibri"/>
              <a:cs typeface="Calibri"/>
              <a:sym typeface="Calibri"/>
            </a:endParaRPr>
          </a:p>
          <a:p>
            <a:pPr marL="228600" lvl="0" indent="0" algn="l" rtl="0">
              <a:lnSpc>
                <a:spcPct val="115000"/>
              </a:lnSpc>
              <a:spcBef>
                <a:spcPts val="0"/>
              </a:spcBef>
              <a:spcAft>
                <a:spcPts val="0"/>
              </a:spcAft>
              <a:buSzPts val="1800"/>
              <a:buNone/>
            </a:pPr>
            <a:r>
              <a:rPr lang="fr-FR" sz="1900">
                <a:latin typeface="Calibri"/>
                <a:ea typeface="Calibri"/>
                <a:cs typeface="Calibri"/>
                <a:sym typeface="Calibri"/>
              </a:rPr>
              <a:t>[1] Paul Mosley &amp; Robert Holzmann &amp; Steen Jorgensen, 1999. "Social Protection As Social Risk Management: Conceptual Underpinnings For The Social Protection Sector Strategy Paper," Journal Of International Development, John Wiley &amp; Sons, Ltd., Vol. 11(7), Pages 1005-1027.</a:t>
            </a:r>
            <a:endParaRPr sz="1900">
              <a:latin typeface="Calibri"/>
              <a:ea typeface="Calibri"/>
              <a:cs typeface="Calibri"/>
              <a:sym typeface="Calibri"/>
            </a:endParaRPr>
          </a:p>
          <a:p>
            <a:pPr marL="228600" lvl="0" indent="0" algn="l" rtl="0">
              <a:lnSpc>
                <a:spcPct val="115000"/>
              </a:lnSpc>
              <a:spcBef>
                <a:spcPts val="0"/>
              </a:spcBef>
              <a:spcAft>
                <a:spcPts val="0"/>
              </a:spcAft>
              <a:buSzPts val="1800"/>
              <a:buNone/>
            </a:pPr>
            <a:endParaRPr sz="1900">
              <a:latin typeface="Calibri"/>
              <a:ea typeface="Calibri"/>
              <a:cs typeface="Calibri"/>
              <a:sym typeface="Calibri"/>
            </a:endParaRPr>
          </a:p>
          <a:p>
            <a:pPr marL="228600" lvl="0" indent="0" algn="l" rtl="0">
              <a:lnSpc>
                <a:spcPct val="115000"/>
              </a:lnSpc>
              <a:spcBef>
                <a:spcPts val="0"/>
              </a:spcBef>
              <a:spcAft>
                <a:spcPts val="0"/>
              </a:spcAft>
              <a:buSzPts val="1800"/>
              <a:buNone/>
            </a:pPr>
            <a:r>
              <a:rPr lang="fr-FR" sz="1900">
                <a:latin typeface="Calibri"/>
                <a:ea typeface="Calibri"/>
                <a:cs typeface="Calibri"/>
                <a:sym typeface="Calibri"/>
              </a:rPr>
              <a:t>Gondard-delcroix C. &amp; Al., 2019. "Diversity Of Social Protection Forms In Madagascar A Multi-scalar And Multi-actor Approach," Cahiers Du Gretha (2007-2019) 2019-11, Groupe De Recherche En Economie Théorique Et Appliquée (Gretha).</a:t>
            </a:r>
            <a:endParaRPr sz="1900">
              <a:latin typeface="Calibri"/>
              <a:ea typeface="Calibri"/>
              <a:cs typeface="Calibri"/>
              <a:sym typeface="Calibri"/>
            </a:endParaRPr>
          </a:p>
          <a:p>
            <a:pPr marL="228600" lvl="0" indent="0" algn="l" rtl="0">
              <a:lnSpc>
                <a:spcPct val="120000"/>
              </a:lnSpc>
              <a:spcBef>
                <a:spcPts val="1000"/>
              </a:spcBef>
              <a:spcAft>
                <a:spcPts val="0"/>
              </a:spcAft>
              <a:buSzPts val="1800"/>
              <a:buNone/>
            </a:pPr>
            <a:r>
              <a:rPr lang="fr-FR" sz="1900">
                <a:latin typeface="Calibri"/>
                <a:ea typeface="Calibri"/>
                <a:cs typeface="Calibri"/>
                <a:sym typeface="Calibri"/>
              </a:rPr>
              <a:t>Holzman, R. Risk And Vulnerability: The Forward Looking Role Of Social Protection In A Globalizing World, World Bank. Social Protection Discussion Paper Series, 2001</a:t>
            </a:r>
            <a:endParaRPr sz="1900">
              <a:latin typeface="Calibri"/>
              <a:ea typeface="Calibri"/>
              <a:cs typeface="Calibri"/>
              <a:sym typeface="Calibri"/>
            </a:endParaRPr>
          </a:p>
        </p:txBody>
      </p:sp>
      <p:pic>
        <p:nvPicPr>
          <p:cNvPr id="525" name="Google Shape;525;p27"/>
          <p:cNvPicPr preferRelativeResize="0"/>
          <p:nvPr/>
        </p:nvPicPr>
        <p:blipFill rotWithShape="1">
          <a:blip r:embed="rId3">
            <a:alphaModFix/>
          </a:blip>
          <a:srcRect/>
          <a:stretch/>
        </p:blipFill>
        <p:spPr>
          <a:xfrm>
            <a:off x="285725" y="713050"/>
            <a:ext cx="181925" cy="192475"/>
          </a:xfrm>
          <a:prstGeom prst="rect">
            <a:avLst/>
          </a:prstGeom>
          <a:noFill/>
          <a:ln>
            <a:noFill/>
          </a:ln>
        </p:spPr>
      </p:pic>
      <p:pic>
        <p:nvPicPr>
          <p:cNvPr id="526" name="Google Shape;526;p27"/>
          <p:cNvPicPr preferRelativeResize="0"/>
          <p:nvPr/>
        </p:nvPicPr>
        <p:blipFill rotWithShape="1">
          <a:blip r:embed="rId3">
            <a:alphaModFix/>
          </a:blip>
          <a:srcRect/>
          <a:stretch/>
        </p:blipFill>
        <p:spPr>
          <a:xfrm>
            <a:off x="285725" y="2396825"/>
            <a:ext cx="181925" cy="192475"/>
          </a:xfrm>
          <a:prstGeom prst="rect">
            <a:avLst/>
          </a:prstGeom>
          <a:noFill/>
          <a:ln>
            <a:noFill/>
          </a:ln>
        </p:spPr>
      </p:pic>
      <p:pic>
        <p:nvPicPr>
          <p:cNvPr id="527" name="Google Shape;527;p27"/>
          <p:cNvPicPr preferRelativeResize="0"/>
          <p:nvPr/>
        </p:nvPicPr>
        <p:blipFill rotWithShape="1">
          <a:blip r:embed="rId3">
            <a:alphaModFix/>
          </a:blip>
          <a:srcRect/>
          <a:stretch/>
        </p:blipFill>
        <p:spPr>
          <a:xfrm>
            <a:off x="285725" y="3974050"/>
            <a:ext cx="181925" cy="192475"/>
          </a:xfrm>
          <a:prstGeom prst="rect">
            <a:avLst/>
          </a:prstGeom>
          <a:noFill/>
          <a:ln>
            <a:noFill/>
          </a:ln>
        </p:spPr>
      </p:pic>
      <p:pic>
        <p:nvPicPr>
          <p:cNvPr id="528" name="Google Shape;528;p27"/>
          <p:cNvPicPr preferRelativeResize="0"/>
          <p:nvPr/>
        </p:nvPicPr>
        <p:blipFill rotWithShape="1">
          <a:blip r:embed="rId3">
            <a:alphaModFix/>
          </a:blip>
          <a:srcRect/>
          <a:stretch/>
        </p:blipFill>
        <p:spPr>
          <a:xfrm>
            <a:off x="365975" y="5484775"/>
            <a:ext cx="181925" cy="192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8"/>
          <p:cNvSpPr/>
          <p:nvPr/>
        </p:nvSpPr>
        <p:spPr>
          <a:xfrm>
            <a:off x="428550" y="492700"/>
            <a:ext cx="8286900" cy="59712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1000"/>
              </a:spcBef>
              <a:spcAft>
                <a:spcPts val="0"/>
              </a:spcAft>
              <a:buClr>
                <a:schemeClr val="dk1"/>
              </a:buClr>
              <a:buSzPts val="1100"/>
              <a:buFont typeface="Arial"/>
              <a:buNone/>
            </a:pPr>
            <a:r>
              <a:rPr lang="fr-FR" sz="1900" b="0" i="0" u="none" strike="noStrike" cap="none">
                <a:solidFill>
                  <a:schemeClr val="dk1"/>
                </a:solidFill>
                <a:latin typeface="Twentieth Century"/>
                <a:ea typeface="Twentieth Century"/>
                <a:cs typeface="Twentieth Century"/>
                <a:sym typeface="Twentieth Century"/>
              </a:rPr>
              <a:t>Mayer B.  A.  Review Of The Literature On Community Resilience And Disaster Recovery. Curr Environ Health Rep. 2019. SEP ; 6(3) : 167- 173. DOI :10.1007/S40572-019-00239-3.PMID : 31267349.</a:t>
            </a:r>
            <a:endParaRPr sz="19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1000"/>
              </a:spcBef>
              <a:spcAft>
                <a:spcPts val="0"/>
              </a:spcAft>
              <a:buClr>
                <a:srgbClr val="000000"/>
              </a:buClr>
              <a:buSzPts val="1900"/>
              <a:buFont typeface="Arial"/>
              <a:buNone/>
            </a:pPr>
            <a:r>
              <a:rPr lang="fr-FR" sz="1900" b="0" i="0" u="none" strike="noStrike" cap="none">
                <a:solidFill>
                  <a:schemeClr val="dk1"/>
                </a:solidFill>
                <a:latin typeface="Twentieth Century"/>
                <a:ea typeface="Twentieth Century"/>
                <a:cs typeface="Twentieth Century"/>
                <a:sym typeface="Twentieth Century"/>
              </a:rPr>
              <a:t>Mumtaz, Zahid. Informal Social Protection: A Conceptual Synthesis. Social Policy &amp; Administration, 2022, VOL. 56, NO 3, P. 394-408.</a:t>
            </a:r>
            <a:endParaRPr sz="1900" b="0" i="0" u="none" strike="noStrike" cap="none">
              <a:solidFill>
                <a:schemeClr val="dk1"/>
              </a:solidFill>
              <a:latin typeface="Twentieth Century"/>
              <a:ea typeface="Twentieth Century"/>
              <a:cs typeface="Twentieth Century"/>
              <a:sym typeface="Twentieth Century"/>
            </a:endParaRPr>
          </a:p>
          <a:p>
            <a:pPr marL="457200" marR="0" lvl="0" indent="0" algn="just" rtl="0">
              <a:lnSpc>
                <a:spcPct val="115000"/>
              </a:lnSpc>
              <a:spcBef>
                <a:spcPts val="0"/>
              </a:spcBef>
              <a:spcAft>
                <a:spcPts val="0"/>
              </a:spcAft>
              <a:buClr>
                <a:srgbClr val="000000"/>
              </a:buClr>
              <a:buSzPts val="1900"/>
              <a:buFont typeface="Arial"/>
              <a:buNone/>
            </a:pPr>
            <a:r>
              <a:rPr lang="fr-FR" sz="1900" b="0" i="0" u="none" strike="noStrike" cap="none">
                <a:solidFill>
                  <a:srgbClr val="3F3F3F"/>
                </a:solidFill>
                <a:latin typeface="Twentieth Century"/>
                <a:ea typeface="Twentieth Century"/>
                <a:cs typeface="Twentieth Century"/>
                <a:sym typeface="Twentieth Century"/>
              </a:rPr>
              <a:t>Randriamampisoa H., et al., (2021). The role of social links on community resilience and development: the case of Ambaro-bekibo, Vatovavy Fitovinany Administrative Region – Madagascar, International Journal of Applied Science and Engineering Review. Vol.2 No.2; Mar-Apr 2021, ISSN : 2582-6271.</a:t>
            </a:r>
            <a:endParaRPr sz="1900" b="0" i="0" u="none" strike="noStrike" cap="none">
              <a:solidFill>
                <a:srgbClr val="3F3F3F"/>
              </a:solidFill>
              <a:latin typeface="Twentieth Century"/>
              <a:ea typeface="Twentieth Century"/>
              <a:cs typeface="Twentieth Century"/>
              <a:sym typeface="Twentieth Century"/>
            </a:endParaRPr>
          </a:p>
          <a:p>
            <a:pPr marL="457200" marR="0" lvl="0" indent="0" algn="just" rtl="0">
              <a:lnSpc>
                <a:spcPct val="115000"/>
              </a:lnSpc>
              <a:spcBef>
                <a:spcPts val="1000"/>
              </a:spcBef>
              <a:spcAft>
                <a:spcPts val="0"/>
              </a:spcAft>
              <a:buClr>
                <a:srgbClr val="000000"/>
              </a:buClr>
              <a:buSzPts val="1900"/>
              <a:buFont typeface="Arial"/>
              <a:buNone/>
            </a:pPr>
            <a:r>
              <a:rPr lang="fr-FR" sz="1900" b="0" i="0" u="none" strike="noStrike" cap="none">
                <a:solidFill>
                  <a:schemeClr val="dk1"/>
                </a:solidFill>
                <a:latin typeface="Twentieth Century"/>
                <a:ea typeface="Twentieth Century"/>
                <a:cs typeface="Twentieth Century"/>
                <a:sym typeface="Twentieth Century"/>
              </a:rPr>
              <a:t>Sandron, F. (2008). Le fihavanana à Madagascar: Le lien social et économique des communautés rurales. Revue Tiers Monde, 195 (3) STAVROUPOULOU M., HOLMES R., JONES N. (2017) Harnessing informal institutions to strengthen social protection for the rural poor, Global Food Security, 12, 73-79.</a:t>
            </a:r>
            <a:endParaRPr sz="1900" b="0" i="0" u="none" strike="noStrike" cap="none">
              <a:solidFill>
                <a:schemeClr val="dk1"/>
              </a:solidFill>
              <a:latin typeface="Twentieth Century"/>
              <a:ea typeface="Twentieth Century"/>
              <a:cs typeface="Twentieth Century"/>
              <a:sym typeface="Twentieth Century"/>
            </a:endParaRPr>
          </a:p>
          <a:p>
            <a:pPr marL="457200" marR="0" lvl="0" indent="0" algn="just" rtl="0">
              <a:lnSpc>
                <a:spcPct val="115000"/>
              </a:lnSpc>
              <a:spcBef>
                <a:spcPts val="1000"/>
              </a:spcBef>
              <a:spcAft>
                <a:spcPts val="0"/>
              </a:spcAft>
              <a:buClr>
                <a:srgbClr val="000000"/>
              </a:buClr>
              <a:buSzPts val="1900"/>
              <a:buFont typeface="Arial"/>
              <a:buNone/>
            </a:pPr>
            <a:r>
              <a:rPr lang="fr-FR" sz="1900" b="0" i="0" u="none" strike="noStrike" cap="none">
                <a:solidFill>
                  <a:schemeClr val="dk1"/>
                </a:solidFill>
                <a:latin typeface="Twentieth Century"/>
                <a:ea typeface="Twentieth Century"/>
                <a:cs typeface="Twentieth Century"/>
                <a:sym typeface="Twentieth Century"/>
              </a:rPr>
              <a:t>[1]Paul Mosley &amp; Robert Holzmann &amp; Steen Jorgensen, 1999. "Social protection as social risk management: conceptual underpinnings for the social protection sector strategy paper," Journal of International Development, John Wiley &amp; Sons, Ltd., vol. 11(7), pages 1005-1027.</a:t>
            </a:r>
            <a:endParaRPr sz="2300" b="0" i="0" u="none" strike="noStrike" cap="none">
              <a:solidFill>
                <a:schemeClr val="dk1"/>
              </a:solidFill>
              <a:latin typeface="Twentieth Century"/>
              <a:ea typeface="Twentieth Century"/>
              <a:cs typeface="Twentieth Century"/>
              <a:sym typeface="Twentieth Century"/>
            </a:endParaRPr>
          </a:p>
        </p:txBody>
      </p:sp>
      <p:pic>
        <p:nvPicPr>
          <p:cNvPr id="534" name="Google Shape;534;p28"/>
          <p:cNvPicPr preferRelativeResize="0"/>
          <p:nvPr/>
        </p:nvPicPr>
        <p:blipFill rotWithShape="1">
          <a:blip r:embed="rId3">
            <a:alphaModFix/>
          </a:blip>
          <a:srcRect/>
          <a:stretch/>
        </p:blipFill>
        <p:spPr>
          <a:xfrm>
            <a:off x="627850" y="606525"/>
            <a:ext cx="181925" cy="192475"/>
          </a:xfrm>
          <a:prstGeom prst="rect">
            <a:avLst/>
          </a:prstGeom>
          <a:noFill/>
          <a:ln>
            <a:noFill/>
          </a:ln>
        </p:spPr>
      </p:pic>
      <p:pic>
        <p:nvPicPr>
          <p:cNvPr id="535" name="Google Shape;535;p28"/>
          <p:cNvPicPr preferRelativeResize="0"/>
          <p:nvPr/>
        </p:nvPicPr>
        <p:blipFill rotWithShape="1">
          <a:blip r:embed="rId3">
            <a:alphaModFix/>
          </a:blip>
          <a:srcRect/>
          <a:stretch/>
        </p:blipFill>
        <p:spPr>
          <a:xfrm>
            <a:off x="627850" y="1704375"/>
            <a:ext cx="181925" cy="192475"/>
          </a:xfrm>
          <a:prstGeom prst="rect">
            <a:avLst/>
          </a:prstGeom>
          <a:noFill/>
          <a:ln>
            <a:noFill/>
          </a:ln>
        </p:spPr>
      </p:pic>
      <p:pic>
        <p:nvPicPr>
          <p:cNvPr id="536" name="Google Shape;536;p28"/>
          <p:cNvPicPr preferRelativeResize="0"/>
          <p:nvPr/>
        </p:nvPicPr>
        <p:blipFill rotWithShape="1">
          <a:blip r:embed="rId3">
            <a:alphaModFix/>
          </a:blip>
          <a:srcRect/>
          <a:stretch/>
        </p:blipFill>
        <p:spPr>
          <a:xfrm>
            <a:off x="627850" y="2469325"/>
            <a:ext cx="181925" cy="192475"/>
          </a:xfrm>
          <a:prstGeom prst="rect">
            <a:avLst/>
          </a:prstGeom>
          <a:noFill/>
          <a:ln>
            <a:noFill/>
          </a:ln>
        </p:spPr>
      </p:pic>
      <p:pic>
        <p:nvPicPr>
          <p:cNvPr id="537" name="Google Shape;537;p28"/>
          <p:cNvPicPr preferRelativeResize="0"/>
          <p:nvPr/>
        </p:nvPicPr>
        <p:blipFill rotWithShape="1">
          <a:blip r:embed="rId3">
            <a:alphaModFix/>
          </a:blip>
          <a:srcRect/>
          <a:stretch/>
        </p:blipFill>
        <p:spPr>
          <a:xfrm>
            <a:off x="685550" y="3860175"/>
            <a:ext cx="181925" cy="192475"/>
          </a:xfrm>
          <a:prstGeom prst="rect">
            <a:avLst/>
          </a:prstGeom>
          <a:noFill/>
          <a:ln>
            <a:noFill/>
          </a:ln>
        </p:spPr>
      </p:pic>
      <p:pic>
        <p:nvPicPr>
          <p:cNvPr id="538" name="Google Shape;538;p28"/>
          <p:cNvPicPr preferRelativeResize="0"/>
          <p:nvPr/>
        </p:nvPicPr>
        <p:blipFill rotWithShape="1">
          <a:blip r:embed="rId3">
            <a:alphaModFix/>
          </a:blip>
          <a:srcRect/>
          <a:stretch/>
        </p:blipFill>
        <p:spPr>
          <a:xfrm>
            <a:off x="627850" y="5370850"/>
            <a:ext cx="181925" cy="192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9"/>
          <p:cNvSpPr txBox="1">
            <a:spLocks noGrp="1"/>
          </p:cNvSpPr>
          <p:nvPr>
            <p:ph type="body" idx="1"/>
          </p:nvPr>
        </p:nvSpPr>
        <p:spPr>
          <a:xfrm>
            <a:off x="428596" y="128586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ctr" rtl="0">
              <a:lnSpc>
                <a:spcPct val="120000"/>
              </a:lnSpc>
              <a:spcBef>
                <a:spcPts val="0"/>
              </a:spcBef>
              <a:spcAft>
                <a:spcPts val="0"/>
              </a:spcAft>
              <a:buSzPct val="100000"/>
              <a:buNone/>
            </a:pPr>
            <a:r>
              <a:rPr lang="fr-FR" sz="4800">
                <a:solidFill>
                  <a:srgbClr val="C41E51"/>
                </a:solidFill>
              </a:rPr>
              <a:t>MISAOTRA INDRINDRA TOMPOKO</a:t>
            </a:r>
            <a:endParaRPr/>
          </a:p>
          <a:p>
            <a:pPr marL="228600" lvl="0" indent="-228600" algn="ctr" rtl="0">
              <a:lnSpc>
                <a:spcPct val="120000"/>
              </a:lnSpc>
              <a:spcBef>
                <a:spcPts val="1000"/>
              </a:spcBef>
              <a:spcAft>
                <a:spcPts val="0"/>
              </a:spcAft>
              <a:buSzPct val="100000"/>
              <a:buNone/>
            </a:pPr>
            <a:endParaRPr sz="4800"/>
          </a:p>
          <a:p>
            <a:pPr marL="228600" lvl="0" indent="-228600" algn="ctr" rtl="0">
              <a:lnSpc>
                <a:spcPct val="120000"/>
              </a:lnSpc>
              <a:spcBef>
                <a:spcPts val="1000"/>
              </a:spcBef>
              <a:spcAft>
                <a:spcPts val="0"/>
              </a:spcAft>
              <a:buSzPct val="100000"/>
              <a:buNone/>
            </a:pPr>
            <a:r>
              <a:rPr lang="fr-FR" sz="4800">
                <a:solidFill>
                  <a:srgbClr val="CA3DCF"/>
                </a:solidFill>
              </a:rPr>
              <a:t>MERCI POUR VOTRE ATTENTION</a:t>
            </a:r>
            <a:endParaRPr/>
          </a:p>
          <a:p>
            <a:pPr marL="228600" lvl="0" indent="-228600" algn="ctr" rtl="0">
              <a:lnSpc>
                <a:spcPct val="120000"/>
              </a:lnSpc>
              <a:spcBef>
                <a:spcPts val="1000"/>
              </a:spcBef>
              <a:spcAft>
                <a:spcPts val="0"/>
              </a:spcAft>
              <a:buSzPct val="100000"/>
              <a:buNone/>
            </a:pPr>
            <a:endParaRPr sz="4800">
              <a:solidFill>
                <a:srgbClr val="CA3DCF"/>
              </a:solidFill>
            </a:endParaRPr>
          </a:p>
          <a:p>
            <a:pPr marL="228600" lvl="0" indent="-228600" algn="ctr" rtl="0">
              <a:lnSpc>
                <a:spcPct val="120000"/>
              </a:lnSpc>
              <a:spcBef>
                <a:spcPts val="1000"/>
              </a:spcBef>
              <a:spcAft>
                <a:spcPts val="0"/>
              </a:spcAft>
              <a:buSzPct val="100000"/>
              <a:buNone/>
            </a:pPr>
            <a:r>
              <a:rPr lang="fr-FR" sz="4800">
                <a:solidFill>
                  <a:srgbClr val="4C3A8C"/>
                </a:solidFill>
              </a:rPr>
              <a:t>THANK YOU VERY MUCH FOR YOUR ATTENTION</a:t>
            </a:r>
            <a:endParaRPr/>
          </a:p>
          <a:p>
            <a:pPr marL="228600" lvl="0" indent="-228600" algn="ctr" rtl="0">
              <a:lnSpc>
                <a:spcPct val="120000"/>
              </a:lnSpc>
              <a:spcBef>
                <a:spcPts val="1000"/>
              </a:spcBef>
              <a:spcAft>
                <a:spcPts val="0"/>
              </a:spcAft>
              <a:buSzPct val="100000"/>
              <a:buNone/>
            </a:pPr>
            <a:endParaRPr/>
          </a:p>
          <a:p>
            <a:pPr marL="228600" lvl="0" indent="-228600" algn="ctr" rtl="0">
              <a:lnSpc>
                <a:spcPct val="120000"/>
              </a:lnSpc>
              <a:spcBef>
                <a:spcPts val="1000"/>
              </a:spcBef>
              <a:spcAft>
                <a:spcPts val="0"/>
              </a:spcAft>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667446" y="547930"/>
            <a:ext cx="7948500" cy="560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324000"/>
              <a:buFont typeface="Twentieth Century"/>
              <a:buNone/>
            </a:pPr>
            <a:r>
              <a:rPr lang="fr-FR" b="1" i="1"/>
              <a:t>CONTEXTE</a:t>
            </a:r>
            <a:r>
              <a:rPr lang="fr-FR" sz="2000"/>
              <a:t/>
            </a:r>
            <a:br>
              <a:rPr lang="fr-FR" sz="2000"/>
            </a:br>
            <a:endParaRPr sz="2000"/>
          </a:p>
        </p:txBody>
      </p:sp>
      <p:sp>
        <p:nvSpPr>
          <p:cNvPr id="184" name="Google Shape;184;p3"/>
          <p:cNvSpPr/>
          <p:nvPr/>
        </p:nvSpPr>
        <p:spPr>
          <a:xfrm>
            <a:off x="6589116" y="5705601"/>
            <a:ext cx="2279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 </a:t>
            </a:r>
            <a:endParaRPr sz="1800" b="0" i="0" u="none" strike="noStrike" cap="none">
              <a:solidFill>
                <a:schemeClr val="dk1"/>
              </a:solidFill>
              <a:latin typeface="Georgia"/>
              <a:ea typeface="Georgia"/>
              <a:cs typeface="Georgia"/>
              <a:sym typeface="Georgia"/>
            </a:endParaRPr>
          </a:p>
        </p:txBody>
      </p:sp>
      <p:grpSp>
        <p:nvGrpSpPr>
          <p:cNvPr id="185" name="Google Shape;185;p3"/>
          <p:cNvGrpSpPr/>
          <p:nvPr/>
        </p:nvGrpSpPr>
        <p:grpSpPr>
          <a:xfrm>
            <a:off x="79898" y="2132944"/>
            <a:ext cx="9087940" cy="3166956"/>
            <a:chOff x="802011" y="1665602"/>
            <a:chExt cx="8390675" cy="2337927"/>
          </a:xfrm>
        </p:grpSpPr>
        <p:sp>
          <p:nvSpPr>
            <p:cNvPr id="186" name="Google Shape;186;p3"/>
            <p:cNvSpPr/>
            <p:nvPr/>
          </p:nvSpPr>
          <p:spPr>
            <a:xfrm>
              <a:off x="8104572" y="1716369"/>
              <a:ext cx="821555" cy="331499"/>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Georgia"/>
                  <a:ea typeface="Georgia"/>
                  <a:cs typeface="Georgia"/>
                  <a:sym typeface="Georgia"/>
                </a:rPr>
                <a:t>2030</a:t>
              </a:r>
              <a:endParaRPr sz="1400" b="0" i="0" u="none" strike="noStrike" cap="none">
                <a:solidFill>
                  <a:srgbClr val="000000"/>
                </a:solidFill>
                <a:latin typeface="Arial"/>
                <a:ea typeface="Arial"/>
                <a:cs typeface="Arial"/>
                <a:sym typeface="Arial"/>
              </a:endParaRPr>
            </a:p>
          </p:txBody>
        </p:sp>
        <p:sp>
          <p:nvSpPr>
            <p:cNvPr id="187" name="Google Shape;187;p3"/>
            <p:cNvSpPr/>
            <p:nvPr/>
          </p:nvSpPr>
          <p:spPr>
            <a:xfrm>
              <a:off x="6780598" y="1704256"/>
              <a:ext cx="1028840" cy="34361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Objectifs</a:t>
              </a:r>
              <a:r>
                <a:rPr lang="fr-FR" sz="1800" b="0" i="0" u="none" strike="noStrike" cap="none">
                  <a:solidFill>
                    <a:schemeClr val="dk1"/>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p:txBody>
        </p:sp>
        <p:grpSp>
          <p:nvGrpSpPr>
            <p:cNvPr id="188" name="Google Shape;188;p3"/>
            <p:cNvGrpSpPr/>
            <p:nvPr/>
          </p:nvGrpSpPr>
          <p:grpSpPr>
            <a:xfrm>
              <a:off x="802011" y="1665602"/>
              <a:ext cx="8390675" cy="2337927"/>
              <a:chOff x="802011" y="1665602"/>
              <a:chExt cx="8390675" cy="2337927"/>
            </a:xfrm>
          </p:grpSpPr>
          <p:sp>
            <p:nvSpPr>
              <p:cNvPr id="189" name="Google Shape;189;p3"/>
              <p:cNvSpPr/>
              <p:nvPr/>
            </p:nvSpPr>
            <p:spPr>
              <a:xfrm flipH="1">
                <a:off x="8198786" y="2709780"/>
                <a:ext cx="9939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FF0000"/>
                    </a:solidFill>
                    <a:latin typeface="Georgia"/>
                    <a:ea typeface="Georgia"/>
                    <a:cs typeface="Georgia"/>
                    <a:sym typeface="Georgia"/>
                  </a:rPr>
                  <a:t>Pour tous</a:t>
                </a:r>
                <a:endParaRPr sz="1400" b="1" i="0" u="none" strike="noStrike" cap="none">
                  <a:solidFill>
                    <a:srgbClr val="000000"/>
                  </a:solidFill>
                  <a:latin typeface="Arial"/>
                  <a:ea typeface="Arial"/>
                  <a:cs typeface="Arial"/>
                  <a:sym typeface="Arial"/>
                </a:endParaRPr>
              </a:p>
            </p:txBody>
          </p:sp>
          <p:sp>
            <p:nvSpPr>
              <p:cNvPr id="190" name="Google Shape;190;p3"/>
              <p:cNvSpPr/>
              <p:nvPr/>
            </p:nvSpPr>
            <p:spPr>
              <a:xfrm>
                <a:off x="8139415" y="2467737"/>
                <a:ext cx="247639" cy="1209179"/>
              </a:xfrm>
              <a:prstGeom prst="rightBrace">
                <a:avLst>
                  <a:gd name="adj1" fmla="val 8333"/>
                  <a:gd name="adj2" fmla="val 50000"/>
                </a:avLst>
              </a:prstGeom>
              <a:noFill/>
              <a:ln w="19050" cap="flat" cmpd="sng">
                <a:solidFill>
                  <a:srgbClr val="FF0000"/>
                </a:solidFill>
                <a:prstDash val="solid"/>
                <a:round/>
                <a:headEnd type="none" w="sm" len="sm"/>
                <a:tailEnd type="none" w="sm" len="sm"/>
              </a:ln>
              <a:effectLst>
                <a:outerShdw blurRad="50800" dist="25400" dir="5400000" rotWithShape="0">
                  <a:srgbClr val="000000">
                    <a:alpha val="274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nvGrpSpPr>
              <p:cNvPr id="191" name="Google Shape;191;p3"/>
              <p:cNvGrpSpPr/>
              <p:nvPr/>
            </p:nvGrpSpPr>
            <p:grpSpPr>
              <a:xfrm>
                <a:off x="802011" y="1665602"/>
                <a:ext cx="7396652" cy="2337927"/>
                <a:chOff x="802011" y="1665602"/>
                <a:chExt cx="7396652" cy="2337927"/>
              </a:xfrm>
            </p:grpSpPr>
            <p:sp>
              <p:nvSpPr>
                <p:cNvPr id="192" name="Google Shape;192;p3"/>
                <p:cNvSpPr/>
                <p:nvPr/>
              </p:nvSpPr>
              <p:spPr>
                <a:xfrm>
                  <a:off x="6391374" y="2509828"/>
                  <a:ext cx="1807289" cy="1209179"/>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400"/>
                    <a:buFont typeface="Noto Sans"/>
                    <a:buChar char="❑"/>
                  </a:pPr>
                  <a:r>
                    <a:rPr lang="fr-FR" sz="1400" b="0" i="0" u="none" strike="noStrike" cap="none">
                      <a:solidFill>
                        <a:schemeClr val="dk1"/>
                      </a:solidFill>
                      <a:latin typeface="Georgia"/>
                      <a:ea typeface="Georgia"/>
                      <a:cs typeface="Georgia"/>
                      <a:sym typeface="Georgia"/>
                    </a:rPr>
                    <a:t>Santé, 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Noto Sans"/>
                    <a:buChar char="❑"/>
                  </a:pPr>
                  <a:r>
                    <a:rPr lang="fr-FR" sz="1400" b="0" i="0" u="none" strike="noStrike" cap="none">
                      <a:solidFill>
                        <a:schemeClr val="dk1"/>
                      </a:solidFill>
                      <a:latin typeface="Georgia"/>
                      <a:ea typeface="Georgia"/>
                      <a:cs typeface="Georgia"/>
                      <a:sym typeface="Georgia"/>
                    </a:rPr>
                    <a:t>Résilience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Noto Sans"/>
                    <a:buChar char="❑"/>
                  </a:pPr>
                  <a:r>
                    <a:rPr lang="fr-FR" sz="1400" b="0" i="0" u="none" strike="noStrike" cap="none">
                      <a:solidFill>
                        <a:schemeClr val="dk1"/>
                      </a:solidFill>
                      <a:latin typeface="Georgia"/>
                      <a:ea typeface="Georgia"/>
                      <a:cs typeface="Georgia"/>
                      <a:sym typeface="Georgia"/>
                    </a:rPr>
                    <a:t> Développement</a:t>
                  </a:r>
                  <a:endParaRPr sz="1400" b="0" i="0" u="none" strike="noStrike" cap="none">
                    <a:solidFill>
                      <a:schemeClr val="dk1"/>
                    </a:solidFill>
                    <a:latin typeface="Georgia"/>
                    <a:ea typeface="Georgia"/>
                    <a:cs typeface="Georgia"/>
                    <a:sym typeface="Georgia"/>
                  </a:endParaRPr>
                </a:p>
                <a:p>
                  <a:pPr marL="285750" marR="0" lvl="0" indent="-285750" algn="l" rtl="0">
                    <a:lnSpc>
                      <a:spcPct val="100000"/>
                    </a:lnSpc>
                    <a:spcBef>
                      <a:spcPts val="0"/>
                    </a:spcBef>
                    <a:spcAft>
                      <a:spcPts val="0"/>
                    </a:spcAft>
                    <a:buClr>
                      <a:schemeClr val="dk1"/>
                    </a:buClr>
                    <a:buSzPts val="1400"/>
                    <a:buFont typeface="Noto Sans"/>
                    <a:buChar char="❑"/>
                  </a:pPr>
                  <a:r>
                    <a:rPr lang="fr-FR" sz="1400" b="1" i="0" u="none" strike="noStrike" cap="none">
                      <a:solidFill>
                        <a:schemeClr val="dk1"/>
                      </a:solidFill>
                      <a:latin typeface="Georgia"/>
                      <a:ea typeface="Georgia"/>
                      <a:cs typeface="Georgia"/>
                      <a:sym typeface="Georgia"/>
                    </a:rPr>
                    <a:t>…</a:t>
                  </a:r>
                  <a:endParaRPr sz="1400" b="0" i="0" u="none" strike="noStrike" cap="none">
                    <a:solidFill>
                      <a:srgbClr val="000000"/>
                    </a:solidFill>
                    <a:latin typeface="Arial"/>
                    <a:ea typeface="Arial"/>
                    <a:cs typeface="Arial"/>
                    <a:sym typeface="Arial"/>
                  </a:endParaRPr>
                </a:p>
              </p:txBody>
            </p:sp>
            <p:pic>
              <p:nvPicPr>
                <p:cNvPr id="193" name="Google Shape;193;p3"/>
                <p:cNvPicPr preferRelativeResize="0"/>
                <p:nvPr/>
              </p:nvPicPr>
              <p:blipFill rotWithShape="1">
                <a:blip r:embed="rId3">
                  <a:alphaModFix/>
                </a:blip>
                <a:srcRect/>
                <a:stretch/>
              </p:blipFill>
              <p:spPr>
                <a:xfrm>
                  <a:off x="4892352" y="2155606"/>
                  <a:ext cx="801495" cy="1051174"/>
                </a:xfrm>
                <a:prstGeom prst="rect">
                  <a:avLst/>
                </a:prstGeom>
                <a:noFill/>
                <a:ln>
                  <a:noFill/>
                </a:ln>
              </p:spPr>
            </p:pic>
            <p:pic>
              <p:nvPicPr>
                <p:cNvPr id="194" name="Google Shape;194;p3" descr="Risque naturel — Wikipédia"/>
                <p:cNvPicPr preferRelativeResize="0"/>
                <p:nvPr/>
              </p:nvPicPr>
              <p:blipFill rotWithShape="1">
                <a:blip r:embed="rId4">
                  <a:alphaModFix/>
                </a:blip>
                <a:srcRect/>
                <a:stretch/>
              </p:blipFill>
              <p:spPr>
                <a:xfrm>
                  <a:off x="802011" y="2062577"/>
                  <a:ext cx="2072531" cy="1738903"/>
                </a:xfrm>
                <a:prstGeom prst="rect">
                  <a:avLst/>
                </a:prstGeom>
                <a:noFill/>
                <a:ln>
                  <a:noFill/>
                </a:ln>
              </p:spPr>
            </p:pic>
            <p:sp>
              <p:nvSpPr>
                <p:cNvPr id="195" name="Google Shape;195;p3"/>
                <p:cNvSpPr/>
                <p:nvPr/>
              </p:nvSpPr>
              <p:spPr>
                <a:xfrm>
                  <a:off x="3322960" y="1665602"/>
                  <a:ext cx="2545184" cy="340671"/>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Initiatives/Accords mondiaux</a:t>
                  </a:r>
                  <a:endParaRPr sz="1400" b="0" i="0" u="none" strike="noStrike" cap="none">
                    <a:solidFill>
                      <a:srgbClr val="000000"/>
                    </a:solidFill>
                    <a:latin typeface="Arial"/>
                    <a:ea typeface="Arial"/>
                    <a:cs typeface="Arial"/>
                    <a:sym typeface="Arial"/>
                  </a:endParaRPr>
                </a:p>
              </p:txBody>
            </p:sp>
            <p:pic>
              <p:nvPicPr>
                <p:cNvPr id="196" name="Google Shape;196;p3"/>
                <p:cNvPicPr preferRelativeResize="0"/>
                <p:nvPr/>
              </p:nvPicPr>
              <p:blipFill rotWithShape="1">
                <a:blip r:embed="rId5">
                  <a:alphaModFix/>
                </a:blip>
                <a:srcRect/>
                <a:stretch/>
              </p:blipFill>
              <p:spPr>
                <a:xfrm>
                  <a:off x="4964648" y="3283335"/>
                  <a:ext cx="993906" cy="720194"/>
                </a:xfrm>
                <a:prstGeom prst="rect">
                  <a:avLst/>
                </a:prstGeom>
                <a:noFill/>
                <a:ln>
                  <a:noFill/>
                </a:ln>
              </p:spPr>
            </p:pic>
            <p:pic>
              <p:nvPicPr>
                <p:cNvPr id="197" name="Google Shape;197;p3"/>
                <p:cNvPicPr preferRelativeResize="0"/>
                <p:nvPr/>
              </p:nvPicPr>
              <p:blipFill rotWithShape="1">
                <a:blip r:embed="rId6">
                  <a:alphaModFix/>
                </a:blip>
                <a:srcRect/>
                <a:stretch/>
              </p:blipFill>
              <p:spPr>
                <a:xfrm>
                  <a:off x="3384550" y="3356113"/>
                  <a:ext cx="1514681" cy="339972"/>
                </a:xfrm>
                <a:prstGeom prst="rect">
                  <a:avLst/>
                </a:prstGeom>
                <a:noFill/>
                <a:ln>
                  <a:noFill/>
                </a:ln>
              </p:spPr>
            </p:pic>
            <p:pic>
              <p:nvPicPr>
                <p:cNvPr id="198" name="Google Shape;198;p3"/>
                <p:cNvPicPr preferRelativeResize="0"/>
                <p:nvPr/>
              </p:nvPicPr>
              <p:blipFill rotWithShape="1">
                <a:blip r:embed="rId7">
                  <a:alphaModFix/>
                </a:blip>
                <a:srcRect/>
                <a:stretch/>
              </p:blipFill>
              <p:spPr>
                <a:xfrm>
                  <a:off x="3384550" y="2174900"/>
                  <a:ext cx="1218116" cy="981212"/>
                </a:xfrm>
                <a:prstGeom prst="rect">
                  <a:avLst/>
                </a:prstGeom>
                <a:noFill/>
                <a:ln>
                  <a:noFill/>
                </a:ln>
              </p:spPr>
            </p:pic>
          </p:grpSp>
        </p:grpSp>
        <p:sp>
          <p:nvSpPr>
            <p:cNvPr id="199" name="Google Shape;199;p3"/>
            <p:cNvSpPr/>
            <p:nvPr/>
          </p:nvSpPr>
          <p:spPr>
            <a:xfrm>
              <a:off x="6154367" y="1688299"/>
              <a:ext cx="395484" cy="295275"/>
            </a:xfrm>
            <a:prstGeom prst="rightArrow">
              <a:avLst>
                <a:gd name="adj1" fmla="val 50000"/>
                <a:gd name="adj2"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sp>
        <p:nvSpPr>
          <p:cNvPr id="200" name="Google Shape;200;p3"/>
          <p:cNvSpPr/>
          <p:nvPr/>
        </p:nvSpPr>
        <p:spPr>
          <a:xfrm>
            <a:off x="5" y="2192681"/>
            <a:ext cx="2545200" cy="3408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FR" sz="1400" b="0" i="0" u="none" strike="noStrike" cap="none">
                <a:solidFill>
                  <a:schemeClr val="dk1"/>
                </a:solidFill>
                <a:latin typeface="Georgia"/>
                <a:ea typeface="Georgia"/>
                <a:cs typeface="Georgia"/>
                <a:sym typeface="Georgia"/>
              </a:rPr>
              <a:t>Vie d'une communauté</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title"/>
          </p:nvPr>
        </p:nvSpPr>
        <p:spPr>
          <a:xfrm>
            <a:off x="566934" y="936317"/>
            <a:ext cx="7948416" cy="5606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5882"/>
              <a:buFont typeface="Twentieth Century"/>
              <a:buNone/>
            </a:pPr>
            <a:r>
              <a:rPr lang="fr-FR" sz="3400" i="1"/>
              <a:t>CONTEXTE</a:t>
            </a:r>
            <a:r>
              <a:rPr lang="fr-FR" sz="2000"/>
              <a:t/>
            </a:r>
            <a:br>
              <a:rPr lang="fr-FR" sz="2000"/>
            </a:br>
            <a:endParaRPr sz="2000"/>
          </a:p>
        </p:txBody>
      </p:sp>
      <p:sp>
        <p:nvSpPr>
          <p:cNvPr id="206" name="Google Shape;206;p4"/>
          <p:cNvSpPr/>
          <p:nvPr/>
        </p:nvSpPr>
        <p:spPr>
          <a:xfrm>
            <a:off x="6589116" y="5705601"/>
            <a:ext cx="2279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Georgia"/>
                <a:ea typeface="Georgia"/>
                <a:cs typeface="Georgia"/>
                <a:sym typeface="Georgia"/>
              </a:rPr>
              <a:t> </a:t>
            </a:r>
            <a:endParaRPr sz="1800" b="0" i="0" u="none" strike="noStrike" cap="none">
              <a:solidFill>
                <a:schemeClr val="dk1"/>
              </a:solidFill>
              <a:latin typeface="Georgia"/>
              <a:ea typeface="Georgia"/>
              <a:cs typeface="Georgia"/>
              <a:sym typeface="Georgia"/>
            </a:endParaRPr>
          </a:p>
        </p:txBody>
      </p:sp>
      <p:sp>
        <p:nvSpPr>
          <p:cNvPr id="207" name="Google Shape;207;p4"/>
          <p:cNvSpPr/>
          <p:nvPr/>
        </p:nvSpPr>
        <p:spPr>
          <a:xfrm>
            <a:off x="287275" y="2398676"/>
            <a:ext cx="7845300" cy="11079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fr-FR" sz="2200" b="1" i="0" u="none" strike="noStrike" cap="none" dirty="0" smtClean="0">
                <a:solidFill>
                  <a:schemeClr val="dk1"/>
                </a:solidFill>
                <a:latin typeface="Georgia"/>
                <a:ea typeface="Georgia"/>
                <a:cs typeface="Georgia"/>
                <a:sym typeface="Georgia"/>
              </a:rPr>
              <a:t>Comment </a:t>
            </a:r>
            <a:r>
              <a:rPr lang="fr-FR" sz="2200" b="1" i="0" u="none" strike="noStrike" cap="none" dirty="0">
                <a:solidFill>
                  <a:schemeClr val="dk1"/>
                </a:solidFill>
                <a:latin typeface="Georgia"/>
                <a:ea typeface="Georgia"/>
                <a:cs typeface="Georgia"/>
                <a:sym typeface="Georgia"/>
              </a:rPr>
              <a:t>la protection sociale permet-elle d’améliorer la résilience communautaire face aux catastrophes surtout d’origine naturelles</a:t>
            </a:r>
            <a:endParaRPr sz="2200" b="0" i="0" u="none" strike="noStrike" cap="none" dirty="0">
              <a:solidFill>
                <a:schemeClr val="dk1"/>
              </a:solidFill>
              <a:latin typeface="Twentieth Century"/>
              <a:ea typeface="Twentieth Century"/>
              <a:cs typeface="Twentieth Century"/>
              <a:sym typeface="Twentieth Century"/>
            </a:endParaRPr>
          </a:p>
        </p:txBody>
      </p:sp>
      <p:sp>
        <p:nvSpPr>
          <p:cNvPr id="208" name="Google Shape;208;p4"/>
          <p:cNvSpPr txBox="1"/>
          <p:nvPr/>
        </p:nvSpPr>
        <p:spPr>
          <a:xfrm>
            <a:off x="7692661" y="1379550"/>
            <a:ext cx="879600" cy="317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16000"/>
              <a:buFont typeface="Noto Sans"/>
              <a:buNone/>
            </a:pPr>
            <a:r>
              <a:rPr lang="fr-FR" sz="20000" b="0" i="1" u="none" strike="noStrike" cap="none">
                <a:solidFill>
                  <a:srgbClr val="FF0000"/>
                </a:solidFill>
                <a:latin typeface="Times New Roman"/>
                <a:ea typeface="Times New Roman"/>
                <a:cs typeface="Times New Roman"/>
                <a:sym typeface="Times New Roman"/>
              </a:rPr>
              <a:t>?</a:t>
            </a:r>
            <a:endParaRPr sz="20000" b="0" i="1" u="none" strike="noStrike" cap="none">
              <a:solidFill>
                <a:schemeClr val="dk1"/>
              </a:solidFill>
              <a:latin typeface="Times New Roman"/>
              <a:ea typeface="Times New Roman"/>
              <a:cs typeface="Times New Roman"/>
              <a:sym typeface="Times New Roman"/>
            </a:endParaRPr>
          </a:p>
        </p:txBody>
      </p:sp>
      <p:grpSp>
        <p:nvGrpSpPr>
          <p:cNvPr id="209" name="Google Shape;209;p4"/>
          <p:cNvGrpSpPr/>
          <p:nvPr/>
        </p:nvGrpSpPr>
        <p:grpSpPr>
          <a:xfrm>
            <a:off x="349320" y="4781163"/>
            <a:ext cx="8130364" cy="1174423"/>
            <a:chOff x="0" y="111639"/>
            <a:chExt cx="8130364" cy="1174423"/>
          </a:xfrm>
        </p:grpSpPr>
        <p:sp>
          <p:nvSpPr>
            <p:cNvPr id="210" name="Google Shape;210;p4"/>
            <p:cNvSpPr/>
            <p:nvPr/>
          </p:nvSpPr>
          <p:spPr>
            <a:xfrm>
              <a:off x="0" y="111639"/>
              <a:ext cx="2902850" cy="1161140"/>
            </a:xfrm>
            <a:prstGeom prst="chevron">
              <a:avLst>
                <a:gd name="adj" fmla="val 50000"/>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
            <p:cNvSpPr txBox="1"/>
            <p:nvPr/>
          </p:nvSpPr>
          <p:spPr>
            <a:xfrm>
              <a:off x="580570" y="111639"/>
              <a:ext cx="1741710" cy="1161140"/>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1" i="0" u="none" strike="noStrike" cap="none" dirty="0">
                  <a:solidFill>
                    <a:schemeClr val="dk1"/>
                  </a:solidFill>
                  <a:latin typeface="Georgia"/>
                  <a:ea typeface="Georgia"/>
                  <a:cs typeface="Georgia"/>
                  <a:sym typeface="Georgia"/>
                </a:rPr>
                <a:t>“R = H * V” </a:t>
              </a:r>
              <a:r>
                <a:rPr lang="fr-FR" sz="1200" b="0" i="0" u="none" strike="noStrike" cap="none" dirty="0">
                  <a:solidFill>
                    <a:schemeClr val="dk1"/>
                  </a:solidFill>
                  <a:latin typeface="Georgia"/>
                  <a:ea typeface="Georgia"/>
                  <a:cs typeface="Georgia"/>
                  <a:sym typeface="Georgia"/>
                </a:rPr>
                <a:t>(</a:t>
              </a:r>
              <a:r>
                <a:rPr lang="fr-FR" sz="1200" b="0" i="0" u="none" strike="noStrike" cap="none" dirty="0" err="1">
                  <a:solidFill>
                    <a:schemeClr val="dk1"/>
                  </a:solidFill>
                  <a:latin typeface="Georgia"/>
                  <a:ea typeface="Georgia"/>
                  <a:cs typeface="Georgia"/>
                  <a:sym typeface="Georgia"/>
                </a:rPr>
                <a:t>Wisner</a:t>
              </a:r>
              <a:r>
                <a:rPr lang="fr-FR" sz="1200" b="0" i="0" u="none" strike="noStrike" cap="none" dirty="0">
                  <a:solidFill>
                    <a:schemeClr val="dk1"/>
                  </a:solidFill>
                  <a:latin typeface="Georgia"/>
                  <a:ea typeface="Georgia"/>
                  <a:cs typeface="Georgia"/>
                  <a:sym typeface="Georgia"/>
                </a:rPr>
                <a:t> et al, 2003)</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fr-FR" sz="1500" b="1" i="0" u="none" strike="noStrike" cap="none" dirty="0">
                  <a:solidFill>
                    <a:schemeClr val="dk1"/>
                  </a:solidFill>
                  <a:latin typeface="Georgia"/>
                  <a:ea typeface="Georgia"/>
                  <a:cs typeface="Georgia"/>
                  <a:sym typeface="Georgia"/>
                </a:rPr>
                <a:t>Concept de résilience – RRC</a:t>
              </a:r>
              <a:endParaRPr sz="1500" b="1" i="0" u="none" strike="noStrike" cap="none" dirty="0">
                <a:solidFill>
                  <a:schemeClr val="dk1"/>
                </a:solidFill>
                <a:latin typeface="Twentieth Century"/>
                <a:ea typeface="Twentieth Century"/>
                <a:cs typeface="Twentieth Century"/>
                <a:sym typeface="Twentieth Century"/>
              </a:endParaRPr>
            </a:p>
          </p:txBody>
        </p:sp>
        <p:sp>
          <p:nvSpPr>
            <p:cNvPr id="212" name="Google Shape;212;p4"/>
            <p:cNvSpPr/>
            <p:nvPr/>
          </p:nvSpPr>
          <p:spPr>
            <a:xfrm>
              <a:off x="2605221" y="124922"/>
              <a:ext cx="2902850" cy="1161140"/>
            </a:xfrm>
            <a:prstGeom prst="chevron">
              <a:avLst>
                <a:gd name="adj" fmla="val 50000"/>
              </a:avLst>
            </a:prstGeom>
            <a:solidFill>
              <a:srgbClr val="E4A5DB"/>
            </a:solidFill>
            <a:ln w="158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
            <p:cNvSpPr txBox="1"/>
            <p:nvPr/>
          </p:nvSpPr>
          <p:spPr>
            <a:xfrm>
              <a:off x="3185791" y="124922"/>
              <a:ext cx="1741710" cy="1161140"/>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1" i="0" u="none" strike="noStrike" cap="none" dirty="0">
                  <a:solidFill>
                    <a:schemeClr val="dk1"/>
                  </a:solidFill>
                  <a:latin typeface="Georgia"/>
                  <a:ea typeface="Georgia"/>
                  <a:cs typeface="Georgia"/>
                  <a:sym typeface="Georgia"/>
                </a:rPr>
                <a:t>Protection sociale informelle </a:t>
              </a:r>
              <a:endParaRPr sz="1500" b="1" i="0" u="none" strike="noStrike" cap="none" dirty="0">
                <a:solidFill>
                  <a:schemeClr val="dk1"/>
                </a:solidFill>
                <a:latin typeface="Twentieth Century"/>
                <a:ea typeface="Twentieth Century"/>
                <a:cs typeface="Twentieth Century"/>
                <a:sym typeface="Twentieth Century"/>
              </a:endParaRPr>
            </a:p>
          </p:txBody>
        </p:sp>
        <p:sp>
          <p:nvSpPr>
            <p:cNvPr id="214" name="Google Shape;214;p4"/>
            <p:cNvSpPr/>
            <p:nvPr/>
          </p:nvSpPr>
          <p:spPr>
            <a:xfrm>
              <a:off x="5227514" y="111639"/>
              <a:ext cx="2902850" cy="1161140"/>
            </a:xfrm>
            <a:prstGeom prst="chevron">
              <a:avLst>
                <a:gd name="adj" fmla="val 50000"/>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
            <p:cNvSpPr txBox="1"/>
            <p:nvPr/>
          </p:nvSpPr>
          <p:spPr>
            <a:xfrm>
              <a:off x="5808084" y="111639"/>
              <a:ext cx="1741710" cy="1161140"/>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1" i="0" u="none" strike="noStrike" cap="none">
                  <a:solidFill>
                    <a:schemeClr val="dk1"/>
                  </a:solidFill>
                  <a:latin typeface="Georgia"/>
                  <a:ea typeface="Georgia"/>
                  <a:cs typeface="Georgia"/>
                  <a:sym typeface="Georgia"/>
                </a:rPr>
                <a:t>Résilience communautaire</a:t>
              </a:r>
              <a:endParaRPr sz="1500" b="1" i="0" u="none" strike="noStrike" cap="none">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fr-FR" sz="3100" i="1"/>
              <a:t>ETAT DE L’ART </a:t>
            </a:r>
            <a:r>
              <a:rPr lang="fr-FR" sz="3200"/>
              <a:t>:</a:t>
            </a:r>
            <a:br>
              <a:rPr lang="fr-FR" sz="3200"/>
            </a:br>
            <a:r>
              <a:rPr lang="fr-FR" sz="2700"/>
              <a:t>QUELQUES DÉFINITIONS DES CONCEPTS CLÉS</a:t>
            </a:r>
            <a:endParaRPr/>
          </a:p>
        </p:txBody>
      </p:sp>
      <p:sp>
        <p:nvSpPr>
          <p:cNvPr id="237" name="Google Shape;237;p7"/>
          <p:cNvSpPr txBox="1"/>
          <p:nvPr/>
        </p:nvSpPr>
        <p:spPr>
          <a:xfrm>
            <a:off x="428596" y="1285860"/>
            <a:ext cx="8143800" cy="5072100"/>
          </a:xfrm>
          <a:prstGeom prst="rect">
            <a:avLst/>
          </a:prstGeom>
          <a:noFill/>
          <a:ln>
            <a:noFill/>
          </a:ln>
        </p:spPr>
        <p:txBody>
          <a:bodyPr spcFirstLastPara="1" wrap="square" lIns="91425" tIns="45700" rIns="91425" bIns="45700" anchor="t" anchorCtr="0">
            <a:normAutofit/>
          </a:bodyPr>
          <a:lstStyle/>
          <a:p>
            <a:pPr marL="274320" marR="0" lvl="0" indent="-149860" algn="just" rtl="0">
              <a:lnSpc>
                <a:spcPct val="100000"/>
              </a:lnSpc>
              <a:spcBef>
                <a:spcPts val="0"/>
              </a:spcBef>
              <a:spcAft>
                <a:spcPts val="0"/>
              </a:spcAft>
              <a:buClr>
                <a:schemeClr val="accent1"/>
              </a:buClr>
              <a:buSzPts val="1960"/>
              <a:buFont typeface="Noto Sans"/>
              <a:buNone/>
            </a:pPr>
            <a:endParaRPr sz="280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60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Une communauté</a:t>
            </a:r>
            <a:r>
              <a:rPr lang="fr-FR" sz="2800" b="1" i="0" u="none" strike="noStrike" cap="none" dirty="0">
                <a:solidFill>
                  <a:schemeClr val="dk1"/>
                </a:solidFill>
                <a:latin typeface="Twentieth Century"/>
                <a:ea typeface="Twentieth Century"/>
                <a:cs typeface="Twentieth Century"/>
                <a:sym typeface="Twentieth Century"/>
              </a:rPr>
              <a:t> résiliente </a:t>
            </a:r>
            <a:r>
              <a:rPr lang="fr-FR" sz="2800" b="0" i="0" u="none" strike="noStrike" cap="none" dirty="0">
                <a:solidFill>
                  <a:schemeClr val="dk1"/>
                </a:solidFill>
                <a:latin typeface="Twentieth Century"/>
                <a:ea typeface="Twentieth Century"/>
                <a:cs typeface="Twentieth Century"/>
                <a:sym typeface="Twentieth Century"/>
              </a:rPr>
              <a:t>doit avoir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60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une capacité ex-</a:t>
            </a:r>
            <a:r>
              <a:rPr lang="fr-FR" sz="2800" b="0" i="0" u="none" strike="noStrike" cap="none" dirty="0" err="1">
                <a:solidFill>
                  <a:schemeClr val="dk1"/>
                </a:solidFill>
                <a:latin typeface="Twentieth Century"/>
                <a:ea typeface="Twentieth Century"/>
                <a:cs typeface="Twentieth Century"/>
                <a:sym typeface="Twentieth Century"/>
              </a:rPr>
              <a:t>anté</a:t>
            </a:r>
            <a:r>
              <a:rPr lang="fr-FR" sz="2800" b="0" i="0" u="none" strike="noStrike" cap="none" dirty="0">
                <a:solidFill>
                  <a:schemeClr val="dk1"/>
                </a:solidFill>
                <a:latin typeface="Twentieth Century"/>
                <a:ea typeface="Twentieth Century"/>
                <a:cs typeface="Twentieth Century"/>
                <a:sym typeface="Twentieth Century"/>
              </a:rPr>
              <a:t> et une capacité ex-post pour faire face aux perturbations des chocs  </a:t>
            </a:r>
            <a:r>
              <a:rPr lang="fr-FR" sz="2800" b="0" i="1" u="none" strike="noStrike" cap="none" dirty="0">
                <a:solidFill>
                  <a:schemeClr val="dk1"/>
                </a:solidFill>
                <a:latin typeface="Twentieth Century"/>
                <a:ea typeface="Twentieth Century"/>
                <a:cs typeface="Twentieth Century"/>
                <a:sym typeface="Twentieth Century"/>
              </a:rPr>
              <a:t>(RANDRIAMAMPISOA </a:t>
            </a:r>
            <a:r>
              <a:rPr lang="fr-FR" sz="2800" b="0" i="1" u="none" strike="noStrike" cap="none" dirty="0" err="1">
                <a:solidFill>
                  <a:schemeClr val="dk1"/>
                </a:solidFill>
                <a:latin typeface="Twentieth Century"/>
                <a:ea typeface="Twentieth Century"/>
                <a:cs typeface="Twentieth Century"/>
                <a:sym typeface="Twentieth Century"/>
              </a:rPr>
              <a:t>Holimalala</a:t>
            </a:r>
            <a:r>
              <a:rPr lang="fr-FR" sz="2800" b="0" i="1" u="none" strike="noStrike" cap="none" dirty="0">
                <a:solidFill>
                  <a:schemeClr val="dk1"/>
                </a:solidFill>
                <a:latin typeface="Twentieth Century"/>
                <a:ea typeface="Twentieth Century"/>
                <a:cs typeface="Twentieth Century"/>
                <a:sym typeface="Twentieth Century"/>
              </a:rPr>
              <a:t>, et al.2021)</a:t>
            </a:r>
            <a:endParaRPr sz="2800" b="0" i="1" u="none" strike="noStrike" cap="none" dirty="0">
              <a:solidFill>
                <a:schemeClr val="dk1"/>
              </a:solidFill>
              <a:latin typeface="Twentieth Century"/>
              <a:ea typeface="Twentieth Century"/>
              <a:cs typeface="Twentieth Century"/>
              <a:sym typeface="Twentieth Century"/>
            </a:endParaRPr>
          </a:p>
          <a:p>
            <a:pPr marL="457200" marR="0" lvl="0" indent="457200" algn="just" rtl="0">
              <a:lnSpc>
                <a:spcPct val="100000"/>
              </a:lnSpc>
              <a:spcBef>
                <a:spcPts val="60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capable de déployer et d'adapter ses capacités (ou forces) et ressources communautaires </a:t>
            </a:r>
            <a:r>
              <a:rPr lang="fr-FR" sz="2800" b="0" i="1" u="none" strike="noStrike" cap="none" dirty="0">
                <a:solidFill>
                  <a:schemeClr val="dk1"/>
                </a:solidFill>
                <a:latin typeface="Twentieth Century"/>
                <a:ea typeface="Twentieth Century"/>
                <a:cs typeface="Twentieth Century"/>
                <a:sym typeface="Twentieth Century"/>
              </a:rPr>
              <a:t>(</a:t>
            </a:r>
            <a:r>
              <a:rPr lang="fr-FR" sz="2800" b="0" i="1" u="none" strike="noStrike" cap="none" dirty="0" err="1">
                <a:solidFill>
                  <a:schemeClr val="dk1"/>
                </a:solidFill>
                <a:latin typeface="Twentieth Century"/>
                <a:ea typeface="Twentieth Century"/>
                <a:cs typeface="Twentieth Century"/>
                <a:sym typeface="Twentieth Century"/>
              </a:rPr>
              <a:t>Berkes</a:t>
            </a:r>
            <a:r>
              <a:rPr lang="fr-FR" sz="2800" b="0" i="1" u="none" strike="noStrike" cap="none" dirty="0">
                <a:solidFill>
                  <a:schemeClr val="dk1"/>
                </a:solidFill>
                <a:latin typeface="Twentieth Century"/>
                <a:ea typeface="Twentieth Century"/>
                <a:cs typeface="Twentieth Century"/>
                <a:sym typeface="Twentieth Century"/>
              </a:rPr>
              <a:t>, F., &amp; Ross, H., 2013, dans Mohammed Meri, 2020)</a:t>
            </a:r>
            <a:endParaRPr sz="2800" b="0" i="1" u="none" strike="noStrike" cap="none" dirty="0">
              <a:solidFill>
                <a:schemeClr val="dk1"/>
              </a:solidFill>
              <a:latin typeface="Twentieth Century"/>
              <a:ea typeface="Twentieth Century"/>
              <a:cs typeface="Twentieth Century"/>
              <a:sym typeface="Twentieth Century"/>
            </a:endParaRPr>
          </a:p>
          <a:p>
            <a:pPr marL="274320" marR="0" lvl="0" indent="-149860" algn="l" rtl="0">
              <a:lnSpc>
                <a:spcPct val="100000"/>
              </a:lnSpc>
              <a:spcBef>
                <a:spcPts val="600"/>
              </a:spcBef>
              <a:spcAft>
                <a:spcPts val="0"/>
              </a:spcAft>
              <a:buClr>
                <a:schemeClr val="accent1"/>
              </a:buClr>
              <a:buSzPts val="1960"/>
              <a:buFont typeface="Noto Sans"/>
              <a:buNone/>
            </a:pPr>
            <a:endParaRPr sz="2800" b="0" i="0" u="none" strike="noStrike" cap="none" dirty="0">
              <a:solidFill>
                <a:srgbClr val="7F7F7F"/>
              </a:solidFill>
              <a:latin typeface="Twentieth Century"/>
              <a:ea typeface="Twentieth Century"/>
              <a:cs typeface="Twentieth Century"/>
              <a:sym typeface="Twentieth Century"/>
            </a:endParaRPr>
          </a:p>
        </p:txBody>
      </p:sp>
      <p:pic>
        <p:nvPicPr>
          <p:cNvPr id="238" name="Google Shape;238;p7"/>
          <p:cNvPicPr preferRelativeResize="0"/>
          <p:nvPr/>
        </p:nvPicPr>
        <p:blipFill rotWithShape="1">
          <a:blip r:embed="rId3">
            <a:alphaModFix/>
          </a:blip>
          <a:srcRect/>
          <a:stretch/>
        </p:blipFill>
        <p:spPr>
          <a:xfrm>
            <a:off x="1031275" y="2444200"/>
            <a:ext cx="276200" cy="292228"/>
          </a:xfrm>
          <a:prstGeom prst="rect">
            <a:avLst/>
          </a:prstGeom>
          <a:noFill/>
          <a:ln>
            <a:noFill/>
          </a:ln>
        </p:spPr>
      </p:pic>
      <p:pic>
        <p:nvPicPr>
          <p:cNvPr id="239" name="Google Shape;239;p7"/>
          <p:cNvPicPr preferRelativeResize="0"/>
          <p:nvPr/>
        </p:nvPicPr>
        <p:blipFill rotWithShape="1">
          <a:blip r:embed="rId3">
            <a:alphaModFix/>
          </a:blip>
          <a:srcRect/>
          <a:stretch/>
        </p:blipFill>
        <p:spPr>
          <a:xfrm>
            <a:off x="1031275" y="4254966"/>
            <a:ext cx="276200" cy="292228"/>
          </a:xfrm>
          <a:prstGeom prst="rect">
            <a:avLst/>
          </a:prstGeom>
          <a:noFill/>
          <a:ln>
            <a:noFill/>
          </a:ln>
        </p:spPr>
      </p:pic>
      <p:pic>
        <p:nvPicPr>
          <p:cNvPr id="240" name="Google Shape;240;p7"/>
          <p:cNvPicPr preferRelativeResize="0"/>
          <p:nvPr/>
        </p:nvPicPr>
        <p:blipFill rotWithShape="1">
          <a:blip r:embed="rId4">
            <a:alphaModFix/>
          </a:blip>
          <a:srcRect/>
          <a:stretch/>
        </p:blipFill>
        <p:spPr>
          <a:xfrm>
            <a:off x="222200" y="1837700"/>
            <a:ext cx="685800" cy="47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Twentieth Century"/>
              <a:buNone/>
            </a:pPr>
            <a:r>
              <a:rPr lang="fr-FR" sz="3100" i="1"/>
              <a:t>ETAT DE L’ART </a:t>
            </a:r>
            <a:endParaRPr/>
          </a:p>
        </p:txBody>
      </p:sp>
      <p:sp>
        <p:nvSpPr>
          <p:cNvPr id="275" name="Google Shape;275;p9"/>
          <p:cNvSpPr txBox="1"/>
          <p:nvPr/>
        </p:nvSpPr>
        <p:spPr>
          <a:xfrm>
            <a:off x="486650" y="980725"/>
            <a:ext cx="8143800" cy="5823900"/>
          </a:xfrm>
          <a:prstGeom prst="rect">
            <a:avLst/>
          </a:prstGeom>
          <a:noFill/>
          <a:ln>
            <a:noFill/>
          </a:ln>
        </p:spPr>
        <p:txBody>
          <a:bodyPr spcFirstLastPara="1" wrap="square" lIns="91425" tIns="45700" rIns="91425" bIns="45700" anchor="t" anchorCtr="0">
            <a:normAutofit fontScale="77500" lnSpcReduction="20000"/>
          </a:bodyPr>
          <a:lstStyle/>
          <a:p>
            <a:pPr marL="274320" marR="0" lvl="0" indent="-159194" algn="just" rtl="0">
              <a:lnSpc>
                <a:spcPct val="100000"/>
              </a:lnSpc>
              <a:spcBef>
                <a:spcPts val="0"/>
              </a:spcBef>
              <a:spcAft>
                <a:spcPts val="0"/>
              </a:spcAft>
              <a:buClr>
                <a:schemeClr val="accent1"/>
              </a:buClr>
              <a:buSzPct val="70000"/>
              <a:buFont typeface="Noto Sans"/>
              <a:buNone/>
            </a:pPr>
            <a:endParaRPr sz="280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600"/>
              </a:spcBef>
              <a:spcAft>
                <a:spcPts val="0"/>
              </a:spcAft>
              <a:buClr>
                <a:srgbClr val="000000"/>
              </a:buClr>
              <a:buSzPct val="100000"/>
              <a:buFont typeface="Arial"/>
              <a:buNone/>
            </a:pPr>
            <a:r>
              <a:rPr lang="fr-FR" sz="2850" b="0" i="0" u="none" strike="noStrike" cap="none" dirty="0">
                <a:solidFill>
                  <a:schemeClr val="dk1"/>
                </a:solidFill>
                <a:latin typeface="Twentieth Century"/>
                <a:ea typeface="Twentieth Century"/>
                <a:cs typeface="Twentieth Century"/>
                <a:sym typeface="Twentieth Century"/>
              </a:rPr>
              <a:t>La protection sociale est parmi les piliers pour garantir le développement humain, et </a:t>
            </a:r>
            <a:r>
              <a:rPr lang="fr-FR" sz="2850" b="1" i="0" u="none" strike="noStrike" cap="none" dirty="0">
                <a:solidFill>
                  <a:schemeClr val="dk1"/>
                </a:solidFill>
                <a:latin typeface="Twentieth Century"/>
                <a:ea typeface="Twentieth Century"/>
                <a:cs typeface="Twentieth Century"/>
                <a:sym typeface="Twentieth Century"/>
              </a:rPr>
              <a:t>son développement fait partie de la stratégie pour assurer la résilience </a:t>
            </a:r>
            <a:r>
              <a:rPr lang="fr-FR" sz="2850" b="0" i="1" u="none" strike="noStrike" cap="none" dirty="0">
                <a:solidFill>
                  <a:schemeClr val="dk1"/>
                </a:solidFill>
                <a:latin typeface="Twentieth Century"/>
                <a:ea typeface="Twentieth Century"/>
                <a:cs typeface="Twentieth Century"/>
                <a:sym typeface="Twentieth Century"/>
              </a:rPr>
              <a:t>(PNUD, 2016). </a:t>
            </a:r>
            <a:endParaRPr sz="2850" b="0" i="1" u="none" strike="noStrike" cap="none" dirty="0">
              <a:solidFill>
                <a:srgbClr val="000000"/>
              </a:solidFill>
              <a:latin typeface="Arial"/>
              <a:ea typeface="Arial"/>
              <a:cs typeface="Arial"/>
              <a:sym typeface="Arial"/>
            </a:endParaRPr>
          </a:p>
          <a:p>
            <a:pPr marL="274320" marR="0" lvl="0" indent="-159194" algn="just" rtl="0">
              <a:lnSpc>
                <a:spcPct val="100000"/>
              </a:lnSpc>
              <a:spcBef>
                <a:spcPts val="600"/>
              </a:spcBef>
              <a:spcAft>
                <a:spcPts val="0"/>
              </a:spcAft>
              <a:buClr>
                <a:schemeClr val="accent1"/>
              </a:buClr>
              <a:buSzPct val="68771"/>
              <a:buFont typeface="Noto Sans"/>
              <a:buNone/>
            </a:pPr>
            <a:endParaRPr sz="285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600"/>
              </a:spcBef>
              <a:spcAft>
                <a:spcPts val="0"/>
              </a:spcAft>
              <a:buClr>
                <a:srgbClr val="000000"/>
              </a:buClr>
              <a:buSzPct val="100000"/>
              <a:buFont typeface="Arial"/>
              <a:buNone/>
            </a:pPr>
            <a:r>
              <a:rPr lang="fr-FR" sz="2850" b="0" i="0" u="none" strike="noStrike" cap="none" dirty="0">
                <a:solidFill>
                  <a:schemeClr val="dk1"/>
                </a:solidFill>
                <a:latin typeface="Twentieth Century"/>
                <a:ea typeface="Twentieth Century"/>
                <a:cs typeface="Twentieth Century"/>
                <a:sym typeface="Twentieth Century"/>
              </a:rPr>
              <a:t> La </a:t>
            </a:r>
            <a:r>
              <a:rPr lang="fr-FR" sz="2850" b="1" i="0" u="none" strike="noStrike" cap="none" dirty="0">
                <a:solidFill>
                  <a:schemeClr val="dk1"/>
                </a:solidFill>
                <a:latin typeface="Twentieth Century"/>
                <a:ea typeface="Twentieth Century"/>
                <a:cs typeface="Twentieth Century"/>
                <a:sym typeface="Twentieth Century"/>
              </a:rPr>
              <a:t>protection sociale </a:t>
            </a:r>
            <a:r>
              <a:rPr lang="fr-FR" sz="2850" b="0" i="0" u="none" strike="noStrike" cap="none" dirty="0">
                <a:solidFill>
                  <a:schemeClr val="dk1"/>
                </a:solidFill>
                <a:latin typeface="Twentieth Century"/>
                <a:ea typeface="Twentieth Century"/>
                <a:cs typeface="Twentieth Century"/>
                <a:sym typeface="Twentieth Century"/>
              </a:rPr>
              <a:t>est « </a:t>
            </a:r>
            <a:r>
              <a:rPr lang="fr-FR" sz="2850" b="0" i="1" u="none" strike="noStrike" cap="none" dirty="0">
                <a:solidFill>
                  <a:schemeClr val="dk1"/>
                </a:solidFill>
                <a:latin typeface="Twentieth Century"/>
                <a:ea typeface="Twentieth Century"/>
                <a:cs typeface="Twentieth Century"/>
                <a:sym typeface="Twentieth Century"/>
              </a:rPr>
              <a:t>l’ensemble des initiatives, à la fois formelles et informelles, qui fournissent : </a:t>
            </a:r>
            <a:endParaRPr sz="2850" b="0" i="1" u="none" strike="noStrike" cap="none" dirty="0">
              <a:solidFill>
                <a:schemeClr val="dk1"/>
              </a:solidFill>
              <a:latin typeface="Twentieth Century"/>
              <a:ea typeface="Twentieth Century"/>
              <a:cs typeface="Twentieth Century"/>
              <a:sym typeface="Twentieth Century"/>
            </a:endParaRPr>
          </a:p>
          <a:p>
            <a:pPr marL="457200" marR="0" lvl="0" indent="457200" algn="just" rtl="0">
              <a:lnSpc>
                <a:spcPct val="100000"/>
              </a:lnSpc>
              <a:spcBef>
                <a:spcPts val="600"/>
              </a:spcBef>
              <a:spcAft>
                <a:spcPts val="0"/>
              </a:spcAft>
              <a:buClr>
                <a:srgbClr val="000000"/>
              </a:buClr>
              <a:buSzPct val="100000"/>
              <a:buFont typeface="Arial"/>
              <a:buNone/>
            </a:pPr>
            <a:r>
              <a:rPr lang="fr-FR" sz="2850" b="1" i="1" u="none" strike="noStrike" cap="none" dirty="0">
                <a:solidFill>
                  <a:schemeClr val="dk1"/>
                </a:solidFill>
                <a:latin typeface="Twentieth Century"/>
                <a:ea typeface="Twentieth Century"/>
                <a:cs typeface="Twentieth Century"/>
                <a:sym typeface="Twentieth Century"/>
              </a:rPr>
              <a:t>l’aide sociale </a:t>
            </a:r>
            <a:r>
              <a:rPr lang="fr-FR" sz="2850" b="0" i="1" u="none" strike="noStrike" cap="none" dirty="0">
                <a:solidFill>
                  <a:schemeClr val="dk1"/>
                </a:solidFill>
                <a:latin typeface="Twentieth Century"/>
                <a:ea typeface="Twentieth Century"/>
                <a:cs typeface="Twentieth Century"/>
                <a:sym typeface="Twentieth Century"/>
              </a:rPr>
              <a:t>aux personnes et aux ménages extrêmement pauvres ; </a:t>
            </a:r>
            <a:endParaRPr sz="2850" b="0" i="1" u="none" strike="noStrike" cap="none" dirty="0">
              <a:solidFill>
                <a:schemeClr val="dk1"/>
              </a:solidFill>
              <a:latin typeface="Twentieth Century"/>
              <a:ea typeface="Twentieth Century"/>
              <a:cs typeface="Twentieth Century"/>
              <a:sym typeface="Twentieth Century"/>
            </a:endParaRPr>
          </a:p>
          <a:p>
            <a:pPr marL="457200" marR="0" lvl="0" indent="457200" algn="just" rtl="0">
              <a:lnSpc>
                <a:spcPct val="100000"/>
              </a:lnSpc>
              <a:spcBef>
                <a:spcPts val="600"/>
              </a:spcBef>
              <a:spcAft>
                <a:spcPts val="0"/>
              </a:spcAft>
              <a:buClr>
                <a:srgbClr val="000000"/>
              </a:buClr>
              <a:buSzPct val="100000"/>
              <a:buFont typeface="Arial"/>
              <a:buNone/>
            </a:pPr>
            <a:r>
              <a:rPr lang="fr-FR" sz="2850" b="0" i="1" u="none" strike="noStrike" cap="none" dirty="0">
                <a:solidFill>
                  <a:schemeClr val="dk1"/>
                </a:solidFill>
                <a:latin typeface="Twentieth Century"/>
                <a:ea typeface="Twentieth Century"/>
                <a:cs typeface="Twentieth Century"/>
                <a:sym typeface="Twentieth Century"/>
              </a:rPr>
              <a:t>les </a:t>
            </a:r>
            <a:r>
              <a:rPr lang="fr-FR" sz="2850" b="1" i="1" u="none" strike="noStrike" cap="none" dirty="0">
                <a:solidFill>
                  <a:schemeClr val="dk1"/>
                </a:solidFill>
                <a:latin typeface="Twentieth Century"/>
                <a:ea typeface="Twentieth Century"/>
                <a:cs typeface="Twentieth Century"/>
                <a:sym typeface="Twentieth Century"/>
              </a:rPr>
              <a:t>services sociaux </a:t>
            </a:r>
            <a:r>
              <a:rPr lang="fr-FR" sz="2850" b="0" i="1" u="none" strike="noStrike" cap="none" dirty="0">
                <a:solidFill>
                  <a:schemeClr val="dk1"/>
                </a:solidFill>
                <a:latin typeface="Twentieth Century"/>
                <a:ea typeface="Twentieth Century"/>
                <a:cs typeface="Twentieth Century"/>
                <a:sym typeface="Twentieth Century"/>
              </a:rPr>
              <a:t>pour des groupes nécessitant des besoins spécifiques ou qui se verraient autrement refuser l’accès aux soins de base ; </a:t>
            </a:r>
            <a:endParaRPr sz="2850" b="0" i="1" u="none" strike="noStrike" cap="none" dirty="0">
              <a:solidFill>
                <a:schemeClr val="dk1"/>
              </a:solidFill>
              <a:latin typeface="Twentieth Century"/>
              <a:ea typeface="Twentieth Century"/>
              <a:cs typeface="Twentieth Century"/>
              <a:sym typeface="Twentieth Century"/>
            </a:endParaRPr>
          </a:p>
          <a:p>
            <a:pPr marL="457200" marR="0" lvl="0" indent="457200" algn="just" rtl="0">
              <a:lnSpc>
                <a:spcPct val="100000"/>
              </a:lnSpc>
              <a:spcBef>
                <a:spcPts val="600"/>
              </a:spcBef>
              <a:spcAft>
                <a:spcPts val="0"/>
              </a:spcAft>
              <a:buClr>
                <a:srgbClr val="000000"/>
              </a:buClr>
              <a:buSzPct val="100000"/>
              <a:buFont typeface="Arial"/>
              <a:buNone/>
            </a:pPr>
            <a:r>
              <a:rPr lang="fr-FR" sz="2850" b="1" i="1" u="none" strike="noStrike" cap="none" dirty="0">
                <a:solidFill>
                  <a:schemeClr val="dk1"/>
                </a:solidFill>
                <a:latin typeface="Twentieth Century"/>
                <a:ea typeface="Twentieth Century"/>
                <a:cs typeface="Twentieth Century"/>
                <a:sym typeface="Twentieth Century"/>
              </a:rPr>
              <a:t>l’assurance sociale </a:t>
            </a:r>
            <a:r>
              <a:rPr lang="fr-FR" sz="2850" b="0" i="1" u="none" strike="noStrike" cap="none" dirty="0">
                <a:solidFill>
                  <a:schemeClr val="dk1"/>
                </a:solidFill>
                <a:latin typeface="Twentieth Century"/>
                <a:ea typeface="Twentieth Century"/>
                <a:cs typeface="Twentieth Century"/>
                <a:sym typeface="Twentieth Century"/>
              </a:rPr>
              <a:t>pour protéger les personnes contre les </a:t>
            </a:r>
            <a:r>
              <a:rPr lang="fr-FR" sz="2850" b="0" i="1" u="none" strike="noStrike" cap="none" dirty="0" smtClean="0">
                <a:solidFill>
                  <a:schemeClr val="dk1"/>
                </a:solidFill>
                <a:latin typeface="Twentieth Century"/>
                <a:ea typeface="Twentieth Century"/>
                <a:cs typeface="Twentieth Century"/>
                <a:sym typeface="Twentieth Century"/>
              </a:rPr>
              <a:t>risques </a:t>
            </a:r>
            <a:r>
              <a:rPr lang="fr-FR" sz="2850" b="0" i="1" u="none" strike="noStrike" cap="none" dirty="0">
                <a:solidFill>
                  <a:schemeClr val="dk1"/>
                </a:solidFill>
                <a:latin typeface="Twentieth Century"/>
                <a:ea typeface="Twentieth Century"/>
                <a:cs typeface="Twentieth Century"/>
                <a:sym typeface="Twentieth Century"/>
              </a:rPr>
              <a:t>et les conséquences des crises de subsistance ; </a:t>
            </a:r>
            <a:endParaRPr sz="2850" b="0" i="1" u="none" strike="noStrike" cap="none" dirty="0">
              <a:solidFill>
                <a:schemeClr val="dk1"/>
              </a:solidFill>
              <a:latin typeface="Twentieth Century"/>
              <a:ea typeface="Twentieth Century"/>
              <a:cs typeface="Twentieth Century"/>
              <a:sym typeface="Twentieth Century"/>
            </a:endParaRPr>
          </a:p>
          <a:p>
            <a:pPr marL="457200" marR="0" lvl="0" indent="457200" algn="just" rtl="0">
              <a:lnSpc>
                <a:spcPct val="100000"/>
              </a:lnSpc>
              <a:spcBef>
                <a:spcPts val="600"/>
              </a:spcBef>
              <a:spcAft>
                <a:spcPts val="0"/>
              </a:spcAft>
              <a:buClr>
                <a:srgbClr val="000000"/>
              </a:buClr>
              <a:buSzPct val="100000"/>
              <a:buFont typeface="Arial"/>
              <a:buNone/>
            </a:pPr>
            <a:r>
              <a:rPr lang="fr-FR" sz="2850" b="0" i="1" u="none" strike="noStrike" cap="none" dirty="0">
                <a:solidFill>
                  <a:schemeClr val="dk1"/>
                </a:solidFill>
                <a:latin typeface="Twentieth Century"/>
                <a:ea typeface="Twentieth Century"/>
                <a:cs typeface="Twentieth Century"/>
                <a:sym typeface="Twentieth Century"/>
              </a:rPr>
              <a:t>et </a:t>
            </a:r>
            <a:r>
              <a:rPr lang="fr-FR" sz="2850" b="1" i="1" u="none" strike="noStrike" cap="none" dirty="0" smtClean="0">
                <a:solidFill>
                  <a:schemeClr val="dk1"/>
                </a:solidFill>
                <a:latin typeface="Twentieth Century"/>
                <a:ea typeface="Twentieth Century"/>
                <a:cs typeface="Twentieth Century"/>
                <a:sym typeface="Twentieth Century"/>
              </a:rPr>
              <a:t>l’équité sociale </a:t>
            </a:r>
            <a:r>
              <a:rPr lang="fr-FR" sz="2850" b="0" i="1" u="none" strike="noStrike" cap="none" dirty="0" smtClean="0">
                <a:solidFill>
                  <a:schemeClr val="dk1"/>
                </a:solidFill>
                <a:latin typeface="Twentieth Century"/>
                <a:ea typeface="Twentieth Century"/>
                <a:cs typeface="Twentieth Century"/>
                <a:sym typeface="Twentieth Century"/>
              </a:rPr>
              <a:t>pour </a:t>
            </a:r>
            <a:r>
              <a:rPr lang="fr-FR" sz="2850" b="0" i="1" u="none" strike="noStrike" cap="none" dirty="0">
                <a:solidFill>
                  <a:schemeClr val="dk1"/>
                </a:solidFill>
                <a:latin typeface="Twentieth Century"/>
                <a:ea typeface="Twentieth Century"/>
                <a:cs typeface="Twentieth Century"/>
                <a:sym typeface="Twentieth Century"/>
              </a:rPr>
              <a:t>protéger les personnes contre les risques sociaux tels que la discrimination </a:t>
            </a:r>
            <a:r>
              <a:rPr lang="fr-FR" sz="2850" b="0" i="0" u="none" strike="noStrike" cap="none" dirty="0">
                <a:solidFill>
                  <a:schemeClr val="dk1"/>
                </a:solidFill>
                <a:latin typeface="Twentieth Century"/>
                <a:ea typeface="Twentieth Century"/>
                <a:cs typeface="Twentieth Century"/>
                <a:sym typeface="Twentieth Century"/>
              </a:rPr>
              <a:t>» </a:t>
            </a:r>
            <a:r>
              <a:rPr lang="fr-FR" sz="2850" b="0" i="1" u="none" strike="noStrike" cap="none" dirty="0">
                <a:solidFill>
                  <a:schemeClr val="dk1"/>
                </a:solidFill>
                <a:latin typeface="Twentieth Century"/>
                <a:ea typeface="Twentieth Century"/>
                <a:cs typeface="Twentieth Century"/>
                <a:sym typeface="Twentieth Century"/>
              </a:rPr>
              <a:t>(Devereux et </a:t>
            </a:r>
            <a:r>
              <a:rPr lang="fr-FR" sz="2850" b="0" i="1" u="none" strike="noStrike" cap="none" dirty="0" err="1">
                <a:solidFill>
                  <a:schemeClr val="dk1"/>
                </a:solidFill>
                <a:latin typeface="Twentieth Century"/>
                <a:ea typeface="Twentieth Century"/>
                <a:cs typeface="Twentieth Century"/>
                <a:sym typeface="Twentieth Century"/>
              </a:rPr>
              <a:t>Sabates-Wheller</a:t>
            </a:r>
            <a:r>
              <a:rPr lang="fr-FR" sz="2850" b="0" i="1" u="none" strike="noStrike" cap="none" dirty="0">
                <a:solidFill>
                  <a:schemeClr val="dk1"/>
                </a:solidFill>
                <a:latin typeface="Twentieth Century"/>
                <a:ea typeface="Twentieth Century"/>
                <a:cs typeface="Twentieth Century"/>
                <a:sym typeface="Twentieth Century"/>
              </a:rPr>
              <a:t>, 2004 :9)</a:t>
            </a:r>
            <a:r>
              <a:rPr lang="fr-FR" sz="2821" b="0" i="1" u="none" strike="noStrike" cap="none" dirty="0">
                <a:solidFill>
                  <a:schemeClr val="dk1"/>
                </a:solidFill>
                <a:latin typeface="Twentieth Century"/>
                <a:ea typeface="Twentieth Century"/>
                <a:cs typeface="Twentieth Century"/>
                <a:sym typeface="Twentieth Century"/>
              </a:rPr>
              <a:t>. </a:t>
            </a:r>
            <a:endParaRPr sz="2800" b="0" i="0" u="none" strike="noStrike" cap="none" dirty="0">
              <a:solidFill>
                <a:schemeClr val="dk1"/>
              </a:solidFill>
              <a:latin typeface="Twentieth Century"/>
              <a:ea typeface="Twentieth Century"/>
              <a:cs typeface="Twentieth Century"/>
              <a:sym typeface="Twentieth Century"/>
            </a:endParaRPr>
          </a:p>
        </p:txBody>
      </p:sp>
      <p:pic>
        <p:nvPicPr>
          <p:cNvPr id="276" name="Google Shape;276;p9"/>
          <p:cNvPicPr preferRelativeResize="0"/>
          <p:nvPr/>
        </p:nvPicPr>
        <p:blipFill rotWithShape="1">
          <a:blip r:embed="rId3">
            <a:alphaModFix/>
          </a:blip>
          <a:srcRect/>
          <a:stretch/>
        </p:blipFill>
        <p:spPr>
          <a:xfrm>
            <a:off x="235525" y="1398225"/>
            <a:ext cx="685800" cy="473350"/>
          </a:xfrm>
          <a:prstGeom prst="rect">
            <a:avLst/>
          </a:prstGeom>
          <a:noFill/>
          <a:ln>
            <a:noFill/>
          </a:ln>
        </p:spPr>
      </p:pic>
      <p:pic>
        <p:nvPicPr>
          <p:cNvPr id="277" name="Google Shape;277;p9"/>
          <p:cNvPicPr preferRelativeResize="0"/>
          <p:nvPr/>
        </p:nvPicPr>
        <p:blipFill rotWithShape="1">
          <a:blip r:embed="rId3">
            <a:alphaModFix/>
          </a:blip>
          <a:srcRect/>
          <a:stretch/>
        </p:blipFill>
        <p:spPr>
          <a:xfrm>
            <a:off x="235525" y="2663425"/>
            <a:ext cx="685800" cy="473350"/>
          </a:xfrm>
          <a:prstGeom prst="rect">
            <a:avLst/>
          </a:prstGeom>
          <a:noFill/>
          <a:ln>
            <a:noFill/>
          </a:ln>
        </p:spPr>
      </p:pic>
      <p:pic>
        <p:nvPicPr>
          <p:cNvPr id="278" name="Google Shape;278;p9"/>
          <p:cNvPicPr preferRelativeResize="0"/>
          <p:nvPr/>
        </p:nvPicPr>
        <p:blipFill rotWithShape="1">
          <a:blip r:embed="rId4">
            <a:alphaModFix/>
          </a:blip>
          <a:srcRect/>
          <a:stretch/>
        </p:blipFill>
        <p:spPr>
          <a:xfrm>
            <a:off x="973075" y="3163300"/>
            <a:ext cx="276200" cy="292228"/>
          </a:xfrm>
          <a:prstGeom prst="rect">
            <a:avLst/>
          </a:prstGeom>
          <a:noFill/>
          <a:ln>
            <a:noFill/>
          </a:ln>
        </p:spPr>
      </p:pic>
      <p:pic>
        <p:nvPicPr>
          <p:cNvPr id="279" name="Google Shape;279;p9"/>
          <p:cNvPicPr preferRelativeResize="0"/>
          <p:nvPr/>
        </p:nvPicPr>
        <p:blipFill rotWithShape="1">
          <a:blip r:embed="rId4">
            <a:alphaModFix/>
          </a:blip>
          <a:srcRect/>
          <a:stretch/>
        </p:blipFill>
        <p:spPr>
          <a:xfrm>
            <a:off x="973075" y="3746561"/>
            <a:ext cx="276200" cy="292228"/>
          </a:xfrm>
          <a:prstGeom prst="rect">
            <a:avLst/>
          </a:prstGeom>
          <a:noFill/>
          <a:ln>
            <a:noFill/>
          </a:ln>
        </p:spPr>
      </p:pic>
      <p:pic>
        <p:nvPicPr>
          <p:cNvPr id="280" name="Google Shape;280;p9"/>
          <p:cNvPicPr preferRelativeResize="0"/>
          <p:nvPr/>
        </p:nvPicPr>
        <p:blipFill rotWithShape="1">
          <a:blip r:embed="rId4">
            <a:alphaModFix/>
          </a:blip>
          <a:srcRect/>
          <a:stretch/>
        </p:blipFill>
        <p:spPr>
          <a:xfrm>
            <a:off x="1003150" y="4685222"/>
            <a:ext cx="276200" cy="292228"/>
          </a:xfrm>
          <a:prstGeom prst="rect">
            <a:avLst/>
          </a:prstGeom>
          <a:noFill/>
          <a:ln>
            <a:noFill/>
          </a:ln>
        </p:spPr>
      </p:pic>
      <p:pic>
        <p:nvPicPr>
          <p:cNvPr id="281" name="Google Shape;281;p9"/>
          <p:cNvPicPr preferRelativeResize="0"/>
          <p:nvPr/>
        </p:nvPicPr>
        <p:blipFill rotWithShape="1">
          <a:blip r:embed="rId4">
            <a:alphaModFix/>
          </a:blip>
          <a:srcRect/>
          <a:stretch/>
        </p:blipFill>
        <p:spPr>
          <a:xfrm>
            <a:off x="1003150" y="5248849"/>
            <a:ext cx="276200" cy="2922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Twentieth Century"/>
              <a:buNone/>
            </a:pPr>
            <a:r>
              <a:rPr lang="fr-FR" sz="3100" i="1"/>
              <a:t>ETAT DE L’ART</a:t>
            </a:r>
            <a:endParaRPr/>
          </a:p>
        </p:txBody>
      </p:sp>
      <p:sp>
        <p:nvSpPr>
          <p:cNvPr id="287" name="Google Shape;287;p10"/>
          <p:cNvSpPr txBox="1"/>
          <p:nvPr/>
        </p:nvSpPr>
        <p:spPr>
          <a:xfrm>
            <a:off x="251525" y="836700"/>
            <a:ext cx="8643900" cy="5648400"/>
          </a:xfrm>
          <a:prstGeom prst="rect">
            <a:avLst/>
          </a:prstGeom>
          <a:noFill/>
          <a:ln>
            <a:noFill/>
          </a:ln>
        </p:spPr>
        <p:txBody>
          <a:bodyPr spcFirstLastPara="1" wrap="square" lIns="91425" tIns="45700" rIns="91425" bIns="45700" anchor="t" anchorCtr="0">
            <a:normAutofit lnSpcReduction="10000"/>
          </a:bodyPr>
          <a:lstStyle/>
          <a:p>
            <a:pPr marL="274320" marR="0" lvl="0" indent="-159194" algn="just" rtl="0">
              <a:lnSpc>
                <a:spcPct val="100000"/>
              </a:lnSpc>
              <a:spcBef>
                <a:spcPts val="0"/>
              </a:spcBef>
              <a:spcAft>
                <a:spcPts val="0"/>
              </a:spcAft>
              <a:buClr>
                <a:schemeClr val="accent1"/>
              </a:buClr>
              <a:buSzPts val="1960"/>
              <a:buFont typeface="Noto Sans"/>
              <a:buNone/>
            </a:pPr>
            <a:endParaRPr sz="2800" b="0" i="0" u="none" strike="noStrike" cap="none" dirty="0">
              <a:solidFill>
                <a:schemeClr val="dk1"/>
              </a:solidFill>
              <a:latin typeface="Twentieth Century"/>
              <a:ea typeface="Twentieth Century"/>
              <a:cs typeface="Twentieth Century"/>
              <a:sym typeface="Twentieth Century"/>
            </a:endParaRPr>
          </a:p>
          <a:p>
            <a:pPr marL="0" marR="0" lvl="0" indent="0" algn="just" rtl="0">
              <a:lnSpc>
                <a:spcPct val="100000"/>
              </a:lnSpc>
              <a:spcBef>
                <a:spcPts val="600"/>
              </a:spcBef>
              <a:spcAft>
                <a:spcPts val="0"/>
              </a:spcAft>
              <a:buClr>
                <a:srgbClr val="000000"/>
              </a:buClr>
              <a:buSzPts val="2800"/>
              <a:buFont typeface="Arial"/>
              <a:buNone/>
            </a:pPr>
            <a:endParaRPr sz="2800" b="0" i="0" u="none" strike="noStrike" cap="none" dirty="0">
              <a:solidFill>
                <a:schemeClr val="dk1"/>
              </a:solidFill>
              <a:latin typeface="Twentieth Century"/>
              <a:ea typeface="Twentieth Century"/>
              <a:cs typeface="Twentieth Century"/>
              <a:sym typeface="Twentieth Century"/>
            </a:endParaRPr>
          </a:p>
          <a:p>
            <a:pPr marL="0" marR="0" lvl="0" indent="0"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La PSI peuvent être observée dans :</a:t>
            </a:r>
            <a:endParaRPr sz="1400" b="0" i="0" u="none" strike="noStrike" cap="none" dirty="0">
              <a:solidFill>
                <a:srgbClr val="000000"/>
              </a:solidFill>
              <a:latin typeface="Arial"/>
              <a:ea typeface="Arial"/>
              <a:cs typeface="Arial"/>
              <a:sym typeface="Arial"/>
            </a:endParaRPr>
          </a:p>
          <a:p>
            <a:pPr marL="360000" marR="0" lvl="0" indent="438150"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 les réseaux étendus d'échanges réciproques </a:t>
            </a:r>
            <a:r>
              <a:rPr lang="fr-FR" sz="2000" b="0" i="1" u="none" strike="noStrike" cap="none" dirty="0">
                <a:solidFill>
                  <a:schemeClr val="dk1"/>
                </a:solidFill>
                <a:latin typeface="Twentieth Century"/>
                <a:ea typeface="Twentieth Century"/>
                <a:cs typeface="Twentieth Century"/>
                <a:sym typeface="Twentieth Century"/>
              </a:rPr>
              <a:t>(Roof et </a:t>
            </a:r>
            <a:r>
              <a:rPr lang="fr-FR" sz="2000" b="0" i="1" u="none" strike="noStrike" cap="none" dirty="0" err="1">
                <a:solidFill>
                  <a:schemeClr val="dk1"/>
                </a:solidFill>
                <a:latin typeface="Twentieth Century"/>
                <a:ea typeface="Twentieth Century"/>
                <a:cs typeface="Twentieth Century"/>
                <a:sym typeface="Twentieth Century"/>
              </a:rPr>
              <a:t>Neves</a:t>
            </a:r>
            <a:r>
              <a:rPr lang="fr-FR" sz="2000" b="0" i="1" u="none" strike="noStrike" cap="none" dirty="0">
                <a:solidFill>
                  <a:schemeClr val="dk1"/>
                </a:solidFill>
                <a:latin typeface="Twentieth Century"/>
                <a:ea typeface="Twentieth Century"/>
                <a:cs typeface="Twentieth Century"/>
                <a:sym typeface="Twentieth Century"/>
              </a:rPr>
              <a:t>, 2009) ; </a:t>
            </a:r>
            <a:endParaRPr sz="1600" b="0" i="1" u="none" strike="noStrike" cap="none" dirty="0">
              <a:solidFill>
                <a:srgbClr val="000000"/>
              </a:solidFill>
              <a:latin typeface="Arial"/>
              <a:ea typeface="Arial"/>
              <a:cs typeface="Arial"/>
              <a:sym typeface="Arial"/>
            </a:endParaRPr>
          </a:p>
          <a:p>
            <a:pPr marL="360000" marR="0" lvl="0" indent="539997"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les systèmes de soutien familial et des dispositifs d'entraide, l’auto-organisation </a:t>
            </a:r>
            <a:r>
              <a:rPr lang="fr-FR" sz="2000" b="0" i="1" u="none" strike="noStrike" cap="none" dirty="0">
                <a:solidFill>
                  <a:schemeClr val="dk1"/>
                </a:solidFill>
                <a:latin typeface="Twentieth Century"/>
                <a:ea typeface="Twentieth Century"/>
                <a:cs typeface="Twentieth Century"/>
                <a:sym typeface="Twentieth Century"/>
              </a:rPr>
              <a:t>(</a:t>
            </a:r>
            <a:r>
              <a:rPr lang="fr-FR" sz="2000" b="0" i="1" u="none" strike="noStrike" cap="none" dirty="0" err="1">
                <a:solidFill>
                  <a:schemeClr val="dk1"/>
                </a:solidFill>
                <a:latin typeface="Twentieth Century"/>
                <a:ea typeface="Twentieth Century"/>
                <a:cs typeface="Twentieth Century"/>
                <a:sym typeface="Twentieth Century"/>
              </a:rPr>
              <a:t>Kaseke</a:t>
            </a:r>
            <a:r>
              <a:rPr lang="fr-FR" sz="2000" b="0" i="1" u="none" strike="noStrike" cap="none" dirty="0">
                <a:solidFill>
                  <a:schemeClr val="dk1"/>
                </a:solidFill>
                <a:latin typeface="Twentieth Century"/>
                <a:ea typeface="Twentieth Century"/>
                <a:cs typeface="Twentieth Century"/>
                <a:sym typeface="Twentieth Century"/>
              </a:rPr>
              <a:t> (2013);</a:t>
            </a:r>
            <a:endParaRPr sz="1400" b="0" i="1" u="none" strike="noStrike" cap="none" dirty="0">
              <a:solidFill>
                <a:srgbClr val="000000"/>
              </a:solidFill>
              <a:latin typeface="Arial"/>
              <a:ea typeface="Arial"/>
              <a:cs typeface="Arial"/>
              <a:sym typeface="Arial"/>
            </a:endParaRPr>
          </a:p>
          <a:p>
            <a:pPr marL="360000" marR="0" lvl="0" indent="539997"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le partage et l'aide entre les familles, les réseaux communautaires formés pour la mutualisation des risques autour des événements majeurs de la vie </a:t>
            </a:r>
            <a:r>
              <a:rPr lang="fr-FR" sz="1800" b="0" i="0" u="none" strike="noStrike" cap="none" dirty="0">
                <a:solidFill>
                  <a:schemeClr val="dk1"/>
                </a:solidFill>
                <a:latin typeface="Twentieth Century"/>
                <a:ea typeface="Twentieth Century"/>
                <a:cs typeface="Twentieth Century"/>
                <a:sym typeface="Twentieth Century"/>
              </a:rPr>
              <a:t>(</a:t>
            </a:r>
            <a:r>
              <a:rPr lang="fr-FR" sz="1900" b="0" i="1" u="none" strike="noStrike" cap="none" dirty="0">
                <a:solidFill>
                  <a:schemeClr val="dk1"/>
                </a:solidFill>
                <a:latin typeface="Twentieth Century"/>
                <a:ea typeface="Twentieth Century"/>
                <a:cs typeface="Twentieth Century"/>
                <a:sym typeface="Twentieth Century"/>
              </a:rPr>
              <a:t>Calder et </a:t>
            </a:r>
            <a:r>
              <a:rPr lang="fr-FR" sz="1900" b="0" i="1" u="none" strike="noStrike" cap="none" dirty="0" err="1">
                <a:solidFill>
                  <a:schemeClr val="dk1"/>
                </a:solidFill>
                <a:latin typeface="Twentieth Century"/>
                <a:ea typeface="Twentieth Century"/>
                <a:cs typeface="Twentieth Century"/>
                <a:sym typeface="Twentieth Century"/>
              </a:rPr>
              <a:t>Tanhchareun</a:t>
            </a:r>
            <a:r>
              <a:rPr lang="fr-FR" sz="1900" b="0" i="1" u="none" strike="noStrike" cap="none" dirty="0">
                <a:solidFill>
                  <a:schemeClr val="dk1"/>
                </a:solidFill>
                <a:latin typeface="Twentieth Century"/>
                <a:ea typeface="Twentieth Century"/>
                <a:cs typeface="Twentieth Century"/>
                <a:sym typeface="Twentieth Century"/>
              </a:rPr>
              <a:t>, 2014) ; </a:t>
            </a:r>
            <a:endParaRPr sz="1500" b="0" i="1" u="none" strike="noStrike" cap="none" dirty="0">
              <a:solidFill>
                <a:srgbClr val="000000"/>
              </a:solidFill>
              <a:latin typeface="Arial"/>
              <a:ea typeface="Arial"/>
              <a:cs typeface="Arial"/>
              <a:sym typeface="Arial"/>
            </a:endParaRPr>
          </a:p>
          <a:p>
            <a:pPr marL="360000" marR="0" lvl="0" indent="539997"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les règles collectives et réseaux de réciprocité ou mécanismes de soutien </a:t>
            </a:r>
            <a:r>
              <a:rPr lang="fr-FR" sz="2000" b="0" i="1" u="none" strike="noStrike" cap="none" dirty="0">
                <a:solidFill>
                  <a:schemeClr val="dk1"/>
                </a:solidFill>
                <a:latin typeface="Twentieth Century"/>
                <a:ea typeface="Twentieth Century"/>
                <a:cs typeface="Twentieth Century"/>
                <a:sym typeface="Twentieth Century"/>
              </a:rPr>
              <a:t>(</a:t>
            </a:r>
            <a:r>
              <a:rPr lang="fr-FR" sz="2000" b="0" i="1" u="none" strike="noStrike" cap="none" dirty="0" err="1">
                <a:solidFill>
                  <a:schemeClr val="dk1"/>
                </a:solidFill>
                <a:latin typeface="Twentieth Century"/>
                <a:ea typeface="Twentieth Century"/>
                <a:cs typeface="Twentieth Century"/>
                <a:sym typeface="Twentieth Century"/>
              </a:rPr>
              <a:t>Stavropoulou</a:t>
            </a:r>
            <a:r>
              <a:rPr lang="fr-FR" sz="2000" b="0" i="1" u="none" strike="noStrike" cap="none" dirty="0">
                <a:solidFill>
                  <a:schemeClr val="dk1"/>
                </a:solidFill>
                <a:latin typeface="Twentieth Century"/>
                <a:ea typeface="Twentieth Century"/>
                <a:cs typeface="Twentieth Century"/>
                <a:sym typeface="Twentieth Century"/>
              </a:rPr>
              <a:t> et al., 2017).</a:t>
            </a:r>
            <a:endParaRPr sz="3000" b="0" i="1" u="none" strike="noStrike" cap="none" dirty="0">
              <a:solidFill>
                <a:schemeClr val="dk1"/>
              </a:solidFill>
              <a:latin typeface="Twentieth Century"/>
              <a:ea typeface="Twentieth Century"/>
              <a:cs typeface="Twentieth Century"/>
              <a:sym typeface="Twentieth Century"/>
            </a:endParaRPr>
          </a:p>
        </p:txBody>
      </p:sp>
      <p:pic>
        <p:nvPicPr>
          <p:cNvPr id="288" name="Google Shape;288;p10"/>
          <p:cNvPicPr preferRelativeResize="0"/>
          <p:nvPr/>
        </p:nvPicPr>
        <p:blipFill rotWithShape="1">
          <a:blip r:embed="rId3">
            <a:alphaModFix/>
          </a:blip>
          <a:srcRect/>
          <a:stretch/>
        </p:blipFill>
        <p:spPr>
          <a:xfrm>
            <a:off x="884800" y="2089475"/>
            <a:ext cx="276200" cy="292228"/>
          </a:xfrm>
          <a:prstGeom prst="rect">
            <a:avLst/>
          </a:prstGeom>
          <a:noFill/>
          <a:ln>
            <a:noFill/>
          </a:ln>
        </p:spPr>
      </p:pic>
      <p:pic>
        <p:nvPicPr>
          <p:cNvPr id="289" name="Google Shape;289;p10"/>
          <p:cNvPicPr preferRelativeResize="0"/>
          <p:nvPr/>
        </p:nvPicPr>
        <p:blipFill rotWithShape="1">
          <a:blip r:embed="rId3">
            <a:alphaModFix/>
          </a:blip>
          <a:srcRect/>
          <a:stretch/>
        </p:blipFill>
        <p:spPr>
          <a:xfrm>
            <a:off x="884800" y="2820950"/>
            <a:ext cx="276200" cy="292228"/>
          </a:xfrm>
          <a:prstGeom prst="rect">
            <a:avLst/>
          </a:prstGeom>
          <a:noFill/>
          <a:ln>
            <a:noFill/>
          </a:ln>
        </p:spPr>
      </p:pic>
      <p:pic>
        <p:nvPicPr>
          <p:cNvPr id="290" name="Google Shape;290;p10"/>
          <p:cNvPicPr preferRelativeResize="0"/>
          <p:nvPr/>
        </p:nvPicPr>
        <p:blipFill rotWithShape="1">
          <a:blip r:embed="rId3">
            <a:alphaModFix/>
          </a:blip>
          <a:srcRect/>
          <a:stretch/>
        </p:blipFill>
        <p:spPr>
          <a:xfrm>
            <a:off x="884800" y="3794161"/>
            <a:ext cx="276200" cy="292228"/>
          </a:xfrm>
          <a:prstGeom prst="rect">
            <a:avLst/>
          </a:prstGeom>
          <a:noFill/>
          <a:ln>
            <a:noFill/>
          </a:ln>
        </p:spPr>
      </p:pic>
      <p:pic>
        <p:nvPicPr>
          <p:cNvPr id="291" name="Google Shape;291;p10"/>
          <p:cNvPicPr preferRelativeResize="0"/>
          <p:nvPr/>
        </p:nvPicPr>
        <p:blipFill rotWithShape="1">
          <a:blip r:embed="rId3">
            <a:alphaModFix/>
          </a:blip>
          <a:srcRect/>
          <a:stretch/>
        </p:blipFill>
        <p:spPr>
          <a:xfrm>
            <a:off x="884800" y="5452891"/>
            <a:ext cx="276200" cy="2922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Twentieth Century"/>
              <a:buNone/>
            </a:pPr>
            <a:r>
              <a:rPr lang="fr-FR" sz="3100" i="1"/>
              <a:t>ETAT DE L’ART </a:t>
            </a:r>
            <a:endParaRPr/>
          </a:p>
        </p:txBody>
      </p:sp>
      <p:sp>
        <p:nvSpPr>
          <p:cNvPr id="297" name="Google Shape;297;p12"/>
          <p:cNvSpPr txBox="1"/>
          <p:nvPr/>
        </p:nvSpPr>
        <p:spPr>
          <a:xfrm>
            <a:off x="428600" y="1357300"/>
            <a:ext cx="8493600" cy="5141100"/>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ts val="2800"/>
              <a:buFont typeface="Arial"/>
              <a:buNone/>
            </a:pPr>
            <a:r>
              <a:rPr lang="fr-FR" sz="2800" b="0" i="0" u="none" strike="noStrike" cap="none" dirty="0">
                <a:solidFill>
                  <a:schemeClr val="dk1"/>
                </a:solidFill>
                <a:latin typeface="Twentieth Century"/>
                <a:ea typeface="Twentieth Century"/>
                <a:cs typeface="Twentieth Century"/>
                <a:sym typeface="Twentieth Century"/>
              </a:rPr>
              <a:t>Des études empiriques ont donné une affirmation que les </a:t>
            </a:r>
            <a:r>
              <a:rPr lang="fr-FR" sz="2800" b="1" i="0" u="none" strike="noStrike" cap="none" dirty="0">
                <a:solidFill>
                  <a:schemeClr val="dk1"/>
                </a:solidFill>
                <a:latin typeface="Twentieth Century"/>
                <a:ea typeface="Twentieth Century"/>
                <a:cs typeface="Twentieth Century"/>
                <a:sym typeface="Twentieth Century"/>
              </a:rPr>
              <a:t>mécanismes informels de protection sociale permettent aux praticiens de réagir avant ou après le choc</a:t>
            </a:r>
            <a:r>
              <a:rPr lang="fr-FR" sz="2800" b="0" i="0" u="none" strike="noStrike" cap="none" dirty="0">
                <a:solidFill>
                  <a:schemeClr val="dk1"/>
                </a:solidFill>
                <a:latin typeface="Twentieth Century"/>
                <a:ea typeface="Twentieth Century"/>
                <a:cs typeface="Twentieth Century"/>
                <a:sym typeface="Twentieth Century"/>
              </a:rPr>
              <a:t>. Il peut fournir des moyens et des capacités qui leur permettent de renforcer la résilience </a:t>
            </a:r>
            <a:r>
              <a:rPr lang="fr-FR" sz="1800" b="0" i="0" u="none" strike="noStrike" cap="none" dirty="0">
                <a:solidFill>
                  <a:schemeClr val="dk1"/>
                </a:solidFill>
                <a:latin typeface="Twentieth Century"/>
                <a:ea typeface="Twentieth Century"/>
                <a:cs typeface="Twentieth Century"/>
                <a:sym typeface="Twentieth Century"/>
              </a:rPr>
              <a:t>(</a:t>
            </a:r>
            <a:r>
              <a:rPr lang="fr-FR" sz="1800" b="0" i="0" u="none" strike="noStrike" cap="none" dirty="0" err="1">
                <a:solidFill>
                  <a:schemeClr val="dk1"/>
                </a:solidFill>
                <a:latin typeface="Twentieth Century"/>
                <a:ea typeface="Twentieth Century"/>
                <a:cs typeface="Twentieth Century"/>
                <a:sym typeface="Twentieth Century"/>
              </a:rPr>
              <a:t>Desplat</a:t>
            </a:r>
            <a:r>
              <a:rPr lang="fr-FR" sz="1800" b="0" i="0" u="none" strike="noStrike" cap="none" dirty="0">
                <a:solidFill>
                  <a:schemeClr val="dk1"/>
                </a:solidFill>
                <a:latin typeface="Twentieth Century"/>
                <a:ea typeface="Twentieth Century"/>
                <a:cs typeface="Twentieth Century"/>
                <a:sym typeface="Twentieth Century"/>
              </a:rPr>
              <a:t>, 2018).</a:t>
            </a:r>
            <a:endParaRPr sz="2800" b="0" i="0" u="none" strike="noStrike" cap="none" dirty="0">
              <a:solidFill>
                <a:schemeClr val="dk1"/>
              </a:solidFill>
              <a:latin typeface="Twentieth Century"/>
              <a:ea typeface="Twentieth Century"/>
              <a:cs typeface="Twentieth Century"/>
              <a:sym typeface="Twentieth Century"/>
            </a:endParaRPr>
          </a:p>
          <a:p>
            <a:pPr marL="0" marR="0" lvl="0" indent="0" algn="just" rtl="0">
              <a:lnSpc>
                <a:spcPct val="100000"/>
              </a:lnSpc>
              <a:spcBef>
                <a:spcPts val="0"/>
              </a:spcBef>
              <a:spcAft>
                <a:spcPts val="0"/>
              </a:spcAft>
              <a:buClr>
                <a:schemeClr val="dk1"/>
              </a:buClr>
              <a:buSzPts val="2800"/>
              <a:buFont typeface="Courier New"/>
              <a:buNone/>
            </a:pPr>
            <a:endParaRPr sz="2800" b="0" i="0" u="none" strike="noStrike" cap="none" dirty="0">
              <a:solidFill>
                <a:srgbClr val="7F7F7F"/>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ts val="2800"/>
              <a:buFont typeface="Arial"/>
              <a:buNone/>
            </a:pPr>
            <a:r>
              <a:rPr lang="fr-FR" sz="2800" b="0" i="0" u="none" strike="noStrike" cap="none" dirty="0">
                <a:solidFill>
                  <a:srgbClr val="7F7F7F"/>
                </a:solidFill>
                <a:latin typeface="Twentieth Century"/>
                <a:ea typeface="Twentieth Century"/>
                <a:cs typeface="Twentieth Century"/>
                <a:sym typeface="Twentieth Century"/>
              </a:rPr>
              <a:t>Ces mécanismes se présentent sous forme de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Arial"/>
              <a:buNone/>
            </a:pPr>
            <a:r>
              <a:rPr lang="fr-FR" sz="2800" b="0" i="0" u="none" strike="noStrike" cap="none" dirty="0">
                <a:solidFill>
                  <a:srgbClr val="7F7F7F"/>
                </a:solidFill>
                <a:latin typeface="Twentieth Century"/>
                <a:ea typeface="Twentieth Century"/>
                <a:cs typeface="Twentieth Century"/>
                <a:sym typeface="Twentieth Century"/>
              </a:rPr>
              <a:t>  Entraide ;</a:t>
            </a:r>
            <a:endParaRPr sz="1400" b="0" i="0" u="none" strike="noStrike" cap="none" dirty="0">
              <a:solidFill>
                <a:srgbClr val="000000"/>
              </a:solidFill>
              <a:latin typeface="Arial"/>
              <a:ea typeface="Arial"/>
              <a:cs typeface="Arial"/>
              <a:sym typeface="Arial"/>
            </a:endParaRPr>
          </a:p>
          <a:p>
            <a:pPr marL="1828800" marR="0" lvl="0" indent="457200" algn="just" rtl="0">
              <a:lnSpc>
                <a:spcPct val="100000"/>
              </a:lnSpc>
              <a:spcBef>
                <a:spcPts val="0"/>
              </a:spcBef>
              <a:spcAft>
                <a:spcPts val="0"/>
              </a:spcAft>
              <a:buClr>
                <a:srgbClr val="000000"/>
              </a:buClr>
              <a:buSzPts val="2800"/>
              <a:buFont typeface="Arial"/>
              <a:buNone/>
            </a:pPr>
            <a:r>
              <a:rPr lang="fr-FR" sz="2800" b="0" i="0" u="none" strike="noStrike" cap="none" dirty="0">
                <a:solidFill>
                  <a:srgbClr val="7F7F7F"/>
                </a:solidFill>
                <a:latin typeface="Twentieth Century"/>
                <a:ea typeface="Twentieth Century"/>
                <a:cs typeface="Twentieth Century"/>
                <a:sym typeface="Twentieth Century"/>
              </a:rPr>
              <a:t>Epargne communautaire ;</a:t>
            </a:r>
            <a:endParaRPr sz="2800" b="0" i="0" u="none" strike="noStrike" cap="none" dirty="0">
              <a:solidFill>
                <a:srgbClr val="7F7F7F"/>
              </a:solidFill>
              <a:latin typeface="Twentieth Century"/>
              <a:ea typeface="Twentieth Century"/>
              <a:cs typeface="Twentieth Century"/>
              <a:sym typeface="Twentieth Century"/>
            </a:endParaRPr>
          </a:p>
          <a:p>
            <a:pPr marL="2743200" marR="0" lvl="0" indent="457200" algn="just" rtl="0">
              <a:lnSpc>
                <a:spcPct val="100000"/>
              </a:lnSpc>
              <a:spcBef>
                <a:spcPts val="0"/>
              </a:spcBef>
              <a:spcAft>
                <a:spcPts val="0"/>
              </a:spcAft>
              <a:buClr>
                <a:srgbClr val="000000"/>
              </a:buClr>
              <a:buSzPts val="2800"/>
              <a:buFont typeface="Arial"/>
              <a:buNone/>
            </a:pPr>
            <a:r>
              <a:rPr lang="fr-FR" sz="2800" b="0" i="0" u="none" strike="noStrike" cap="none" dirty="0">
                <a:solidFill>
                  <a:srgbClr val="7F7F7F"/>
                </a:solidFill>
                <a:latin typeface="Twentieth Century"/>
                <a:ea typeface="Twentieth Century"/>
                <a:cs typeface="Twentieth Century"/>
                <a:sym typeface="Twentieth Century"/>
              </a:rPr>
              <a:t>Solidarité ;</a:t>
            </a:r>
            <a:endParaRPr sz="1400" b="0" i="0" u="none" strike="noStrike" cap="none" dirty="0">
              <a:solidFill>
                <a:srgbClr val="000000"/>
              </a:solidFill>
              <a:latin typeface="Arial"/>
              <a:ea typeface="Arial"/>
              <a:cs typeface="Arial"/>
              <a:sym typeface="Arial"/>
            </a:endParaRPr>
          </a:p>
          <a:p>
            <a:pPr marL="4572000" marR="0" lvl="0" indent="457200" algn="just" rtl="0">
              <a:lnSpc>
                <a:spcPct val="100000"/>
              </a:lnSpc>
              <a:spcBef>
                <a:spcPts val="0"/>
              </a:spcBef>
              <a:spcAft>
                <a:spcPts val="0"/>
              </a:spcAft>
              <a:buClr>
                <a:srgbClr val="000000"/>
              </a:buClr>
              <a:buSzPts val="2800"/>
              <a:buFont typeface="Arial"/>
              <a:buNone/>
            </a:pPr>
            <a:r>
              <a:rPr lang="fr-FR" sz="2800" b="0" i="0" u="none" strike="noStrike" cap="none" dirty="0">
                <a:solidFill>
                  <a:srgbClr val="7F7F7F"/>
                </a:solidFill>
                <a:latin typeface="Twentieth Century"/>
                <a:ea typeface="Twentieth Century"/>
                <a:cs typeface="Twentieth Century"/>
                <a:sym typeface="Twentieth Century"/>
              </a:rPr>
              <a:t>Cohésion.</a:t>
            </a:r>
            <a:endParaRPr sz="2800" b="0" i="0" u="none" strike="noStrike" cap="none" dirty="0">
              <a:solidFill>
                <a:srgbClr val="7F7F7F"/>
              </a:solidFill>
              <a:latin typeface="Twentieth Century"/>
              <a:ea typeface="Twentieth Century"/>
              <a:cs typeface="Twentieth Century"/>
              <a:sym typeface="Twentieth Century"/>
            </a:endParaRPr>
          </a:p>
        </p:txBody>
      </p:sp>
      <p:pic>
        <p:nvPicPr>
          <p:cNvPr id="298" name="Google Shape;298;p12"/>
          <p:cNvPicPr preferRelativeResize="0"/>
          <p:nvPr/>
        </p:nvPicPr>
        <p:blipFill rotWithShape="1">
          <a:blip r:embed="rId3">
            <a:alphaModFix/>
          </a:blip>
          <a:srcRect/>
          <a:stretch/>
        </p:blipFill>
        <p:spPr>
          <a:xfrm>
            <a:off x="168925" y="1771225"/>
            <a:ext cx="685800" cy="473350"/>
          </a:xfrm>
          <a:prstGeom prst="rect">
            <a:avLst/>
          </a:prstGeom>
          <a:noFill/>
          <a:ln>
            <a:noFill/>
          </a:ln>
        </p:spPr>
      </p:pic>
      <p:pic>
        <p:nvPicPr>
          <p:cNvPr id="299" name="Google Shape;299;p12"/>
          <p:cNvPicPr preferRelativeResize="0"/>
          <p:nvPr/>
        </p:nvPicPr>
        <p:blipFill rotWithShape="1">
          <a:blip r:embed="rId4">
            <a:alphaModFix/>
          </a:blip>
          <a:srcRect/>
          <a:stretch/>
        </p:blipFill>
        <p:spPr>
          <a:xfrm>
            <a:off x="716625" y="4562600"/>
            <a:ext cx="276200" cy="292228"/>
          </a:xfrm>
          <a:prstGeom prst="rect">
            <a:avLst/>
          </a:prstGeom>
          <a:noFill/>
          <a:ln>
            <a:noFill/>
          </a:ln>
        </p:spPr>
      </p:pic>
      <p:pic>
        <p:nvPicPr>
          <p:cNvPr id="300" name="Google Shape;300;p12"/>
          <p:cNvPicPr preferRelativeResize="0"/>
          <p:nvPr/>
        </p:nvPicPr>
        <p:blipFill rotWithShape="1">
          <a:blip r:embed="rId4">
            <a:alphaModFix/>
          </a:blip>
          <a:srcRect/>
          <a:stretch/>
        </p:blipFill>
        <p:spPr>
          <a:xfrm>
            <a:off x="1189600" y="4991226"/>
            <a:ext cx="276200" cy="292228"/>
          </a:xfrm>
          <a:prstGeom prst="rect">
            <a:avLst/>
          </a:prstGeom>
          <a:noFill/>
          <a:ln>
            <a:noFill/>
          </a:ln>
        </p:spPr>
      </p:pic>
      <p:pic>
        <p:nvPicPr>
          <p:cNvPr id="301" name="Google Shape;301;p12"/>
          <p:cNvPicPr preferRelativeResize="0"/>
          <p:nvPr/>
        </p:nvPicPr>
        <p:blipFill rotWithShape="1">
          <a:blip r:embed="rId4">
            <a:alphaModFix/>
          </a:blip>
          <a:srcRect/>
          <a:stretch/>
        </p:blipFill>
        <p:spPr>
          <a:xfrm>
            <a:off x="2360777" y="5391629"/>
            <a:ext cx="276200" cy="292228"/>
          </a:xfrm>
          <a:prstGeom prst="rect">
            <a:avLst/>
          </a:prstGeom>
          <a:noFill/>
          <a:ln>
            <a:noFill/>
          </a:ln>
        </p:spPr>
      </p:pic>
      <p:pic>
        <p:nvPicPr>
          <p:cNvPr id="302" name="Google Shape;302;p12"/>
          <p:cNvPicPr preferRelativeResize="0"/>
          <p:nvPr/>
        </p:nvPicPr>
        <p:blipFill rotWithShape="1">
          <a:blip r:embed="rId4">
            <a:alphaModFix/>
          </a:blip>
          <a:srcRect/>
          <a:stretch/>
        </p:blipFill>
        <p:spPr>
          <a:xfrm>
            <a:off x="3361650" y="5683857"/>
            <a:ext cx="276200" cy="292228"/>
          </a:xfrm>
          <a:prstGeom prst="rect">
            <a:avLst/>
          </a:prstGeom>
          <a:noFill/>
          <a:ln>
            <a:noFill/>
          </a:ln>
        </p:spPr>
      </p:pic>
      <p:pic>
        <p:nvPicPr>
          <p:cNvPr id="9" name="Google Shape;302;p12"/>
          <p:cNvPicPr preferRelativeResize="0"/>
          <p:nvPr/>
        </p:nvPicPr>
        <p:blipFill rotWithShape="1">
          <a:blip r:embed="rId4">
            <a:alphaModFix/>
          </a:blip>
          <a:srcRect/>
          <a:stretch/>
        </p:blipFill>
        <p:spPr>
          <a:xfrm>
            <a:off x="5028218" y="6145251"/>
            <a:ext cx="276200" cy="2922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txBox="1">
            <a:spLocks noGrp="1"/>
          </p:cNvSpPr>
          <p:nvPr>
            <p:ph type="title"/>
          </p:nvPr>
        </p:nvSpPr>
        <p:spPr>
          <a:xfrm>
            <a:off x="457200" y="274638"/>
            <a:ext cx="7467600" cy="796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Twentieth Century"/>
              <a:buNone/>
            </a:pPr>
            <a:r>
              <a:rPr lang="fr-FR" sz="3100" i="1"/>
              <a:t>ETAT DE L’ART </a:t>
            </a:r>
            <a:endParaRPr/>
          </a:p>
        </p:txBody>
      </p:sp>
      <p:sp>
        <p:nvSpPr>
          <p:cNvPr id="308" name="Google Shape;308;p13"/>
          <p:cNvSpPr txBox="1"/>
          <p:nvPr/>
        </p:nvSpPr>
        <p:spPr>
          <a:xfrm>
            <a:off x="279650" y="1071550"/>
            <a:ext cx="8629200" cy="54138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just" rtl="0">
              <a:lnSpc>
                <a:spcPct val="100000"/>
              </a:lnSpc>
              <a:spcBef>
                <a:spcPts val="0"/>
              </a:spcBef>
              <a:spcAft>
                <a:spcPts val="0"/>
              </a:spcAft>
              <a:buClr>
                <a:srgbClr val="000000"/>
              </a:buClr>
              <a:buSzPct val="100000"/>
              <a:buFont typeface="Arial"/>
              <a:buNone/>
            </a:pPr>
            <a:endParaRPr sz="2800" b="0" i="0" u="none" strike="noStrike" cap="none" dirty="0">
              <a:solidFill>
                <a:schemeClr val="dk1"/>
              </a:solidFill>
              <a:latin typeface="Twentieth Century"/>
              <a:ea typeface="Twentieth Century"/>
              <a:cs typeface="Twentieth Century"/>
              <a:sym typeface="Twentieth Century"/>
            </a:endParaRPr>
          </a:p>
          <a:p>
            <a:pPr marL="89999" marR="0" lvl="0" indent="450000" algn="just" rtl="0">
              <a:lnSpc>
                <a:spcPct val="100000"/>
              </a:lnSpc>
              <a:spcBef>
                <a:spcPts val="0"/>
              </a:spcBef>
              <a:spcAft>
                <a:spcPts val="0"/>
              </a:spcAft>
              <a:buClr>
                <a:srgbClr val="000000"/>
              </a:buClr>
              <a:buSzPct val="100000"/>
              <a:buFont typeface="Arial"/>
              <a:buNone/>
            </a:pPr>
            <a:r>
              <a:rPr lang="fr-FR" sz="2800" b="0" i="0" u="none" strike="noStrike" cap="none" dirty="0">
                <a:solidFill>
                  <a:schemeClr val="dk1"/>
                </a:solidFill>
                <a:latin typeface="Twentieth Century"/>
                <a:ea typeface="Twentieth Century"/>
                <a:cs typeface="Twentieth Century"/>
                <a:sym typeface="Twentieth Century"/>
              </a:rPr>
              <a:t> La littérature a aussi montré que la protection sociale peut être </a:t>
            </a:r>
            <a:r>
              <a:rPr lang="fr-FR" sz="2800" b="1" i="0" u="none" strike="noStrike" cap="none" dirty="0">
                <a:solidFill>
                  <a:schemeClr val="dk1"/>
                </a:solidFill>
                <a:latin typeface="Twentieth Century"/>
                <a:ea typeface="Twentieth Century"/>
                <a:cs typeface="Twentieth Century"/>
                <a:sym typeface="Twentieth Century"/>
              </a:rPr>
              <a:t>ancrée dans le social </a:t>
            </a:r>
            <a:r>
              <a:rPr lang="fr-FR" sz="2800" b="0" i="1" u="none" strike="noStrike" cap="none" dirty="0">
                <a:solidFill>
                  <a:schemeClr val="dk1"/>
                </a:solidFill>
                <a:latin typeface="Twentieth Century"/>
                <a:ea typeface="Twentieth Century"/>
                <a:cs typeface="Twentieth Century"/>
                <a:sym typeface="Twentieth Century"/>
              </a:rPr>
              <a:t>(</a:t>
            </a:r>
            <a:r>
              <a:rPr lang="fr-FR" sz="2800" b="0" i="1" u="none" strike="noStrike" cap="none" dirty="0" err="1">
                <a:solidFill>
                  <a:schemeClr val="dk1"/>
                </a:solidFill>
                <a:latin typeface="Twentieth Century"/>
                <a:ea typeface="Twentieth Century"/>
                <a:cs typeface="Twentieth Century"/>
                <a:sym typeface="Twentieth Century"/>
              </a:rPr>
              <a:t>Gondard</a:t>
            </a:r>
            <a:r>
              <a:rPr lang="fr-FR" sz="2800" b="0" i="1" u="none" strike="noStrike" cap="none" dirty="0">
                <a:solidFill>
                  <a:schemeClr val="dk1"/>
                </a:solidFill>
                <a:latin typeface="Twentieth Century"/>
                <a:ea typeface="Twentieth Century"/>
                <a:cs typeface="Twentieth Century"/>
                <a:sym typeface="Twentieth Century"/>
              </a:rPr>
              <a:t> et al., 2019)</a:t>
            </a:r>
            <a:r>
              <a:rPr lang="fr-FR" sz="2800" b="0" i="0" u="none" strike="noStrike" cap="none" dirty="0">
                <a:solidFill>
                  <a:schemeClr val="dk1"/>
                </a:solidFill>
                <a:latin typeface="Twentieth Century"/>
                <a:ea typeface="Twentieth Century"/>
                <a:cs typeface="Twentieth Century"/>
                <a:sym typeface="Twentieth Century"/>
              </a:rPr>
              <a:t> ;</a:t>
            </a:r>
            <a:endParaRPr sz="2800" b="0" i="0" u="none" strike="noStrike" cap="none" dirty="0">
              <a:solidFill>
                <a:schemeClr val="dk1"/>
              </a:solidFill>
              <a:latin typeface="Twentieth Century"/>
              <a:ea typeface="Twentieth Century"/>
              <a:cs typeface="Twentieth Century"/>
              <a:sym typeface="Twentieth Century"/>
            </a:endParaRPr>
          </a:p>
          <a:p>
            <a:pPr marL="0" marR="0" lvl="0" indent="0" algn="just" rtl="0">
              <a:lnSpc>
                <a:spcPct val="100000"/>
              </a:lnSpc>
              <a:spcBef>
                <a:spcPts val="0"/>
              </a:spcBef>
              <a:spcAft>
                <a:spcPts val="0"/>
              </a:spcAft>
              <a:buClr>
                <a:schemeClr val="dk1"/>
              </a:buClr>
              <a:buSzPct val="100000"/>
              <a:buFont typeface="Courier New"/>
              <a:buNone/>
            </a:pPr>
            <a:endParaRPr sz="2800" b="0" i="0" u="none" strike="noStrike" cap="none" dirty="0">
              <a:solidFill>
                <a:schemeClr val="dk1"/>
              </a:solidFill>
              <a:latin typeface="Twentieth Century"/>
              <a:ea typeface="Twentieth Century"/>
              <a:cs typeface="Twentieth Century"/>
              <a:sym typeface="Twentieth Century"/>
            </a:endParaRPr>
          </a:p>
          <a:p>
            <a:pPr marL="89999" marR="0" lvl="0" indent="457200" algn="just" rtl="0">
              <a:lnSpc>
                <a:spcPct val="100000"/>
              </a:lnSpc>
              <a:spcBef>
                <a:spcPts val="0"/>
              </a:spcBef>
              <a:spcAft>
                <a:spcPts val="0"/>
              </a:spcAft>
              <a:buClr>
                <a:srgbClr val="000000"/>
              </a:buClr>
              <a:buSzPct val="100000"/>
              <a:buFont typeface="Arial"/>
              <a:buNone/>
            </a:pPr>
            <a:r>
              <a:rPr lang="fr-FR" sz="2800" b="0" i="0" u="none" strike="noStrike" cap="none" dirty="0">
                <a:solidFill>
                  <a:schemeClr val="dk1"/>
                </a:solidFill>
                <a:latin typeface="Twentieth Century"/>
                <a:ea typeface="Twentieth Century"/>
                <a:cs typeface="Twentieth Century"/>
                <a:sym typeface="Twentieth Century"/>
              </a:rPr>
              <a:t> Dans la communauté Malagasy, </a:t>
            </a:r>
            <a:r>
              <a:rPr lang="fr-FR" sz="2800" b="1" i="0" u="none" strike="noStrike" cap="none" dirty="0">
                <a:solidFill>
                  <a:schemeClr val="dk1"/>
                </a:solidFill>
                <a:latin typeface="Twentieth Century"/>
                <a:ea typeface="Twentieth Century"/>
                <a:cs typeface="Twentieth Century"/>
                <a:sym typeface="Twentieth Century"/>
              </a:rPr>
              <a:t>le </a:t>
            </a:r>
            <a:r>
              <a:rPr lang="fr-FR" sz="2800" b="1" i="0" u="none" strike="noStrike" cap="none" dirty="0" err="1">
                <a:solidFill>
                  <a:schemeClr val="dk1"/>
                </a:solidFill>
                <a:latin typeface="Twentieth Century"/>
                <a:ea typeface="Twentieth Century"/>
                <a:cs typeface="Twentieth Century"/>
                <a:sym typeface="Twentieth Century"/>
              </a:rPr>
              <a:t>Fihavanana</a:t>
            </a:r>
            <a:r>
              <a:rPr lang="fr-FR" sz="2800" b="1" i="0" u="none" strike="noStrike" cap="none" dirty="0">
                <a:solidFill>
                  <a:schemeClr val="dk1"/>
                </a:solidFill>
                <a:latin typeface="Twentieth Century"/>
                <a:ea typeface="Twentieth Century"/>
                <a:cs typeface="Twentieth Century"/>
                <a:sym typeface="Twentieth Century"/>
              </a:rPr>
              <a:t>, </a:t>
            </a:r>
            <a:r>
              <a:rPr lang="fr-FR" sz="2800" b="0" i="0" u="none" strike="noStrike" cap="none" dirty="0">
                <a:solidFill>
                  <a:schemeClr val="dk1"/>
                </a:solidFill>
                <a:latin typeface="Twentieth Century"/>
                <a:ea typeface="Twentieth Century"/>
                <a:cs typeface="Twentieth Century"/>
                <a:sym typeface="Twentieth Century"/>
              </a:rPr>
              <a:t>qui est lien social au sein des communautés, composé de </a:t>
            </a:r>
            <a:r>
              <a:rPr lang="fr-FR" sz="2800" b="1" i="0" u="none" strike="noStrike" cap="none" dirty="0">
                <a:solidFill>
                  <a:schemeClr val="dk1"/>
                </a:solidFill>
                <a:latin typeface="Twentieth Century"/>
                <a:ea typeface="Twentieth Century"/>
                <a:cs typeface="Twentieth Century"/>
                <a:sym typeface="Twentieth Century"/>
              </a:rPr>
              <a:t>règles et de normes </a:t>
            </a:r>
            <a:r>
              <a:rPr lang="fr-FR" sz="2800" b="0" i="0" u="none" strike="noStrike" cap="none" dirty="0">
                <a:solidFill>
                  <a:schemeClr val="dk1"/>
                </a:solidFill>
                <a:latin typeface="Twentieth Century"/>
                <a:ea typeface="Twentieth Century"/>
                <a:cs typeface="Twentieth Century"/>
                <a:sym typeface="Twentieth Century"/>
              </a:rPr>
              <a:t>définissant un code de bonne conduite des membres de la communauté </a:t>
            </a:r>
            <a:r>
              <a:rPr lang="fr-FR" sz="2800" b="0" i="1" u="none" strike="noStrike" cap="none" dirty="0">
                <a:solidFill>
                  <a:schemeClr val="dk1"/>
                </a:solidFill>
                <a:latin typeface="Twentieth Century"/>
                <a:ea typeface="Twentieth Century"/>
                <a:cs typeface="Twentieth Century"/>
                <a:sym typeface="Twentieth Century"/>
              </a:rPr>
              <a:t>(</a:t>
            </a:r>
            <a:r>
              <a:rPr lang="fr-FR" sz="2800" b="0" i="1" u="none" strike="noStrike" cap="none" dirty="0" err="1">
                <a:solidFill>
                  <a:schemeClr val="dk1"/>
                </a:solidFill>
                <a:latin typeface="Twentieth Century"/>
                <a:ea typeface="Twentieth Century"/>
                <a:cs typeface="Twentieth Century"/>
                <a:sym typeface="Twentieth Century"/>
              </a:rPr>
              <a:t>Sandron</a:t>
            </a:r>
            <a:r>
              <a:rPr lang="fr-FR" sz="2800" b="0" i="1" u="none" strike="noStrike" cap="none" dirty="0">
                <a:solidFill>
                  <a:schemeClr val="dk1"/>
                </a:solidFill>
                <a:latin typeface="Twentieth Century"/>
                <a:ea typeface="Twentieth Century"/>
                <a:cs typeface="Twentieth Century"/>
                <a:sym typeface="Twentieth Century"/>
              </a:rPr>
              <a:t>, F. 2008); </a:t>
            </a: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Arial"/>
              <a:buNone/>
            </a:pPr>
            <a:endParaRPr sz="2800" b="0" i="0" u="none" strike="noStrike" cap="none" dirty="0">
              <a:solidFill>
                <a:schemeClr val="dk1"/>
              </a:solidFill>
              <a:latin typeface="Twentieth Century"/>
              <a:ea typeface="Twentieth Century"/>
              <a:cs typeface="Twentieth Century"/>
              <a:sym typeface="Twentieth Century"/>
            </a:endParaRPr>
          </a:p>
          <a:p>
            <a:pPr marL="89999" marR="0" lvl="0" indent="450000" algn="just" rtl="0">
              <a:lnSpc>
                <a:spcPct val="100000"/>
              </a:lnSpc>
              <a:spcBef>
                <a:spcPts val="0"/>
              </a:spcBef>
              <a:spcAft>
                <a:spcPts val="0"/>
              </a:spcAft>
              <a:buClr>
                <a:srgbClr val="000000"/>
              </a:buClr>
              <a:buSzPct val="100000"/>
              <a:buFont typeface="Arial"/>
              <a:buNone/>
            </a:pPr>
            <a:r>
              <a:rPr lang="fr-FR" sz="2800" b="0" i="0" u="none" strike="noStrike" cap="none" dirty="0">
                <a:solidFill>
                  <a:schemeClr val="dk1"/>
                </a:solidFill>
                <a:latin typeface="Twentieth Century"/>
                <a:ea typeface="Twentieth Century"/>
                <a:cs typeface="Twentieth Century"/>
                <a:sym typeface="Twentieth Century"/>
              </a:rPr>
              <a:t>En rappelant que la communautés rurales malagasy est aussi caractérisée par ses capacités à travailler ensemble pour le bien commun</a:t>
            </a:r>
            <a:r>
              <a:rPr lang="fr-FR" sz="3200" b="0" i="0" u="none" strike="noStrike" cap="none" dirty="0">
                <a:solidFill>
                  <a:schemeClr val="dk1"/>
                </a:solidFill>
                <a:latin typeface="Twentieth Century"/>
                <a:ea typeface="Twentieth Century"/>
                <a:cs typeface="Twentieth Century"/>
                <a:sym typeface="Twentieth Century"/>
              </a:rPr>
              <a:t>;</a:t>
            </a:r>
            <a:endParaRPr sz="2800" b="0" i="0" u="none" strike="noStrike" cap="none" dirty="0">
              <a:solidFill>
                <a:schemeClr val="dk1"/>
              </a:solidFill>
              <a:latin typeface="Twentieth Century"/>
              <a:ea typeface="Twentieth Century"/>
              <a:cs typeface="Twentieth Century"/>
              <a:sym typeface="Twentieth Century"/>
            </a:endParaRPr>
          </a:p>
          <a:p>
            <a:pPr marL="0" marR="0" lvl="0" indent="0" algn="just" rtl="0">
              <a:lnSpc>
                <a:spcPct val="100000"/>
              </a:lnSpc>
              <a:spcBef>
                <a:spcPts val="0"/>
              </a:spcBef>
              <a:spcAft>
                <a:spcPts val="0"/>
              </a:spcAft>
              <a:buClr>
                <a:srgbClr val="000000"/>
              </a:buClr>
              <a:buSzPct val="100000"/>
              <a:buFont typeface="Arial"/>
              <a:buNone/>
            </a:pPr>
            <a:endParaRPr sz="2800" b="0" i="0" u="none" strike="noStrike" cap="none" dirty="0">
              <a:solidFill>
                <a:schemeClr val="dk1"/>
              </a:solidFill>
              <a:latin typeface="Twentieth Century"/>
              <a:ea typeface="Twentieth Century"/>
              <a:cs typeface="Twentieth Century"/>
              <a:sym typeface="Twentieth Century"/>
            </a:endParaRPr>
          </a:p>
          <a:p>
            <a:pPr marL="89999" marR="0" lvl="0" indent="450000" algn="just" rtl="0">
              <a:lnSpc>
                <a:spcPct val="100000"/>
              </a:lnSpc>
              <a:spcBef>
                <a:spcPts val="0"/>
              </a:spcBef>
              <a:spcAft>
                <a:spcPts val="0"/>
              </a:spcAft>
              <a:buClr>
                <a:srgbClr val="000000"/>
              </a:buClr>
              <a:buSzPct val="100000"/>
              <a:buFont typeface="Arial"/>
              <a:buNone/>
            </a:pPr>
            <a:r>
              <a:rPr lang="fr-FR" sz="2800" b="0" i="0" u="none" strike="noStrike" cap="none" dirty="0">
                <a:solidFill>
                  <a:schemeClr val="dk1"/>
                </a:solidFill>
                <a:latin typeface="Twentieth Century"/>
                <a:ea typeface="Twentieth Century"/>
                <a:cs typeface="Twentieth Century"/>
                <a:sym typeface="Twentieth Century"/>
              </a:rPr>
              <a:t> Le </a:t>
            </a:r>
            <a:r>
              <a:rPr lang="fr-FR" sz="2800" b="0" i="0" u="none" strike="noStrike" cap="none" dirty="0" err="1">
                <a:solidFill>
                  <a:schemeClr val="dk1"/>
                </a:solidFill>
                <a:latin typeface="Twentieth Century"/>
                <a:ea typeface="Twentieth Century"/>
                <a:cs typeface="Twentieth Century"/>
                <a:sym typeface="Twentieth Century"/>
              </a:rPr>
              <a:t>Fihavanana</a:t>
            </a:r>
            <a:r>
              <a:rPr lang="fr-FR" sz="2800" b="0" i="0" u="none" strike="noStrike" cap="none" dirty="0">
                <a:solidFill>
                  <a:schemeClr val="dk1"/>
                </a:solidFill>
                <a:latin typeface="Twentieth Century"/>
                <a:ea typeface="Twentieth Century"/>
                <a:cs typeface="Twentieth Century"/>
                <a:sym typeface="Twentieth Century"/>
              </a:rPr>
              <a:t> est donc apparu sous une forme de </a:t>
            </a:r>
            <a:r>
              <a:rPr lang="fr-FR" sz="2800" b="1" i="0" u="none" strike="noStrike" cap="none" dirty="0">
                <a:solidFill>
                  <a:schemeClr val="dk1"/>
                </a:solidFill>
                <a:latin typeface="Twentieth Century"/>
                <a:ea typeface="Twentieth Century"/>
                <a:cs typeface="Twentieth Century"/>
                <a:sym typeface="Twentieth Century"/>
              </a:rPr>
              <a:t>solidarité</a:t>
            </a:r>
            <a:r>
              <a:rPr lang="fr-FR" sz="2800" b="0" i="0" u="none" strike="noStrike" cap="none" dirty="0">
                <a:solidFill>
                  <a:schemeClr val="dk1"/>
                </a:solidFill>
                <a:latin typeface="Twentieth Century"/>
                <a:ea typeface="Twentieth Century"/>
                <a:cs typeface="Twentieth Century"/>
                <a:sym typeface="Twentieth Century"/>
              </a:rPr>
              <a:t>, de pour ce qui se réclamait de même lignée ou pour les voisins et les habitants de proximité pour f</a:t>
            </a:r>
            <a:r>
              <a:rPr lang="fr-FR" sz="2800" dirty="0">
                <a:solidFill>
                  <a:schemeClr val="dk1"/>
                </a:solidFill>
                <a:latin typeface="Twentieth Century"/>
                <a:ea typeface="Twentieth Century"/>
                <a:cs typeface="Twentieth Century"/>
                <a:sym typeface="Twentieth Century"/>
              </a:rPr>
              <a:t>aire f</a:t>
            </a:r>
            <a:r>
              <a:rPr lang="fr-FR" sz="2800" b="0" i="0" u="none" strike="noStrike" cap="none" dirty="0">
                <a:solidFill>
                  <a:schemeClr val="dk1"/>
                </a:solidFill>
                <a:latin typeface="Twentieth Century"/>
                <a:ea typeface="Twentieth Century"/>
                <a:cs typeface="Twentieth Century"/>
                <a:sym typeface="Twentieth Century"/>
              </a:rPr>
              <a:t>ace aux risques et ou en cas des besoins ; ou </a:t>
            </a:r>
            <a:r>
              <a:rPr lang="fr-FR" sz="2800" b="1" i="0" u="none" strike="noStrike" cap="none" dirty="0">
                <a:solidFill>
                  <a:schemeClr val="dk1"/>
                </a:solidFill>
                <a:latin typeface="Twentieth Century"/>
                <a:ea typeface="Twentieth Century"/>
                <a:cs typeface="Twentieth Century"/>
                <a:sym typeface="Twentieth Century"/>
              </a:rPr>
              <a:t>réciprocité</a:t>
            </a:r>
            <a:r>
              <a:rPr lang="fr-FR" sz="2800" b="0" i="0" u="none" strike="noStrike" cap="none" dirty="0">
                <a:solidFill>
                  <a:schemeClr val="dk1"/>
                </a:solidFill>
                <a:latin typeface="Twentieth Century"/>
                <a:ea typeface="Twentieth Century"/>
                <a:cs typeface="Twentieth Century"/>
                <a:sym typeface="Twentieth Century"/>
              </a:rPr>
              <a:t>, et en formes </a:t>
            </a:r>
            <a:r>
              <a:rPr lang="fr-FR" sz="2800" b="1" i="0" u="none" strike="noStrike" cap="none" dirty="0">
                <a:solidFill>
                  <a:schemeClr val="dk1"/>
                </a:solidFill>
                <a:latin typeface="Twentieth Century"/>
                <a:ea typeface="Twentieth Century"/>
                <a:cs typeface="Twentieth Century"/>
                <a:sym typeface="Twentieth Century"/>
              </a:rPr>
              <a:t>d’aides mutuelles </a:t>
            </a:r>
            <a:r>
              <a:rPr lang="fr-FR" sz="2800" b="0" i="0" u="none" strike="noStrike" cap="none" dirty="0">
                <a:solidFill>
                  <a:schemeClr val="dk1"/>
                </a:solidFill>
                <a:latin typeface="Twentieth Century"/>
                <a:ea typeface="Twentieth Century"/>
                <a:cs typeface="Twentieth Century"/>
                <a:sym typeface="Twentieth Century"/>
              </a:rPr>
              <a:t>à travers par exemple</a:t>
            </a:r>
            <a:r>
              <a:rPr lang="fr-FR" sz="2800" b="0" i="0" u="none" strike="noStrike" cap="none" dirty="0" smtClean="0">
                <a:solidFill>
                  <a:schemeClr val="dk1"/>
                </a:solidFill>
                <a:latin typeface="Twentieth Century"/>
                <a:ea typeface="Twentieth Century"/>
                <a:cs typeface="Twentieth Century"/>
                <a:sym typeface="Twentieth Century"/>
              </a:rPr>
              <a:t>:</a:t>
            </a:r>
          </a:p>
          <a:p>
            <a:pPr marL="89999" marR="0" lvl="0" indent="450000" algn="just" rtl="0">
              <a:lnSpc>
                <a:spcPct val="100000"/>
              </a:lnSpc>
              <a:spcBef>
                <a:spcPts val="0"/>
              </a:spcBef>
              <a:spcAft>
                <a:spcPts val="0"/>
              </a:spcAft>
              <a:buClr>
                <a:srgbClr val="000000"/>
              </a:buClr>
              <a:buSzPct val="100000"/>
              <a:buFont typeface="Arial"/>
              <a:buNone/>
            </a:pPr>
            <a:endParaRPr lang="fr-FR" sz="2800" dirty="0">
              <a:solidFill>
                <a:schemeClr val="dk1"/>
              </a:solidFill>
              <a:latin typeface="Twentieth Century"/>
              <a:sym typeface="Twentieth Century"/>
            </a:endParaRPr>
          </a:p>
          <a:p>
            <a:pPr marL="89999" marR="0" lvl="0" indent="450000" algn="just" rtl="0">
              <a:lnSpc>
                <a:spcPct val="100000"/>
              </a:lnSpc>
              <a:spcBef>
                <a:spcPts val="0"/>
              </a:spcBef>
              <a:spcAft>
                <a:spcPts val="0"/>
              </a:spcAft>
              <a:buClr>
                <a:srgbClr val="000000"/>
              </a:buClr>
              <a:buSzPct val="100000"/>
              <a:buFont typeface="Arial"/>
              <a:buNone/>
            </a:pPr>
            <a:endParaRPr sz="1400" b="0" i="0" u="none" strike="noStrike" cap="none" dirty="0">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ct val="100000"/>
              <a:buFont typeface="Arial"/>
              <a:buNone/>
            </a:pPr>
            <a:r>
              <a:rPr lang="fr-FR" sz="2150" b="1" i="1" u="none" strike="noStrike" cap="none" dirty="0">
                <a:solidFill>
                  <a:schemeClr val="dk1"/>
                </a:solidFill>
                <a:latin typeface="Twentieth Century"/>
                <a:ea typeface="Twentieth Century"/>
                <a:cs typeface="Twentieth Century"/>
                <a:sym typeface="Twentieth Century"/>
              </a:rPr>
              <a:t>dans la vie quotidienne : </a:t>
            </a:r>
            <a:r>
              <a:rPr lang="fr-FR" sz="2150" b="0" i="0" u="none" strike="noStrike" cap="none" dirty="0">
                <a:solidFill>
                  <a:schemeClr val="dk1"/>
                </a:solidFill>
                <a:latin typeface="Twentieth Century"/>
                <a:ea typeface="Twentieth Century"/>
                <a:cs typeface="Twentieth Century"/>
                <a:sym typeface="Twentieth Century"/>
              </a:rPr>
              <a:t>travail communautaire (</a:t>
            </a:r>
            <a:r>
              <a:rPr lang="fr-FR" sz="2150" b="0" i="1" u="none" strike="noStrike" cap="none" dirty="0" err="1">
                <a:solidFill>
                  <a:schemeClr val="dk1"/>
                </a:solidFill>
                <a:latin typeface="Twentieth Century"/>
                <a:ea typeface="Twentieth Century"/>
                <a:cs typeface="Twentieth Century"/>
                <a:sym typeface="Twentieth Century"/>
              </a:rPr>
              <a:t>asam-pokonolona</a:t>
            </a:r>
            <a:r>
              <a:rPr lang="fr-FR" sz="2150" b="0" i="1" u="none" strike="noStrike" cap="none" dirty="0">
                <a:solidFill>
                  <a:schemeClr val="dk1"/>
                </a:solidFill>
                <a:latin typeface="Twentieth Century"/>
                <a:ea typeface="Twentieth Century"/>
                <a:cs typeface="Twentieth Century"/>
                <a:sym typeface="Twentieth Century"/>
              </a:rPr>
              <a:t>) ; </a:t>
            </a:r>
            <a:r>
              <a:rPr lang="fr-FR" sz="2150" dirty="0">
                <a:solidFill>
                  <a:schemeClr val="dk1"/>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a:t>
            </a:r>
            <a:r>
              <a:rPr lang="fr-FR" sz="2150" b="0" i="0" u="none" strike="noStrike" cap="none" dirty="0" smtClean="0">
                <a:solidFill>
                  <a:schemeClr val="dk1"/>
                </a:solidFill>
                <a:latin typeface="Twentieth Century"/>
                <a:ea typeface="Twentieth Century"/>
                <a:cs typeface="Twentieth Century"/>
                <a:sym typeface="Twentieth Centur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ntraide</a:t>
            </a:r>
            <a:r>
              <a:rPr lang="fr-FR" sz="2150" b="0" i="0" u="none" strike="noStrike" cap="none" dirty="0" smtClean="0">
                <a:solidFill>
                  <a:schemeClr val="dk1"/>
                </a:solidFill>
                <a:latin typeface="Twentieth Century"/>
                <a:ea typeface="Twentieth Century"/>
                <a:cs typeface="Twentieth Century"/>
                <a:sym typeface="Twentieth Century"/>
              </a:rPr>
              <a:t> </a:t>
            </a:r>
            <a:r>
              <a:rPr lang="fr-FR" sz="2150" b="0" i="0" u="none" strike="noStrike" cap="none" dirty="0">
                <a:solidFill>
                  <a:schemeClr val="dk1"/>
                </a:solidFill>
                <a:latin typeface="Twentieth Century"/>
                <a:ea typeface="Twentieth Century"/>
                <a:cs typeface="Twentieth Century"/>
                <a:sym typeface="Twentieth Century"/>
              </a:rPr>
              <a:t>agricole ; aux cérémonies des grands événements de la vie (mariage, circoncision, enterrement, </a:t>
            </a:r>
            <a:r>
              <a:rPr lang="fr-FR" sz="2150" b="0" i="0" u="none" strike="noStrike" cap="none" dirty="0" err="1">
                <a:solidFill>
                  <a:schemeClr val="dk1"/>
                </a:solidFill>
                <a:latin typeface="Twentieth Century"/>
                <a:ea typeface="Twentieth Century"/>
                <a:cs typeface="Twentieth Century"/>
                <a:sym typeface="Twentieth Century"/>
              </a:rPr>
              <a:t>famadihana</a:t>
            </a:r>
            <a:r>
              <a:rPr lang="fr-FR" sz="2150" b="0" i="0" u="none" strike="noStrike" cap="none" dirty="0">
                <a:solidFill>
                  <a:schemeClr val="dk1"/>
                </a:solidFill>
                <a:latin typeface="Twentieth Century"/>
                <a:ea typeface="Twentieth Century"/>
                <a:cs typeface="Twentieth Century"/>
                <a:sym typeface="Twentieth Century"/>
              </a:rPr>
              <a:t>, …</a:t>
            </a:r>
            <a:endParaRPr sz="215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ct val="100000"/>
              <a:buFont typeface="Arial"/>
              <a:buNone/>
            </a:pPr>
            <a:endParaRPr sz="2150"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ct val="100000"/>
              <a:buFont typeface="Arial"/>
              <a:buNone/>
            </a:pPr>
            <a:r>
              <a:rPr lang="fr-FR" sz="2150" b="1" i="1" u="none" strike="noStrike" cap="none" dirty="0">
                <a:solidFill>
                  <a:schemeClr val="dk1"/>
                </a:solidFill>
                <a:latin typeface="Twentieth Century"/>
                <a:ea typeface="Twentieth Century"/>
                <a:cs typeface="Twentieth Century"/>
                <a:sym typeface="Twentieth Century"/>
              </a:rPr>
              <a:t>l’entraide ponctuelle :</a:t>
            </a:r>
            <a:r>
              <a:rPr lang="fr-FR" sz="2150" b="0" i="0" u="none" strike="noStrike" cap="none" dirty="0">
                <a:solidFill>
                  <a:schemeClr val="dk1"/>
                </a:solidFill>
                <a:latin typeface="Twentieth Century"/>
                <a:ea typeface="Twentieth Century"/>
                <a:cs typeface="Twentieth Century"/>
                <a:sym typeface="Twentieth Century"/>
              </a:rPr>
              <a:t> prêter des petites sommes d’argent en cas de maladie ou de dépenses imprévues</a:t>
            </a:r>
            <a:endParaRPr sz="2150" b="0" i="0" u="none" strike="noStrike" cap="none"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ct val="100000"/>
              <a:buFont typeface="Arial"/>
              <a:buNone/>
            </a:pPr>
            <a:endParaRPr sz="2150" dirty="0">
              <a:solidFill>
                <a:schemeClr val="dk1"/>
              </a:solidFill>
              <a:latin typeface="Twentieth Century"/>
              <a:ea typeface="Twentieth Century"/>
              <a:cs typeface="Twentieth Century"/>
              <a:sym typeface="Twentieth Century"/>
            </a:endParaRPr>
          </a:p>
          <a:p>
            <a:pPr marL="457200" marR="0" lvl="0" indent="0" algn="just" rtl="0">
              <a:lnSpc>
                <a:spcPct val="100000"/>
              </a:lnSpc>
              <a:spcBef>
                <a:spcPts val="0"/>
              </a:spcBef>
              <a:spcAft>
                <a:spcPts val="0"/>
              </a:spcAft>
              <a:buClr>
                <a:srgbClr val="000000"/>
              </a:buClr>
              <a:buSzPct val="100000"/>
              <a:buFont typeface="Arial"/>
              <a:buNone/>
            </a:pPr>
            <a:r>
              <a:rPr lang="fr-FR" sz="2150" b="1" i="1" u="none" strike="noStrike" cap="none" dirty="0">
                <a:solidFill>
                  <a:schemeClr val="dk1"/>
                </a:solidFill>
                <a:latin typeface="Twentieth Century"/>
                <a:ea typeface="Twentieth Century"/>
                <a:cs typeface="Twentieth Century"/>
                <a:sym typeface="Twentieth Century"/>
              </a:rPr>
              <a:t>entraide en cas de catastrophe :</a:t>
            </a:r>
            <a:r>
              <a:rPr lang="fr-FR" sz="2150" b="0" i="0" u="none" strike="noStrike" cap="none" dirty="0">
                <a:solidFill>
                  <a:schemeClr val="dk1"/>
                </a:solidFill>
                <a:latin typeface="Twentieth Century"/>
                <a:ea typeface="Twentieth Century"/>
                <a:cs typeface="Twentieth Century"/>
                <a:sym typeface="Twentieth Century"/>
              </a:rPr>
              <a:t> sur la construction </a:t>
            </a:r>
            <a:endParaRPr sz="2150" b="0" i="0" u="none" strike="noStrike" cap="none" dirty="0">
              <a:solidFill>
                <a:schemeClr val="dk1"/>
              </a:solidFill>
              <a:latin typeface="Twentieth Century"/>
              <a:ea typeface="Twentieth Century"/>
              <a:cs typeface="Twentieth Century"/>
              <a:sym typeface="Twentieth Century"/>
            </a:endParaRPr>
          </a:p>
        </p:txBody>
      </p:sp>
      <p:pic>
        <p:nvPicPr>
          <p:cNvPr id="309" name="Google Shape;309;p13"/>
          <p:cNvPicPr preferRelativeResize="0"/>
          <p:nvPr/>
        </p:nvPicPr>
        <p:blipFill rotWithShape="1">
          <a:blip r:embed="rId3">
            <a:alphaModFix/>
          </a:blip>
          <a:srcRect/>
          <a:stretch/>
        </p:blipFill>
        <p:spPr>
          <a:xfrm>
            <a:off x="386175" y="1260469"/>
            <a:ext cx="550175" cy="379750"/>
          </a:xfrm>
          <a:prstGeom prst="rect">
            <a:avLst/>
          </a:prstGeom>
          <a:noFill/>
          <a:ln>
            <a:noFill/>
          </a:ln>
        </p:spPr>
      </p:pic>
      <p:pic>
        <p:nvPicPr>
          <p:cNvPr id="310" name="Google Shape;310;p13"/>
          <p:cNvPicPr preferRelativeResize="0"/>
          <p:nvPr/>
        </p:nvPicPr>
        <p:blipFill rotWithShape="1">
          <a:blip r:embed="rId3">
            <a:alphaModFix/>
          </a:blip>
          <a:srcRect/>
          <a:stretch/>
        </p:blipFill>
        <p:spPr>
          <a:xfrm>
            <a:off x="386175" y="1884358"/>
            <a:ext cx="550175" cy="379750"/>
          </a:xfrm>
          <a:prstGeom prst="rect">
            <a:avLst/>
          </a:prstGeom>
          <a:noFill/>
          <a:ln>
            <a:noFill/>
          </a:ln>
        </p:spPr>
      </p:pic>
      <p:pic>
        <p:nvPicPr>
          <p:cNvPr id="311" name="Google Shape;311;p13"/>
          <p:cNvPicPr preferRelativeResize="0"/>
          <p:nvPr/>
        </p:nvPicPr>
        <p:blipFill rotWithShape="1">
          <a:blip r:embed="rId3">
            <a:alphaModFix/>
          </a:blip>
          <a:srcRect/>
          <a:stretch/>
        </p:blipFill>
        <p:spPr>
          <a:xfrm>
            <a:off x="386175" y="2710775"/>
            <a:ext cx="550175" cy="379750"/>
          </a:xfrm>
          <a:prstGeom prst="rect">
            <a:avLst/>
          </a:prstGeom>
          <a:noFill/>
          <a:ln>
            <a:noFill/>
          </a:ln>
        </p:spPr>
      </p:pic>
      <p:pic>
        <p:nvPicPr>
          <p:cNvPr id="312" name="Google Shape;312;p13"/>
          <p:cNvPicPr preferRelativeResize="0"/>
          <p:nvPr/>
        </p:nvPicPr>
        <p:blipFill rotWithShape="1">
          <a:blip r:embed="rId3">
            <a:alphaModFix/>
          </a:blip>
          <a:srcRect/>
          <a:stretch/>
        </p:blipFill>
        <p:spPr>
          <a:xfrm>
            <a:off x="386175" y="3415476"/>
            <a:ext cx="550175" cy="379750"/>
          </a:xfrm>
          <a:prstGeom prst="rect">
            <a:avLst/>
          </a:prstGeom>
          <a:noFill/>
          <a:ln>
            <a:noFill/>
          </a:ln>
        </p:spPr>
      </p:pic>
      <p:pic>
        <p:nvPicPr>
          <p:cNvPr id="313" name="Google Shape;313;p13"/>
          <p:cNvPicPr preferRelativeResize="0"/>
          <p:nvPr/>
        </p:nvPicPr>
        <p:blipFill rotWithShape="1">
          <a:blip r:embed="rId4">
            <a:alphaModFix/>
          </a:blip>
          <a:srcRect/>
          <a:stretch/>
        </p:blipFill>
        <p:spPr>
          <a:xfrm>
            <a:off x="570288" y="4730175"/>
            <a:ext cx="181950" cy="192500"/>
          </a:xfrm>
          <a:prstGeom prst="rect">
            <a:avLst/>
          </a:prstGeom>
          <a:noFill/>
          <a:ln>
            <a:noFill/>
          </a:ln>
        </p:spPr>
      </p:pic>
      <p:pic>
        <p:nvPicPr>
          <p:cNvPr id="314" name="Google Shape;314;p13"/>
          <p:cNvPicPr preferRelativeResize="0"/>
          <p:nvPr/>
        </p:nvPicPr>
        <p:blipFill rotWithShape="1">
          <a:blip r:embed="rId4">
            <a:alphaModFix/>
          </a:blip>
          <a:srcRect/>
          <a:stretch/>
        </p:blipFill>
        <p:spPr>
          <a:xfrm>
            <a:off x="570288" y="5232500"/>
            <a:ext cx="181950" cy="192500"/>
          </a:xfrm>
          <a:prstGeom prst="rect">
            <a:avLst/>
          </a:prstGeom>
          <a:noFill/>
          <a:ln>
            <a:noFill/>
          </a:ln>
        </p:spPr>
      </p:pic>
      <p:pic>
        <p:nvPicPr>
          <p:cNvPr id="315" name="Google Shape;315;p13"/>
          <p:cNvPicPr preferRelativeResize="0"/>
          <p:nvPr/>
        </p:nvPicPr>
        <p:blipFill rotWithShape="1">
          <a:blip r:embed="rId4">
            <a:alphaModFix/>
          </a:blip>
          <a:srcRect/>
          <a:stretch/>
        </p:blipFill>
        <p:spPr>
          <a:xfrm>
            <a:off x="570288" y="5627950"/>
            <a:ext cx="181950" cy="192500"/>
          </a:xfrm>
          <a:prstGeom prst="rect">
            <a:avLst/>
          </a:prstGeom>
          <a:noFill/>
          <a:ln>
            <a:noFill/>
          </a:ln>
        </p:spPr>
      </p:pic>
    </p:spTree>
  </p:cSld>
  <p:clrMapOvr>
    <a:masterClrMapping/>
  </p:clrMapOvr>
</p:sld>
</file>

<file path=ppt/theme/theme1.xml><?xml version="1.0" encoding="utf-8"?>
<a:theme xmlns:a="http://schemas.openxmlformats.org/drawingml/2006/main" name="Ronds dans l’eau">
  <a:themeElements>
    <a:clrScheme name="Ronds dans l’eau">
      <a:dk1>
        <a:srgbClr val="000000"/>
      </a:dk1>
      <a:lt1>
        <a:srgbClr val="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2167</Words>
  <Application>Microsoft Office PowerPoint</Application>
  <PresentationFormat>Affichage à l'écran (4:3)</PresentationFormat>
  <Paragraphs>278</Paragraphs>
  <Slides>29</Slides>
  <Notes>28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Courier New</vt:lpstr>
      <vt:lpstr>Georgia</vt:lpstr>
      <vt:lpstr>Noto Sans</vt:lpstr>
      <vt:lpstr>Noto Sans Symbols</vt:lpstr>
      <vt:lpstr>Times New Roman</vt:lpstr>
      <vt:lpstr>Tw Cen MT</vt:lpstr>
      <vt:lpstr>Twentieth Century</vt:lpstr>
      <vt:lpstr>Ronds dans l’eau</vt:lpstr>
      <vt:lpstr>      LES APPORTS DE LA PROTECTION SOCIALE INFORMELLE À LA RÉSILIENCE COMMUNAUTAIRE FACE AUX RISQUES LIÉS À L’INONDATION ET AUX CYCLONES.  CAS D’AMBARO BEKIBO ET ANKATAFANA –  COMMUNE RURALE D’ANKATAFANA - RÉGION VATOVAVY - MADAGASCAR ». </vt:lpstr>
      <vt:lpstr>PLAN DE PRÉSENTATION</vt:lpstr>
      <vt:lpstr>CONTEXTE </vt:lpstr>
      <vt:lpstr>CONTEXTE </vt:lpstr>
      <vt:lpstr>ETAT DE L’ART : QUELQUES DÉFINITIONS DES CONCEPTS CLÉS</vt:lpstr>
      <vt:lpstr>ETAT DE L’ART </vt:lpstr>
      <vt:lpstr>ETAT DE L’ART</vt:lpstr>
      <vt:lpstr>ETAT DE L’ART </vt:lpstr>
      <vt:lpstr>ETAT DE L’ART </vt:lpstr>
      <vt:lpstr>CADRE CONCEPTUEL  RELATION ENTRE LES CONCEPTS CLÉS</vt:lpstr>
      <vt:lpstr>CADRE CONCEPTUEL</vt:lpstr>
      <vt:lpstr>CADRE CONCEPTUEL  RELATION ENTRE LES CONCEPTS CLÉS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DISCUSSIONS  </vt:lpstr>
      <vt:lpstr> DISCUSSIONS  </vt:lpstr>
      <vt:lpstr>Perspective</vt:lpstr>
      <vt:lpstr>BIBLIOGRAPHIES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APPORTS DE LA PROTECTION SOCIALE INFORMELLE À LA RÉSILIENCE COMMUNAUTAIRE FACE AUX RISQUES LIÉS À L’INONDATION ET AUX CYCLONES.  CAS D’AMBARO BEKIBO ET ANKATAFANA –  COMMUNE RURALE D’ANKATAFANA - RÉGION VATOVAVY - MADAGASCAR ».</dc:title>
  <dc:creator>Invité</dc:creator>
  <cp:lastModifiedBy>Compte Microsoft</cp:lastModifiedBy>
  <cp:revision>14</cp:revision>
  <dcterms:created xsi:type="dcterms:W3CDTF">2018-09-03T12:54:07Z</dcterms:created>
  <dcterms:modified xsi:type="dcterms:W3CDTF">2022-11-09T05:49:09Z</dcterms:modified>
</cp:coreProperties>
</file>