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75" r:id="rId9"/>
    <p:sldId id="274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8288000" cy="10287000"/>
  <p:notesSz cx="6858000" cy="9144000"/>
  <p:embeddedFontLst>
    <p:embeddedFont>
      <p:font typeface="AlternateGothicEF NoTwo" panose="020F0502020204030204" pitchFamily="34" charset="0"/>
      <p:regular r:id="rId21"/>
      <p:bold r:id="rId22"/>
      <p:italic r:id="rId23"/>
      <p:boldItalic r:id="rId24"/>
    </p:embeddedFont>
    <p:embeddedFont>
      <p:font typeface="Playlist Script" pitchFamily="2" charset="0"/>
      <p:regular r:id="rId25"/>
    </p:embeddedFont>
    <p:embeddedFont>
      <p:font typeface="Poppins" pitchFamily="2" charset="77"/>
      <p:regular r:id="rId26"/>
      <p:bold r:id="rId27"/>
      <p:italic r:id="rId28"/>
      <p:boldItalic r:id="rId29"/>
    </p:embeddedFont>
    <p:embeddedFont>
      <p:font typeface="Poppins Bold" pitchFamily="2" charset="77"/>
      <p:regular r:id="rId30"/>
      <p:bold r:id="rId31"/>
    </p:embeddedFont>
    <p:embeddedFont>
      <p:font typeface="Poppins Semi-Bold" pitchFamily="2" charset="77"/>
      <p:regular r:id="rId32"/>
      <p:bold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377" autoAdjust="0"/>
    <p:restoredTop sz="96857" autoAdjust="0"/>
  </p:normalViewPr>
  <p:slideViewPr>
    <p:cSldViewPr>
      <p:cViewPr varScale="1">
        <p:scale>
          <a:sx n="64" d="100"/>
          <a:sy n="64" d="100"/>
        </p:scale>
        <p:origin x="176" y="4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2C6EC4-D9A0-A047-9EA0-F690E05CFDAA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F6851-48AE-5941-859C-ACB857F75C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168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7F6851-48AE-5941-859C-ACB857F75C8D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608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ts.org/fr/toef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2184380"/>
          </a:xfrm>
          <a:custGeom>
            <a:avLst/>
            <a:gdLst/>
            <a:ahLst/>
            <a:cxnLst/>
            <a:rect l="l" t="t" r="r" b="b"/>
            <a:pathLst>
              <a:path w="18288000" h="1218438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6993741" cy="10287000"/>
            <a:chOff x="0" y="0"/>
            <a:chExt cx="447571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75718" cy="2709333"/>
            </a:xfrm>
            <a:custGeom>
              <a:avLst/>
              <a:gdLst/>
              <a:ahLst/>
              <a:cxnLst/>
              <a:rect l="l" t="t" r="r" b="b"/>
              <a:pathLst>
                <a:path w="4475718" h="2709333">
                  <a:moveTo>
                    <a:pt x="0" y="0"/>
                  </a:moveTo>
                  <a:lnTo>
                    <a:pt x="4475718" y="0"/>
                  </a:lnTo>
                  <a:lnTo>
                    <a:pt x="447571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665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7571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45688" y="8550052"/>
            <a:ext cx="4146647" cy="414664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028655" y="8833018"/>
            <a:ext cx="3580714" cy="3580714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4573" y="8683611"/>
            <a:ext cx="4567207" cy="855257"/>
            <a:chOff x="0" y="0"/>
            <a:chExt cx="1333345" cy="24968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33345" cy="249683"/>
            </a:xfrm>
            <a:custGeom>
              <a:avLst/>
              <a:gdLst/>
              <a:ahLst/>
              <a:cxnLst/>
              <a:rect l="l" t="t" r="r" b="b"/>
              <a:pathLst>
                <a:path w="1333345" h="249683">
                  <a:moveTo>
                    <a:pt x="124841" y="0"/>
                  </a:moveTo>
                  <a:lnTo>
                    <a:pt x="1208504" y="0"/>
                  </a:lnTo>
                  <a:cubicBezTo>
                    <a:pt x="1241614" y="0"/>
                    <a:pt x="1273368" y="13153"/>
                    <a:pt x="1296780" y="36565"/>
                  </a:cubicBezTo>
                  <a:cubicBezTo>
                    <a:pt x="1320192" y="59977"/>
                    <a:pt x="1333345" y="91731"/>
                    <a:pt x="1333345" y="124841"/>
                  </a:cubicBezTo>
                  <a:lnTo>
                    <a:pt x="1333345" y="124841"/>
                  </a:lnTo>
                  <a:cubicBezTo>
                    <a:pt x="1333345" y="193789"/>
                    <a:pt x="1277452" y="249683"/>
                    <a:pt x="1208504" y="249683"/>
                  </a:cubicBezTo>
                  <a:lnTo>
                    <a:pt x="124841" y="249683"/>
                  </a:lnTo>
                  <a:cubicBezTo>
                    <a:pt x="55893" y="249683"/>
                    <a:pt x="0" y="193789"/>
                    <a:pt x="0" y="124841"/>
                  </a:cubicBezTo>
                  <a:lnTo>
                    <a:pt x="0" y="124841"/>
                  </a:lnTo>
                  <a:cubicBezTo>
                    <a:pt x="0" y="55893"/>
                    <a:pt x="55893" y="0"/>
                    <a:pt x="124841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F78D00"/>
              </a:solidFill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333345" cy="2877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907164" y="6846565"/>
            <a:ext cx="3032380" cy="2975748"/>
          </a:xfrm>
          <a:custGeom>
            <a:avLst/>
            <a:gdLst/>
            <a:ahLst/>
            <a:cxnLst/>
            <a:rect l="l" t="t" r="r" b="b"/>
            <a:pathLst>
              <a:path w="3032380" h="2975748">
                <a:moveTo>
                  <a:pt x="0" y="0"/>
                </a:moveTo>
                <a:lnTo>
                  <a:pt x="3032380" y="0"/>
                </a:lnTo>
                <a:lnTo>
                  <a:pt x="3032380" y="2975748"/>
                </a:lnTo>
                <a:lnTo>
                  <a:pt x="0" y="2975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>
            <a:off x="1028700" y="3192675"/>
            <a:ext cx="10580669" cy="3653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648"/>
              </a:lnSpc>
            </a:pPr>
            <a:r>
              <a:rPr lang="en-US" sz="23582" b="1" spc="-1414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MICEFA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2621597"/>
            <a:ext cx="11125056" cy="1625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046"/>
              </a:lnSpc>
            </a:pPr>
            <a:r>
              <a:rPr lang="en-US" sz="11927" dirty="0">
                <a:solidFill>
                  <a:srgbClr val="F78D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Create the Experience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5681" y="564822"/>
            <a:ext cx="17483863" cy="46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4"/>
              </a:lnSpc>
              <a:spcBef>
                <a:spcPct val="0"/>
              </a:spcBef>
            </a:pPr>
            <a:r>
              <a:rPr lang="en-US" sz="3543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Mission Interuniversitaire de Coordination des Echanges Franco-</a:t>
            </a:r>
            <a:r>
              <a:rPr lang="en-US" sz="3543" b="1" u="none" strike="noStrik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Américains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8899525"/>
            <a:ext cx="4138954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WWW.MICEFA.COM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31359" y="6300660"/>
            <a:ext cx="10090984" cy="4288121"/>
            <a:chOff x="0" y="0"/>
            <a:chExt cx="1729453" cy="7349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29453" cy="734924"/>
            </a:xfrm>
            <a:custGeom>
              <a:avLst/>
              <a:gdLst/>
              <a:ahLst/>
              <a:cxnLst/>
              <a:rect l="l" t="t" r="r" b="b"/>
              <a:pathLst>
                <a:path w="1729453" h="734924">
                  <a:moveTo>
                    <a:pt x="32990" y="0"/>
                  </a:moveTo>
                  <a:lnTo>
                    <a:pt x="1696463" y="0"/>
                  </a:lnTo>
                  <a:cubicBezTo>
                    <a:pt x="1714683" y="0"/>
                    <a:pt x="1729453" y="14770"/>
                    <a:pt x="1729453" y="32990"/>
                  </a:cubicBezTo>
                  <a:lnTo>
                    <a:pt x="1729453" y="701934"/>
                  </a:lnTo>
                  <a:cubicBezTo>
                    <a:pt x="1729453" y="720154"/>
                    <a:pt x="1714683" y="734924"/>
                    <a:pt x="1696463" y="734924"/>
                  </a:cubicBezTo>
                  <a:lnTo>
                    <a:pt x="32990" y="734924"/>
                  </a:lnTo>
                  <a:cubicBezTo>
                    <a:pt x="14770" y="734924"/>
                    <a:pt x="0" y="720154"/>
                    <a:pt x="0" y="701934"/>
                  </a:cubicBezTo>
                  <a:lnTo>
                    <a:pt x="0" y="32990"/>
                  </a:lnTo>
                  <a:cubicBezTo>
                    <a:pt x="0" y="14770"/>
                    <a:pt x="14770" y="0"/>
                    <a:pt x="32990" y="0"/>
                  </a:cubicBezTo>
                  <a:close/>
                </a:path>
              </a:pathLst>
            </a:custGeom>
            <a:blipFill>
              <a:blip r:embed="rId2"/>
              <a:stretch>
                <a:fillRect t="-26224" r="-10465" b="-4628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684489" y="8978389"/>
            <a:ext cx="3220784" cy="3220784"/>
            <a:chOff x="0" y="0"/>
            <a:chExt cx="4294379" cy="429437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294379" cy="4294379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sq">
                <a:solidFill>
                  <a:srgbClr val="F78D00"/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293047" y="293047"/>
              <a:ext cx="3708284" cy="370828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84A57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3655004" y="1350860"/>
            <a:ext cx="3604296" cy="3604296"/>
            <a:chOff x="0" y="0"/>
            <a:chExt cx="8909050" cy="8909050"/>
          </a:xfrm>
        </p:grpSpPr>
        <p:sp>
          <p:nvSpPr>
            <p:cNvPr id="12" name="Freeform 12"/>
            <p:cNvSpPr/>
            <p:nvPr/>
          </p:nvSpPr>
          <p:spPr>
            <a:xfrm>
              <a:off x="-210012" y="2402"/>
              <a:ext cx="9329074" cy="8904246"/>
            </a:xfrm>
            <a:custGeom>
              <a:avLst/>
              <a:gdLst/>
              <a:ahLst/>
              <a:cxnLst/>
              <a:rect l="l" t="t" r="r" b="b"/>
              <a:pathLst>
                <a:path w="9329074" h="8904246">
                  <a:moveTo>
                    <a:pt x="4664537" y="7123"/>
                  </a:moveTo>
                  <a:cubicBezTo>
                    <a:pt x="3071756" y="0"/>
                    <a:pt x="1596908" y="845651"/>
                    <a:pt x="798454" y="2223865"/>
                  </a:cubicBezTo>
                  <a:cubicBezTo>
                    <a:pt x="0" y="3602079"/>
                    <a:pt x="0" y="5302167"/>
                    <a:pt x="798454" y="6680382"/>
                  </a:cubicBezTo>
                  <a:cubicBezTo>
                    <a:pt x="1596908" y="8058595"/>
                    <a:pt x="3071756" y="8904246"/>
                    <a:pt x="4664537" y="8897123"/>
                  </a:cubicBezTo>
                  <a:cubicBezTo>
                    <a:pt x="6257318" y="8904246"/>
                    <a:pt x="7732166" y="8058595"/>
                    <a:pt x="8530620" y="6680382"/>
                  </a:cubicBezTo>
                  <a:cubicBezTo>
                    <a:pt x="9329074" y="5302167"/>
                    <a:pt x="9329074" y="3602079"/>
                    <a:pt x="8530620" y="2223865"/>
                  </a:cubicBezTo>
                  <a:cubicBezTo>
                    <a:pt x="7732166" y="845651"/>
                    <a:pt x="6257318" y="0"/>
                    <a:pt x="4664537" y="7123"/>
                  </a:cubicBezTo>
                  <a:close/>
                </a:path>
              </a:pathLst>
            </a:custGeom>
            <a:solidFill>
              <a:srgbClr val="237EA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3863" y="263805"/>
              <a:ext cx="8781323" cy="8381440"/>
            </a:xfrm>
            <a:custGeom>
              <a:avLst/>
              <a:gdLst/>
              <a:ahLst/>
              <a:cxnLst/>
              <a:rect l="l" t="t" r="r" b="b"/>
              <a:pathLst>
                <a:path w="8781323" h="8381440">
                  <a:moveTo>
                    <a:pt x="4390662" y="6705"/>
                  </a:moveTo>
                  <a:cubicBezTo>
                    <a:pt x="2891400" y="0"/>
                    <a:pt x="1503147" y="795999"/>
                    <a:pt x="751573" y="2093292"/>
                  </a:cubicBezTo>
                  <a:cubicBezTo>
                    <a:pt x="0" y="3390586"/>
                    <a:pt x="0" y="4990854"/>
                    <a:pt x="751573" y="6288148"/>
                  </a:cubicBezTo>
                  <a:cubicBezTo>
                    <a:pt x="1503147" y="7585441"/>
                    <a:pt x="2891400" y="8381440"/>
                    <a:pt x="4390662" y="8374735"/>
                  </a:cubicBezTo>
                  <a:cubicBezTo>
                    <a:pt x="5889924" y="8381440"/>
                    <a:pt x="7278177" y="7585441"/>
                    <a:pt x="8029751" y="6288148"/>
                  </a:cubicBezTo>
                  <a:cubicBezTo>
                    <a:pt x="8781323" y="4990854"/>
                    <a:pt x="8781323" y="3390586"/>
                    <a:pt x="8029751" y="2093292"/>
                  </a:cubicBezTo>
                  <a:cubicBezTo>
                    <a:pt x="7278177" y="795999"/>
                    <a:pt x="5889924" y="0"/>
                    <a:pt x="4390662" y="6705"/>
                  </a:cubicBezTo>
                  <a:close/>
                </a:path>
              </a:pathLst>
            </a:custGeom>
            <a:blipFill>
              <a:blip r:embed="rId3"/>
              <a:stretch>
                <a:fillRect l="-12752" t="-10792" r="-7974" b="-34654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2A2E3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9431899" y="1350860"/>
            <a:ext cx="3604296" cy="3604296"/>
            <a:chOff x="0" y="0"/>
            <a:chExt cx="8909050" cy="8909050"/>
          </a:xfrm>
        </p:grpSpPr>
        <p:sp>
          <p:nvSpPr>
            <p:cNvPr id="16" name="Freeform 16"/>
            <p:cNvSpPr/>
            <p:nvPr/>
          </p:nvSpPr>
          <p:spPr>
            <a:xfrm>
              <a:off x="-210012" y="2402"/>
              <a:ext cx="9329074" cy="8904246"/>
            </a:xfrm>
            <a:custGeom>
              <a:avLst/>
              <a:gdLst/>
              <a:ahLst/>
              <a:cxnLst/>
              <a:rect l="l" t="t" r="r" b="b"/>
              <a:pathLst>
                <a:path w="9329074" h="8904246">
                  <a:moveTo>
                    <a:pt x="4664537" y="7123"/>
                  </a:moveTo>
                  <a:cubicBezTo>
                    <a:pt x="3071756" y="0"/>
                    <a:pt x="1596908" y="845651"/>
                    <a:pt x="798454" y="2223865"/>
                  </a:cubicBezTo>
                  <a:cubicBezTo>
                    <a:pt x="0" y="3602079"/>
                    <a:pt x="0" y="5302167"/>
                    <a:pt x="798454" y="6680382"/>
                  </a:cubicBezTo>
                  <a:cubicBezTo>
                    <a:pt x="1596908" y="8058595"/>
                    <a:pt x="3071756" y="8904246"/>
                    <a:pt x="4664537" y="8897123"/>
                  </a:cubicBezTo>
                  <a:cubicBezTo>
                    <a:pt x="6257318" y="8904246"/>
                    <a:pt x="7732166" y="8058595"/>
                    <a:pt x="8530620" y="6680382"/>
                  </a:cubicBezTo>
                  <a:cubicBezTo>
                    <a:pt x="9329074" y="5302167"/>
                    <a:pt x="9329074" y="3602079"/>
                    <a:pt x="8530620" y="2223865"/>
                  </a:cubicBezTo>
                  <a:cubicBezTo>
                    <a:pt x="7732166" y="845651"/>
                    <a:pt x="6257318" y="0"/>
                    <a:pt x="4664537" y="7123"/>
                  </a:cubicBezTo>
                  <a:close/>
                </a:path>
              </a:pathLst>
            </a:custGeom>
            <a:solidFill>
              <a:srgbClr val="237EA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3863" y="263805"/>
              <a:ext cx="8781323" cy="8381440"/>
            </a:xfrm>
            <a:custGeom>
              <a:avLst/>
              <a:gdLst/>
              <a:ahLst/>
              <a:cxnLst/>
              <a:rect l="l" t="t" r="r" b="b"/>
              <a:pathLst>
                <a:path w="8781323" h="8381440">
                  <a:moveTo>
                    <a:pt x="4390662" y="6705"/>
                  </a:moveTo>
                  <a:cubicBezTo>
                    <a:pt x="2891400" y="0"/>
                    <a:pt x="1503147" y="795999"/>
                    <a:pt x="751573" y="2093292"/>
                  </a:cubicBezTo>
                  <a:cubicBezTo>
                    <a:pt x="0" y="3390586"/>
                    <a:pt x="0" y="4990854"/>
                    <a:pt x="751573" y="6288148"/>
                  </a:cubicBezTo>
                  <a:cubicBezTo>
                    <a:pt x="1503147" y="7585441"/>
                    <a:pt x="2891400" y="8381440"/>
                    <a:pt x="4390662" y="8374735"/>
                  </a:cubicBezTo>
                  <a:cubicBezTo>
                    <a:pt x="5889924" y="8381440"/>
                    <a:pt x="7278177" y="7585441"/>
                    <a:pt x="8029751" y="6288148"/>
                  </a:cubicBezTo>
                  <a:cubicBezTo>
                    <a:pt x="8781323" y="4990854"/>
                    <a:pt x="8781323" y="3390586"/>
                    <a:pt x="8029751" y="2093292"/>
                  </a:cubicBezTo>
                  <a:cubicBezTo>
                    <a:pt x="7278177" y="795999"/>
                    <a:pt x="5889924" y="0"/>
                    <a:pt x="4390662" y="6705"/>
                  </a:cubicBezTo>
                  <a:close/>
                </a:path>
              </a:pathLst>
            </a:custGeom>
            <a:blipFill>
              <a:blip r:embed="rId4"/>
              <a:stretch>
                <a:fillRect l="223" t="-5960" r="223" b="-27371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F78D00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Freeform 19"/>
          <p:cNvSpPr/>
          <p:nvPr/>
        </p:nvSpPr>
        <p:spPr>
          <a:xfrm>
            <a:off x="359627" y="6300660"/>
            <a:ext cx="3032380" cy="2975748"/>
          </a:xfrm>
          <a:custGeom>
            <a:avLst/>
            <a:gdLst/>
            <a:ahLst/>
            <a:cxnLst/>
            <a:rect l="l" t="t" r="r" b="b"/>
            <a:pathLst>
              <a:path w="3032380" h="2975748">
                <a:moveTo>
                  <a:pt x="0" y="0"/>
                </a:moveTo>
                <a:lnTo>
                  <a:pt x="3032379" y="0"/>
                </a:lnTo>
                <a:lnTo>
                  <a:pt x="3032379" y="2975748"/>
                </a:lnTo>
                <a:lnTo>
                  <a:pt x="0" y="29757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028700" y="1417535"/>
            <a:ext cx="8115300" cy="114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80"/>
              </a:lnSpc>
            </a:pPr>
            <a:r>
              <a:rPr lang="en-US" sz="8000" b="1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MICEFA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2928" y="3722621"/>
            <a:ext cx="7896921" cy="238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r>
              <a:rPr lang="en-US" sz="2700" u="none" strike="noStrike">
                <a:solidFill>
                  <a:srgbClr val="2A2E3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La MICEFA est un consortium d’universités d’Île de France, créé en 1985 afin de promouvoir la coopération scientifique et culturelle entre la France et l’Amérique du Nord. </a:t>
            </a: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endParaRPr lang="en-US" sz="2700" u="none" strike="noStrike">
              <a:solidFill>
                <a:srgbClr val="2A2E3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59627" y="3185665"/>
            <a:ext cx="5444089" cy="44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30"/>
              </a:lnSpc>
              <a:spcBef>
                <a:spcPct val="0"/>
              </a:spcBef>
            </a:pPr>
            <a:r>
              <a:rPr lang="en-US" sz="332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Your journy begins here!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34289" y="642120"/>
            <a:ext cx="4961484" cy="708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0"/>
              </a:lnSpc>
            </a:pPr>
            <a:r>
              <a:rPr lang="en-US" sz="5218">
                <a:solidFill>
                  <a:srgbClr val="F78D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Présentation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406721" y="1082919"/>
            <a:ext cx="1506587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Search...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481670" y="5018656"/>
            <a:ext cx="3504754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2A2E30"/>
                </a:solidFill>
                <a:latin typeface="Poppins"/>
                <a:ea typeface="Poppins"/>
                <a:cs typeface="Poppins"/>
                <a:sym typeface="Poppins"/>
              </a:rPr>
              <a:t>Responsable des échanges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2A2E30"/>
                </a:solidFill>
                <a:latin typeface="Poppins"/>
                <a:ea typeface="Poppins"/>
                <a:cs typeface="Poppins"/>
                <a:sym typeface="Poppins"/>
              </a:rPr>
              <a:t> Seth BROWN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146594" y="5018656"/>
            <a:ext cx="2807812" cy="71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2A2E30"/>
                </a:solidFill>
                <a:latin typeface="Poppins"/>
                <a:ea typeface="Poppins"/>
                <a:cs typeface="Poppins"/>
                <a:sym typeface="Poppins"/>
              </a:rPr>
              <a:t>Directeur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2A2E30"/>
                </a:solidFill>
                <a:latin typeface="Poppins"/>
                <a:ea typeface="Poppins"/>
                <a:cs typeface="Poppins"/>
                <a:sym typeface="Poppins"/>
              </a:rPr>
              <a:t> Jean FOURNIER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582002" y="8944568"/>
            <a:ext cx="3220784" cy="32207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1475" y="1028700"/>
            <a:ext cx="7619574" cy="7915868"/>
            <a:chOff x="0" y="0"/>
            <a:chExt cx="1437225" cy="1493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37225" cy="1493113"/>
            </a:xfrm>
            <a:custGeom>
              <a:avLst/>
              <a:gdLst/>
              <a:ahLst/>
              <a:cxnLst/>
              <a:rect l="l" t="t" r="r" b="b"/>
              <a:pathLst>
                <a:path w="1437225" h="1493113">
                  <a:moveTo>
                    <a:pt x="38610" y="0"/>
                  </a:moveTo>
                  <a:lnTo>
                    <a:pt x="1398615" y="0"/>
                  </a:lnTo>
                  <a:cubicBezTo>
                    <a:pt x="1419938" y="0"/>
                    <a:pt x="1437225" y="17286"/>
                    <a:pt x="1437225" y="38610"/>
                  </a:cubicBezTo>
                  <a:lnTo>
                    <a:pt x="1437225" y="1454502"/>
                  </a:lnTo>
                  <a:cubicBezTo>
                    <a:pt x="1437225" y="1464742"/>
                    <a:pt x="1433157" y="1474563"/>
                    <a:pt x="1425916" y="1481804"/>
                  </a:cubicBezTo>
                  <a:cubicBezTo>
                    <a:pt x="1418675" y="1489045"/>
                    <a:pt x="1408855" y="1493113"/>
                    <a:pt x="1398615" y="1493113"/>
                  </a:cubicBezTo>
                  <a:lnTo>
                    <a:pt x="38610" y="1493113"/>
                  </a:lnTo>
                  <a:cubicBezTo>
                    <a:pt x="28370" y="1493113"/>
                    <a:pt x="18549" y="1489045"/>
                    <a:pt x="11309" y="1481804"/>
                  </a:cubicBezTo>
                  <a:cubicBezTo>
                    <a:pt x="4068" y="1474563"/>
                    <a:pt x="0" y="1464742"/>
                    <a:pt x="0" y="1454502"/>
                  </a:cubicBezTo>
                  <a:lnTo>
                    <a:pt x="0" y="38610"/>
                  </a:lnTo>
                  <a:cubicBezTo>
                    <a:pt x="0" y="28370"/>
                    <a:pt x="4068" y="18549"/>
                    <a:pt x="11309" y="11309"/>
                  </a:cubicBezTo>
                  <a:cubicBezTo>
                    <a:pt x="18549" y="4068"/>
                    <a:pt x="28370" y="0"/>
                    <a:pt x="38610" y="0"/>
                  </a:cubicBezTo>
                  <a:close/>
                </a:path>
              </a:pathLst>
            </a:custGeom>
            <a:blipFill>
              <a:blip r:embed="rId2"/>
              <a:stretch>
                <a:fillRect l="-23584" t="-2215" r="-38951" b="-2215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801788" y="9164354"/>
            <a:ext cx="2781213" cy="278121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041249" y="2171245"/>
            <a:ext cx="6345890" cy="2164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80"/>
              </a:lnSpc>
            </a:pPr>
            <a:r>
              <a:rPr lang="en-US" sz="8000" b="1">
                <a:solidFill>
                  <a:srgbClr val="237EA0"/>
                </a:solidFill>
                <a:latin typeface="Poppins Bold"/>
                <a:ea typeface="Poppins Bold"/>
                <a:cs typeface="Poppins Bold"/>
                <a:sym typeface="Poppins Bold"/>
              </a:rPr>
              <a:t>Comment ça marche?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06221" y="4455903"/>
            <a:ext cx="9300779" cy="5829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05814" lvl="1" indent="-514350" algn="l">
              <a:lnSpc>
                <a:spcPts val="3779"/>
              </a:lnSpc>
              <a:buFont typeface="+mj-lt"/>
              <a:buAutoNum type="arabicPeriod"/>
            </a:pPr>
            <a:r>
              <a:rPr lang="en-US" sz="2699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Ch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oisir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la MICEFA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comme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un de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vos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vœux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mobilité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dans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votre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université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francilienne</a:t>
            </a:r>
            <a:endParaRPr lang="en-US" sz="2699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805814" lvl="1" indent="-514350" algn="l">
              <a:lnSpc>
                <a:spcPts val="3779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Votre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université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vous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attribue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votre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place dans le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programme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MICEFA</a:t>
            </a:r>
          </a:p>
          <a:p>
            <a:pPr marL="805814" lvl="1" indent="-514350" algn="l">
              <a:lnSpc>
                <a:spcPts val="3779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Remplir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le dossier de candidature MICEFA</a:t>
            </a:r>
          </a:p>
          <a:p>
            <a:pPr marL="1165857" lvl="2" indent="-388619" algn="l">
              <a:lnSpc>
                <a:spcPts val="3779"/>
              </a:lnSpc>
              <a:spcBef>
                <a:spcPct val="0"/>
              </a:spcBef>
              <a:buFont typeface="Arial"/>
              <a:buChar char="⚬"/>
            </a:pP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Faire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vos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vœux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de 4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universités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et/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ou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consortiums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parmi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les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partenaires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MICEFA</a:t>
            </a:r>
          </a:p>
          <a:p>
            <a:pPr marL="805814" lvl="1" indent="-514350" algn="l">
              <a:lnSpc>
                <a:spcPts val="3779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Entretien avec MICEFA</a:t>
            </a:r>
          </a:p>
          <a:p>
            <a:pPr marL="805814" lvl="1" indent="-514350" algn="l">
              <a:lnSpc>
                <a:spcPts val="3779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Placement dans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une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université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partenaire</a:t>
            </a:r>
            <a:endParaRPr lang="en-US" sz="2699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91588" lvl="2" indent="-514350" algn="l">
              <a:lnSpc>
                <a:spcPts val="37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Envoi du dossier de candidature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partenaire</a:t>
            </a:r>
            <a:endParaRPr lang="en-US" sz="2699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805814" lvl="1" indent="-514350" algn="l">
              <a:lnSpc>
                <a:spcPts val="3779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Acceptance et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départ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699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mobilité</a:t>
            </a:r>
            <a:r>
              <a:rPr lang="en-US" sz="2699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endParaRPr lang="en-US" sz="2699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041249" y="1527419"/>
            <a:ext cx="4961484" cy="708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0"/>
              </a:lnSpc>
            </a:pPr>
            <a:r>
              <a:rPr lang="en-US" sz="5218">
                <a:solidFill>
                  <a:srgbClr val="F78D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The How of how to?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06721" y="1082919"/>
            <a:ext cx="1506587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Search...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913309" y="172621"/>
            <a:ext cx="2279086" cy="2236522"/>
          </a:xfrm>
          <a:custGeom>
            <a:avLst/>
            <a:gdLst/>
            <a:ahLst/>
            <a:cxnLst/>
            <a:rect l="l" t="t" r="r" b="b"/>
            <a:pathLst>
              <a:path w="2279086" h="2236522">
                <a:moveTo>
                  <a:pt x="0" y="0"/>
                </a:moveTo>
                <a:lnTo>
                  <a:pt x="2279086" y="0"/>
                </a:lnTo>
                <a:lnTo>
                  <a:pt x="2279086" y="2236522"/>
                </a:lnTo>
                <a:lnTo>
                  <a:pt x="0" y="22365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D0E394C7-C23C-84C5-17B5-620D0F797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76" y="40392"/>
            <a:ext cx="13024879" cy="10200998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16785866" y="2139892"/>
            <a:ext cx="3220784" cy="32207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005651" y="2359678"/>
            <a:ext cx="2781213" cy="278121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031456" y="213801"/>
            <a:ext cx="1948391" cy="1912003"/>
          </a:xfrm>
          <a:custGeom>
            <a:avLst/>
            <a:gdLst/>
            <a:ahLst/>
            <a:cxnLst/>
            <a:rect l="l" t="t" r="r" b="b"/>
            <a:pathLst>
              <a:path w="1948391" h="1912003">
                <a:moveTo>
                  <a:pt x="0" y="0"/>
                </a:moveTo>
                <a:lnTo>
                  <a:pt x="1948391" y="0"/>
                </a:lnTo>
                <a:lnTo>
                  <a:pt x="1948391" y="1912003"/>
                </a:lnTo>
                <a:lnTo>
                  <a:pt x="0" y="19120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561250" y="1015383"/>
            <a:ext cx="14712231" cy="1277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40"/>
              </a:lnSpc>
            </a:pPr>
            <a:r>
              <a:rPr lang="en-US" sz="8000" b="1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Nos Universités partenaires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1250" y="630345"/>
            <a:ext cx="4961484" cy="706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70"/>
              </a:lnSpc>
            </a:pPr>
            <a:r>
              <a:rPr lang="en-US" sz="5218">
                <a:solidFill>
                  <a:srgbClr val="F78D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Partner Universities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65182B91-BD05-9148-CBB2-D91B2BB27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75" y="0"/>
            <a:ext cx="13277825" cy="10257606"/>
          </a:xfrm>
          <a:prstGeom prst="rect">
            <a:avLst/>
          </a:prstGeom>
          <a:ln>
            <a:noFill/>
          </a:ln>
        </p:spPr>
      </p:pic>
      <p:grpSp>
        <p:nvGrpSpPr>
          <p:cNvPr id="2" name="Group 2"/>
          <p:cNvGrpSpPr/>
          <p:nvPr/>
        </p:nvGrpSpPr>
        <p:grpSpPr>
          <a:xfrm>
            <a:off x="16198993" y="8676608"/>
            <a:ext cx="3220784" cy="32207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418778" y="8896393"/>
            <a:ext cx="2781213" cy="278121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AD74850-A872-59C0-6244-F11592120803}"/>
              </a:ext>
            </a:extLst>
          </p:cNvPr>
          <p:cNvCxnSpPr>
            <a:cxnSpLocks/>
          </p:cNvCxnSpPr>
          <p:nvPr/>
        </p:nvCxnSpPr>
        <p:spPr>
          <a:xfrm flipH="1" flipV="1">
            <a:off x="4557177" y="1329273"/>
            <a:ext cx="796360" cy="844573"/>
          </a:xfrm>
          <a:prstGeom prst="straightConnector1">
            <a:avLst/>
          </a:prstGeom>
          <a:ln w="158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050B2ED7-74DA-581F-3245-F4C0D849B384}"/>
              </a:ext>
            </a:extLst>
          </p:cNvPr>
          <p:cNvSpPr txBox="1"/>
          <p:nvPr/>
        </p:nvSpPr>
        <p:spPr>
          <a:xfrm>
            <a:off x="5572993" y="2173846"/>
            <a:ext cx="49377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4800" dirty="0">
                <a:solidFill>
                  <a:schemeClr val="accent4"/>
                </a:solidFill>
                <a:latin typeface="AlternateGothicEF NoTwo" panose="02000006040000020004" pitchFamily="2" charset="0"/>
              </a:rPr>
              <a:t>1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CAB92C4-7666-911F-857F-F8D0420CAEC9}"/>
              </a:ext>
            </a:extLst>
          </p:cNvPr>
          <p:cNvCxnSpPr>
            <a:cxnSpLocks/>
          </p:cNvCxnSpPr>
          <p:nvPr/>
        </p:nvCxnSpPr>
        <p:spPr>
          <a:xfrm flipH="1" flipV="1">
            <a:off x="5353537" y="8299525"/>
            <a:ext cx="976192" cy="658202"/>
          </a:xfrm>
          <a:prstGeom prst="straightConnector1">
            <a:avLst/>
          </a:prstGeom>
          <a:ln w="158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3C0A6D4A-A824-00DA-E63A-090FDB6C81FC}"/>
              </a:ext>
            </a:extLst>
          </p:cNvPr>
          <p:cNvSpPr txBox="1"/>
          <p:nvPr/>
        </p:nvSpPr>
        <p:spPr>
          <a:xfrm>
            <a:off x="6478610" y="8678356"/>
            <a:ext cx="49377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4800" dirty="0">
                <a:solidFill>
                  <a:schemeClr val="accent4"/>
                </a:solidFill>
                <a:latin typeface="AlternateGothicEF NoTwo" panose="02000006040000020004" pitchFamily="2" charset="0"/>
              </a:rPr>
              <a:t>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98993" y="8676608"/>
            <a:ext cx="3220784" cy="32207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418778" y="8896393"/>
            <a:ext cx="2781213" cy="278121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4157697" y="3351755"/>
            <a:ext cx="3651688" cy="3583490"/>
          </a:xfrm>
          <a:custGeom>
            <a:avLst/>
            <a:gdLst/>
            <a:ahLst/>
            <a:cxnLst/>
            <a:rect l="l" t="t" r="r" b="b"/>
            <a:pathLst>
              <a:path w="3651688" h="3583490">
                <a:moveTo>
                  <a:pt x="0" y="0"/>
                </a:moveTo>
                <a:lnTo>
                  <a:pt x="3651688" y="0"/>
                </a:lnTo>
                <a:lnTo>
                  <a:pt x="3651688" y="3583490"/>
                </a:lnTo>
                <a:lnTo>
                  <a:pt x="0" y="3583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2FAE43F-CF90-6897-0D36-7FF4A5A11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54" y="26377"/>
            <a:ext cx="13315873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4F79997-FAB0-4A48-853F-B90D6A511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64" y="370901"/>
            <a:ext cx="1908866" cy="1873215"/>
          </a:xfrm>
          <a:prstGeom prst="rect">
            <a:avLst/>
          </a:prstGeom>
        </p:spPr>
      </p:pic>
      <p:sp>
        <p:nvSpPr>
          <p:cNvPr id="7" name="Titre 6">
            <a:extLst>
              <a:ext uri="{FF2B5EF4-FFF2-40B4-BE49-F238E27FC236}">
                <a16:creationId xmlns:a16="http://schemas.microsoft.com/office/drawing/2014/main" id="{A0A32599-01CD-4C8C-B675-3D9C908E4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4787" y="444885"/>
            <a:ext cx="14063613" cy="862623"/>
          </a:xfrm>
        </p:spPr>
        <p:txBody>
          <a:bodyPr>
            <a:normAutofit fontScale="90000"/>
          </a:bodyPr>
          <a:lstStyle/>
          <a:p>
            <a:r>
              <a:rPr lang="fr-FR" sz="7950" dirty="0">
                <a:latin typeface="+mn-lt"/>
              </a:rPr>
              <a:t>MICEFA </a:t>
            </a:r>
            <a:r>
              <a:rPr lang="fr-FR" sz="7950" dirty="0" err="1">
                <a:latin typeface="+mn-lt"/>
              </a:rPr>
              <a:t>University</a:t>
            </a:r>
            <a:r>
              <a:rPr lang="fr-FR" sz="7950" dirty="0">
                <a:latin typeface="+mn-lt"/>
              </a:rPr>
              <a:t> Wish Guide</a:t>
            </a:r>
            <a:endParaRPr lang="fr-FR" dirty="0">
              <a:latin typeface="+mn-lt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F08CD45-214E-489A-BBB7-DF89F8A2B892}"/>
              </a:ext>
            </a:extLst>
          </p:cNvPr>
          <p:cNvSpPr txBox="1"/>
          <p:nvPr/>
        </p:nvSpPr>
        <p:spPr>
          <a:xfrm>
            <a:off x="3614787" y="1217262"/>
            <a:ext cx="13705311" cy="784830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just"/>
            <a:r>
              <a:rPr lang="fr-FR" sz="2100" dirty="0">
                <a:latin typeface="+mj-lt"/>
                <a:cs typeface="Calibri Light"/>
              </a:rPr>
              <a:t>MICEFA candidates MUST select at least 4 </a:t>
            </a:r>
            <a:r>
              <a:rPr lang="fr-FR" sz="2100" dirty="0" err="1">
                <a:latin typeface="+mj-lt"/>
                <a:cs typeface="Calibri Light"/>
              </a:rPr>
              <a:t>universities</a:t>
            </a:r>
            <a:r>
              <a:rPr lang="fr-FR" sz="2100" dirty="0">
                <a:latin typeface="+mj-lt"/>
                <a:cs typeface="Calibri Light"/>
              </a:rPr>
              <a:t>. You </a:t>
            </a:r>
            <a:r>
              <a:rPr lang="fr-FR" sz="2100" dirty="0" err="1">
                <a:latin typeface="+mj-lt"/>
                <a:cs typeface="Calibri Light"/>
              </a:rPr>
              <a:t>may</a:t>
            </a:r>
            <a:r>
              <a:rPr lang="fr-FR" sz="2100" dirty="0">
                <a:latin typeface="+mj-lt"/>
                <a:cs typeface="Calibri Light"/>
              </a:rPr>
              <a:t> select more </a:t>
            </a:r>
            <a:r>
              <a:rPr lang="fr-FR" sz="2100" dirty="0" err="1">
                <a:latin typeface="+mj-lt"/>
                <a:cs typeface="Calibri Light"/>
              </a:rPr>
              <a:t>than</a:t>
            </a:r>
            <a:r>
              <a:rPr lang="fr-FR" sz="2100" dirty="0">
                <a:latin typeface="+mj-lt"/>
                <a:cs typeface="Calibri Light"/>
              </a:rPr>
              <a:t> 4 if </a:t>
            </a:r>
            <a:r>
              <a:rPr lang="fr-FR" sz="2100" dirty="0" err="1">
                <a:latin typeface="+mj-lt"/>
                <a:cs typeface="Calibri Light"/>
              </a:rPr>
              <a:t>you</a:t>
            </a:r>
            <a:r>
              <a:rPr lang="fr-FR" sz="2100" dirty="0">
                <a:latin typeface="+mj-lt"/>
                <a:cs typeface="Calibri Light"/>
              </a:rPr>
              <a:t> </a:t>
            </a:r>
            <a:r>
              <a:rPr lang="fr-FR" sz="2100" dirty="0" err="1">
                <a:latin typeface="+mj-lt"/>
                <a:cs typeface="Calibri Light"/>
              </a:rPr>
              <a:t>would</a:t>
            </a:r>
            <a:r>
              <a:rPr lang="fr-FR" sz="2100" dirty="0">
                <a:latin typeface="+mj-lt"/>
                <a:cs typeface="Calibri Light"/>
              </a:rPr>
              <a:t> like.  </a:t>
            </a:r>
            <a:r>
              <a:rPr lang="fr-FR" sz="2100" dirty="0" err="1">
                <a:latin typeface="+mj-lt"/>
                <a:cs typeface="Calibri Light"/>
              </a:rPr>
              <a:t>Please</a:t>
            </a:r>
            <a:r>
              <a:rPr lang="fr-FR" sz="2100" dirty="0">
                <a:latin typeface="+mj-lt"/>
                <a:cs typeface="Calibri Light"/>
              </a:rPr>
              <a:t> follow </a:t>
            </a:r>
            <a:r>
              <a:rPr lang="fr-FR" sz="2100" dirty="0" err="1">
                <a:latin typeface="+mj-lt"/>
                <a:cs typeface="Calibri Light"/>
              </a:rPr>
              <a:t>this</a:t>
            </a:r>
            <a:r>
              <a:rPr lang="fr-FR" sz="2100" dirty="0">
                <a:latin typeface="+mj-lt"/>
                <a:cs typeface="Calibri Light"/>
              </a:rPr>
              <a:t> guide on how to select </a:t>
            </a:r>
            <a:r>
              <a:rPr lang="fr-FR" sz="2100" dirty="0" err="1">
                <a:latin typeface="+mj-lt"/>
                <a:cs typeface="Calibri Light"/>
              </a:rPr>
              <a:t>universities</a:t>
            </a:r>
            <a:r>
              <a:rPr lang="fr-FR" sz="2100" dirty="0">
                <a:latin typeface="+mj-lt"/>
                <a:cs typeface="Calibri Light"/>
              </a:rPr>
              <a:t>:</a:t>
            </a:r>
            <a:endParaRPr lang="fr-FR" sz="2100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12B4134-181E-456D-8EB9-21824AFD7CB9}"/>
              </a:ext>
            </a:extLst>
          </p:cNvPr>
          <p:cNvSpPr txBox="1"/>
          <p:nvPr/>
        </p:nvSpPr>
        <p:spPr>
          <a:xfrm>
            <a:off x="456416" y="2400300"/>
            <a:ext cx="5527336" cy="235449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137160" tIns="68580" rIns="137160" bIns="68580" rtlCol="0" anchor="t">
            <a:spAutoFit/>
          </a:bodyPr>
          <a:lstStyle>
            <a:defPPr>
              <a:defRPr lang="fr-FR"/>
            </a:defPPr>
            <a:lvl1pPr algn="ctr">
              <a:defRPr u="sng">
                <a:latin typeface="Franklin Gothic Medium Cond" panose="020B0606030402020204" pitchFamily="34" charset="0"/>
              </a:defRPr>
            </a:lvl1pPr>
          </a:lstStyle>
          <a:p>
            <a:r>
              <a:rPr lang="fr-FR" sz="2400" dirty="0" err="1">
                <a:latin typeface="+mn-lt"/>
              </a:rPr>
              <a:t>Step</a:t>
            </a:r>
            <a:r>
              <a:rPr lang="fr-FR" sz="2400" dirty="0">
                <a:latin typeface="+mn-lt"/>
              </a:rPr>
              <a:t> 1: Explore </a:t>
            </a:r>
            <a:r>
              <a:rPr lang="fr-FR" sz="2400" dirty="0" err="1">
                <a:latin typeface="+mn-lt"/>
              </a:rPr>
              <a:t>our</a:t>
            </a:r>
            <a:r>
              <a:rPr lang="fr-FR" sz="2400" dirty="0">
                <a:latin typeface="+mn-lt"/>
              </a:rPr>
              <a:t> </a:t>
            </a:r>
            <a:r>
              <a:rPr lang="fr-FR" sz="2400" dirty="0" err="1">
                <a:latin typeface="+mn-lt"/>
              </a:rPr>
              <a:t>Partners</a:t>
            </a:r>
            <a:endParaRPr lang="fr-FR" sz="2400" dirty="0"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fr-FR" sz="2000" u="none" dirty="0" err="1">
                <a:latin typeface="+mn-lt"/>
              </a:rPr>
              <a:t>Ecplore</a:t>
            </a:r>
            <a:r>
              <a:rPr lang="fr-FR" sz="2000" u="none" dirty="0">
                <a:latin typeface="+mn-lt"/>
              </a:rPr>
              <a:t> </a:t>
            </a:r>
            <a:r>
              <a:rPr lang="fr-FR" sz="2000" u="none" dirty="0" err="1">
                <a:latin typeface="+mn-lt"/>
              </a:rPr>
              <a:t>MICEFA’s</a:t>
            </a:r>
            <a:r>
              <a:rPr lang="fr-FR" sz="2000" u="none" dirty="0">
                <a:latin typeface="+mn-lt"/>
              </a:rPr>
              <a:t> Partner </a:t>
            </a:r>
            <a:r>
              <a:rPr lang="fr-FR" sz="2000" u="none" dirty="0" err="1">
                <a:latin typeface="+mn-lt"/>
              </a:rPr>
              <a:t>universities</a:t>
            </a:r>
            <a:r>
              <a:rPr lang="fr-FR" sz="2000" u="none" dirty="0">
                <a:latin typeface="+mn-lt"/>
              </a:rPr>
              <a:t>: </a:t>
            </a:r>
            <a:r>
              <a:rPr lang="fr-FR" sz="2000" u="none" dirty="0">
                <a:solidFill>
                  <a:schemeClr val="bg1"/>
                </a:solidFill>
                <a:latin typeface="+mn-lt"/>
              </a:rPr>
              <a:t>https://</a:t>
            </a:r>
            <a:r>
              <a:rPr lang="fr-FR" sz="2000" u="none" dirty="0" err="1">
                <a:solidFill>
                  <a:schemeClr val="bg1"/>
                </a:solidFill>
                <a:latin typeface="+mn-lt"/>
              </a:rPr>
              <a:t>micefa.org</a:t>
            </a:r>
            <a:r>
              <a:rPr lang="fr-FR" sz="2000" u="none" dirty="0">
                <a:solidFill>
                  <a:schemeClr val="bg1"/>
                </a:solidFill>
                <a:latin typeface="+mn-lt"/>
              </a:rPr>
              <a:t>/</a:t>
            </a:r>
            <a:r>
              <a:rPr lang="fr-FR" sz="2000" u="none" dirty="0" err="1">
                <a:solidFill>
                  <a:schemeClr val="bg1"/>
                </a:solidFill>
                <a:latin typeface="+mn-lt"/>
              </a:rPr>
              <a:t>partners_universities</a:t>
            </a:r>
            <a:r>
              <a:rPr lang="fr-FR" sz="2000" u="none" dirty="0">
                <a:solidFill>
                  <a:schemeClr val="bg1"/>
                </a:solidFill>
                <a:latin typeface="+mn-lt"/>
              </a:rPr>
              <a:t>/</a:t>
            </a:r>
            <a:endParaRPr lang="fr-FR" sz="2000" u="none" dirty="0"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i="1" u="none" dirty="0" err="1">
                <a:latin typeface="+mn-lt"/>
              </a:rPr>
              <a:t>Please</a:t>
            </a:r>
            <a:r>
              <a:rPr lang="fr-FR" sz="2000" i="1" u="none" dirty="0">
                <a:latin typeface="+mn-lt"/>
              </a:rPr>
              <a:t> </a:t>
            </a:r>
            <a:r>
              <a:rPr lang="fr-FR" sz="2000" i="1" u="none" dirty="0" err="1">
                <a:latin typeface="+mn-lt"/>
              </a:rPr>
              <a:t>consult</a:t>
            </a:r>
            <a:r>
              <a:rPr lang="fr-FR" sz="2000" i="1" u="none" dirty="0">
                <a:latin typeface="+mn-lt"/>
              </a:rPr>
              <a:t> the </a:t>
            </a:r>
            <a:r>
              <a:rPr lang="fr-FR" sz="2000" i="1" u="none" dirty="0" err="1">
                <a:latin typeface="+mn-lt"/>
              </a:rPr>
              <a:t>list</a:t>
            </a:r>
            <a:r>
              <a:rPr lang="fr-FR" sz="2000" i="1" u="none" dirty="0">
                <a:latin typeface="+mn-lt"/>
              </a:rPr>
              <a:t> of </a:t>
            </a:r>
            <a:r>
              <a:rPr lang="fr-FR" sz="2000" i="1" u="none" dirty="0" err="1">
                <a:latin typeface="+mn-lt"/>
              </a:rPr>
              <a:t>availible</a:t>
            </a:r>
            <a:r>
              <a:rPr lang="fr-FR" sz="2000" i="1" u="none" dirty="0">
                <a:latin typeface="+mn-lt"/>
              </a:rPr>
              <a:t> </a:t>
            </a:r>
            <a:r>
              <a:rPr lang="fr-FR" sz="2000" i="1" u="none" dirty="0" err="1">
                <a:latin typeface="+mn-lt"/>
              </a:rPr>
              <a:t>universities</a:t>
            </a:r>
            <a:r>
              <a:rPr lang="fr-FR" sz="2000" i="1" u="none" dirty="0">
                <a:latin typeface="+mn-lt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u="none" dirty="0">
                <a:latin typeface="+mn-lt"/>
              </a:rPr>
              <a:t>Academic </a:t>
            </a:r>
            <a:r>
              <a:rPr lang="fr-FR" sz="2000" u="none" dirty="0" err="1">
                <a:latin typeface="+mn-lt"/>
              </a:rPr>
              <a:t>needs</a:t>
            </a:r>
            <a:endParaRPr lang="fr-FR" sz="2000" u="none" dirty="0"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u="none" dirty="0" err="1">
                <a:latin typeface="+mn-lt"/>
              </a:rPr>
              <a:t>Personal</a:t>
            </a:r>
            <a:r>
              <a:rPr lang="fr-FR" sz="2000" u="none" dirty="0">
                <a:latin typeface="+mn-lt"/>
              </a:rPr>
              <a:t> </a:t>
            </a:r>
            <a:r>
              <a:rPr lang="fr-FR" sz="2000" u="none" dirty="0" err="1">
                <a:latin typeface="+mn-lt"/>
              </a:rPr>
              <a:t>preferences</a:t>
            </a:r>
            <a:r>
              <a:rPr lang="fr-FR" sz="2000" u="none" dirty="0">
                <a:latin typeface="+mn-lt"/>
              </a:rPr>
              <a:t> ( location and </a:t>
            </a:r>
            <a:r>
              <a:rPr lang="fr-FR" sz="2000" u="none" dirty="0" err="1">
                <a:latin typeface="+mn-lt"/>
              </a:rPr>
              <a:t>experience</a:t>
            </a:r>
            <a:r>
              <a:rPr lang="fr-FR" sz="2000" u="none" dirty="0">
                <a:latin typeface="+mn-lt"/>
              </a:rPr>
              <a:t>)</a:t>
            </a:r>
            <a:endParaRPr lang="fr-FR" sz="2000" i="1" u="none" dirty="0">
              <a:latin typeface="+mn-lt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C4E3D78-83D0-4567-BE25-B5C8CE5B3FA5}"/>
              </a:ext>
            </a:extLst>
          </p:cNvPr>
          <p:cNvSpPr txBox="1"/>
          <p:nvPr/>
        </p:nvSpPr>
        <p:spPr>
          <a:xfrm>
            <a:off x="6371517" y="2400300"/>
            <a:ext cx="5527336" cy="52629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u="sng" dirty="0" err="1">
                <a:latin typeface="+mj-lt"/>
              </a:rPr>
              <a:t>Step</a:t>
            </a:r>
            <a:r>
              <a:rPr lang="fr-FR" sz="2400" u="sng" dirty="0">
                <a:latin typeface="+mj-lt"/>
              </a:rPr>
              <a:t> 2: </a:t>
            </a:r>
            <a:r>
              <a:rPr lang="fr-FR" sz="2400" u="sng" dirty="0" err="1">
                <a:latin typeface="+mj-lt"/>
              </a:rPr>
              <a:t>Make</a:t>
            </a:r>
            <a:r>
              <a:rPr lang="fr-FR" sz="2400" u="sng" dirty="0">
                <a:latin typeface="+mj-lt"/>
              </a:rPr>
              <a:t> </a:t>
            </a:r>
            <a:r>
              <a:rPr lang="fr-FR" sz="2400" u="sng" dirty="0" err="1">
                <a:latin typeface="+mj-lt"/>
              </a:rPr>
              <a:t>Your</a:t>
            </a:r>
            <a:r>
              <a:rPr lang="fr-FR" sz="2400" u="sng" dirty="0">
                <a:latin typeface="+mj-lt"/>
              </a:rPr>
              <a:t> </a:t>
            </a:r>
            <a:r>
              <a:rPr lang="fr-FR" sz="2400" u="sng" dirty="0" err="1">
                <a:latin typeface="+mj-lt"/>
              </a:rPr>
              <a:t>Selection</a:t>
            </a:r>
            <a:endParaRPr lang="fr-FR" sz="2400" u="sng" dirty="0">
              <a:latin typeface="+mj-lt"/>
            </a:endParaRPr>
          </a:p>
          <a:p>
            <a:r>
              <a:rPr lang="fr-FR" sz="2400" dirty="0">
                <a:latin typeface="+mj-lt"/>
              </a:rPr>
              <a:t>Select a minium of 4 </a:t>
            </a:r>
            <a:r>
              <a:rPr lang="fr-FR" sz="2400" dirty="0" err="1">
                <a:latin typeface="+mj-lt"/>
              </a:rPr>
              <a:t>universities</a:t>
            </a:r>
            <a:r>
              <a:rPr lang="fr-FR" sz="2400" dirty="0">
                <a:latin typeface="+mj-lt"/>
              </a:rPr>
              <a:t> and/or consortiums in accordance </a:t>
            </a:r>
            <a:r>
              <a:rPr lang="fr-FR" sz="2400" dirty="0" err="1">
                <a:latin typeface="+mj-lt"/>
              </a:rPr>
              <a:t>with</a:t>
            </a:r>
            <a:r>
              <a:rPr lang="fr-FR" sz="2400" dirty="0">
                <a:latin typeface="+mj-lt"/>
              </a:rPr>
              <a:t> the </a:t>
            </a:r>
            <a:r>
              <a:rPr lang="fr-FR" sz="2400" dirty="0" err="1">
                <a:latin typeface="+mj-lt"/>
              </a:rPr>
              <a:t>following</a:t>
            </a:r>
            <a:r>
              <a:rPr lang="fr-FR" sz="2400" dirty="0">
                <a:latin typeface="+mj-lt"/>
              </a:rPr>
              <a:t> </a:t>
            </a:r>
            <a:r>
              <a:rPr lang="fr-FR" sz="2400" dirty="0" err="1">
                <a:latin typeface="+mj-lt"/>
              </a:rPr>
              <a:t>rules</a:t>
            </a:r>
            <a:r>
              <a:rPr lang="fr-FR" sz="2400" dirty="0">
                <a:latin typeface="+mj-lt"/>
              </a:rPr>
              <a:t>:</a:t>
            </a:r>
          </a:p>
          <a:p>
            <a:endParaRPr lang="fr-FR" sz="2400" dirty="0">
              <a:latin typeface="+mj-lt"/>
            </a:endParaRP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fr-FR" sz="2400" dirty="0">
                <a:latin typeface="+mj-lt"/>
              </a:rPr>
              <a:t>If </a:t>
            </a:r>
            <a:r>
              <a:rPr lang="fr-FR" sz="2400" dirty="0" err="1">
                <a:latin typeface="+mj-lt"/>
              </a:rPr>
              <a:t>interested</a:t>
            </a:r>
            <a:r>
              <a:rPr lang="fr-FR" sz="2400" dirty="0">
                <a:latin typeface="+mj-lt"/>
              </a:rPr>
              <a:t> in a </a:t>
            </a:r>
            <a:r>
              <a:rPr lang="fr-FR" sz="2400" dirty="0" err="1">
                <a:latin typeface="+mj-lt"/>
              </a:rPr>
              <a:t>consortuim</a:t>
            </a:r>
            <a:r>
              <a:rPr lang="fr-FR" sz="2400" dirty="0">
                <a:latin typeface="+mj-lt"/>
              </a:rPr>
              <a:t> (CSU, CUNY, SUNY) </a:t>
            </a:r>
            <a:r>
              <a:rPr lang="fr-FR" sz="2400" dirty="0" err="1">
                <a:latin typeface="+mj-lt"/>
              </a:rPr>
              <a:t>each</a:t>
            </a:r>
            <a:r>
              <a:rPr lang="fr-FR" sz="2400" dirty="0">
                <a:latin typeface="+mj-lt"/>
              </a:rPr>
              <a:t> </a:t>
            </a:r>
            <a:r>
              <a:rPr lang="fr-FR" sz="2400" dirty="0" err="1">
                <a:latin typeface="+mj-lt"/>
              </a:rPr>
              <a:t>counts</a:t>
            </a:r>
            <a:r>
              <a:rPr lang="fr-FR" sz="2400" dirty="0">
                <a:latin typeface="+mj-lt"/>
              </a:rPr>
              <a:t> as a single </a:t>
            </a:r>
            <a:r>
              <a:rPr lang="fr-FR" sz="2400" dirty="0" err="1">
                <a:latin typeface="+mj-lt"/>
              </a:rPr>
              <a:t>wish</a:t>
            </a:r>
            <a:r>
              <a:rPr lang="fr-FR" sz="2400" dirty="0">
                <a:latin typeface="+mj-lt"/>
              </a:rPr>
              <a:t>. You must </a:t>
            </a:r>
            <a:r>
              <a:rPr lang="fr-FR" sz="2400" dirty="0" err="1">
                <a:latin typeface="+mj-lt"/>
              </a:rPr>
              <a:t>then</a:t>
            </a:r>
            <a:r>
              <a:rPr lang="fr-FR" sz="2400" dirty="0">
                <a:latin typeface="+mj-lt"/>
              </a:rPr>
              <a:t> select 4 </a:t>
            </a:r>
            <a:r>
              <a:rPr lang="fr-FR" sz="2400" dirty="0" err="1">
                <a:latin typeface="+mj-lt"/>
              </a:rPr>
              <a:t>campuses</a:t>
            </a:r>
            <a:r>
              <a:rPr lang="fr-FR" sz="2400" dirty="0">
                <a:latin typeface="+mj-lt"/>
              </a:rPr>
              <a:t>.</a:t>
            </a: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fr-FR" sz="2400" dirty="0">
                <a:latin typeface="+mj-lt"/>
              </a:rPr>
              <a:t>Consult </a:t>
            </a:r>
            <a:r>
              <a:rPr lang="fr-FR" sz="2400" dirty="0" err="1">
                <a:latin typeface="+mj-lt"/>
              </a:rPr>
              <a:t>University</a:t>
            </a:r>
            <a:r>
              <a:rPr lang="fr-FR" sz="2400" dirty="0">
                <a:latin typeface="+mj-lt"/>
              </a:rPr>
              <a:t> Groups. </a:t>
            </a:r>
            <a:r>
              <a:rPr lang="fr-FR" sz="2400" dirty="0" err="1">
                <a:latin typeface="+mj-lt"/>
              </a:rPr>
              <a:t>Selecting</a:t>
            </a:r>
            <a:r>
              <a:rPr lang="fr-FR" sz="2400" dirty="0">
                <a:latin typeface="+mj-lt"/>
              </a:rPr>
              <a:t>  </a:t>
            </a:r>
            <a:r>
              <a:rPr lang="fr-FR" sz="2400" dirty="0" err="1">
                <a:latin typeface="+mj-lt"/>
              </a:rPr>
              <a:t>only</a:t>
            </a:r>
            <a:r>
              <a:rPr lang="fr-FR" sz="2400" dirty="0">
                <a:latin typeface="+mj-lt"/>
              </a:rPr>
              <a:t> Group A </a:t>
            </a:r>
            <a:r>
              <a:rPr lang="fr-FR" sz="2400" dirty="0" err="1">
                <a:latin typeface="+mj-lt"/>
              </a:rPr>
              <a:t>univerisities</a:t>
            </a:r>
            <a:r>
              <a:rPr lang="fr-FR" sz="2400" dirty="0">
                <a:latin typeface="+mj-lt"/>
              </a:rPr>
              <a:t> </a:t>
            </a:r>
            <a:r>
              <a:rPr lang="fr-FR" sz="2400" dirty="0" err="1">
                <a:latin typeface="+mj-lt"/>
              </a:rPr>
              <a:t>results</a:t>
            </a:r>
            <a:r>
              <a:rPr lang="fr-FR" sz="2400" dirty="0">
                <a:latin typeface="+mj-lt"/>
              </a:rPr>
              <a:t> in a </a:t>
            </a:r>
            <a:r>
              <a:rPr lang="fr-FR" sz="2400" dirty="0" err="1">
                <a:latin typeface="+mj-lt"/>
              </a:rPr>
              <a:t>higher</a:t>
            </a:r>
            <a:r>
              <a:rPr lang="fr-FR" sz="2400" dirty="0">
                <a:latin typeface="+mj-lt"/>
              </a:rPr>
              <a:t> </a:t>
            </a:r>
            <a:r>
              <a:rPr lang="fr-FR" sz="2400" dirty="0" err="1">
                <a:latin typeface="+mj-lt"/>
              </a:rPr>
              <a:t>likelihood</a:t>
            </a:r>
            <a:r>
              <a:rPr lang="fr-FR" sz="2400" dirty="0">
                <a:latin typeface="+mj-lt"/>
              </a:rPr>
              <a:t> of </a:t>
            </a:r>
            <a:r>
              <a:rPr lang="fr-FR" sz="2400" dirty="0" err="1">
                <a:latin typeface="+mj-lt"/>
              </a:rPr>
              <a:t>being</a:t>
            </a:r>
            <a:r>
              <a:rPr lang="fr-FR" sz="2400" dirty="0">
                <a:latin typeface="+mj-lt"/>
              </a:rPr>
              <a:t> </a:t>
            </a:r>
            <a:r>
              <a:rPr lang="fr-FR" sz="2400" dirty="0" err="1">
                <a:latin typeface="+mj-lt"/>
              </a:rPr>
              <a:t>placed</a:t>
            </a:r>
            <a:r>
              <a:rPr lang="fr-FR" sz="2400" dirty="0">
                <a:latin typeface="+mj-lt"/>
              </a:rPr>
              <a:t> </a:t>
            </a:r>
            <a:r>
              <a:rPr lang="fr-FR" sz="2400" dirty="0" err="1">
                <a:latin typeface="+mj-lt"/>
              </a:rPr>
              <a:t>outside</a:t>
            </a:r>
            <a:r>
              <a:rPr lang="fr-FR" sz="2400" dirty="0">
                <a:latin typeface="+mj-lt"/>
              </a:rPr>
              <a:t> of </a:t>
            </a:r>
            <a:r>
              <a:rPr lang="fr-FR" sz="2400" dirty="0" err="1">
                <a:latin typeface="+mj-lt"/>
              </a:rPr>
              <a:t>your</a:t>
            </a:r>
            <a:r>
              <a:rPr lang="fr-FR" sz="2400" dirty="0">
                <a:latin typeface="+mj-lt"/>
              </a:rPr>
              <a:t> </a:t>
            </a:r>
            <a:r>
              <a:rPr lang="fr-FR" sz="2400" dirty="0" err="1">
                <a:latin typeface="+mj-lt"/>
              </a:rPr>
              <a:t>wishes</a:t>
            </a:r>
            <a:r>
              <a:rPr lang="fr-FR" sz="2400" dirty="0">
                <a:latin typeface="+mj-lt"/>
              </a:rPr>
              <a:t>. </a:t>
            </a:r>
          </a:p>
          <a:p>
            <a:endParaRPr lang="fr-FR" sz="2400" dirty="0">
              <a:latin typeface="+mj-lt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EC7A64B-3E0A-4AFC-A81C-F047AB04908D}"/>
              </a:ext>
            </a:extLst>
          </p:cNvPr>
          <p:cNvSpPr txBox="1"/>
          <p:nvPr/>
        </p:nvSpPr>
        <p:spPr>
          <a:xfrm>
            <a:off x="12304248" y="2400300"/>
            <a:ext cx="5143500" cy="14271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137160" tIns="68580" rIns="137160" bIns="68580" rtlCol="0" anchor="t">
            <a:spAutoFit/>
          </a:bodyPr>
          <a:lstStyle/>
          <a:p>
            <a:pPr algn="ctr"/>
            <a:r>
              <a:rPr lang="fr-FR" sz="2400" u="sng" dirty="0">
                <a:latin typeface="+mj-lt"/>
              </a:rPr>
              <a:t>Example </a:t>
            </a:r>
            <a:r>
              <a:rPr lang="fr-FR" sz="2400" u="sng" dirty="0" err="1">
                <a:latin typeface="+mj-lt"/>
              </a:rPr>
              <a:t>Seclections</a:t>
            </a:r>
            <a:endParaRPr lang="fr-FR" sz="2400" u="sng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fr-FR" sz="2100" dirty="0" err="1">
                <a:latin typeface="+mj-lt"/>
              </a:rPr>
              <a:t>Please</a:t>
            </a:r>
            <a:r>
              <a:rPr lang="fr-FR" sz="2100" dirty="0">
                <a:latin typeface="+mj-lt"/>
              </a:rPr>
              <a:t> </a:t>
            </a:r>
            <a:r>
              <a:rPr lang="fr-FR" sz="2100" dirty="0" err="1">
                <a:latin typeface="+mj-lt"/>
              </a:rPr>
              <a:t>see</a:t>
            </a:r>
            <a:r>
              <a:rPr lang="fr-FR" sz="2100" dirty="0">
                <a:latin typeface="+mj-lt"/>
              </a:rPr>
              <a:t> </a:t>
            </a:r>
            <a:r>
              <a:rPr lang="fr-FR" sz="2100" dirty="0" err="1">
                <a:latin typeface="+mj-lt"/>
              </a:rPr>
              <a:t>example</a:t>
            </a:r>
            <a:r>
              <a:rPr lang="fr-FR" sz="2100" dirty="0">
                <a:latin typeface="+mj-lt"/>
              </a:rPr>
              <a:t> </a:t>
            </a:r>
            <a:r>
              <a:rPr lang="fr-FR" sz="2100" dirty="0" err="1">
                <a:latin typeface="+mj-lt"/>
              </a:rPr>
              <a:t>university</a:t>
            </a:r>
            <a:r>
              <a:rPr lang="fr-FR" sz="2100" dirty="0">
                <a:latin typeface="+mj-lt"/>
              </a:rPr>
              <a:t> </a:t>
            </a:r>
            <a:r>
              <a:rPr lang="fr-FR" sz="2100" dirty="0" err="1">
                <a:latin typeface="+mj-lt"/>
              </a:rPr>
              <a:t>selections</a:t>
            </a:r>
            <a:r>
              <a:rPr lang="fr-FR" sz="2100" dirty="0">
                <a:latin typeface="+mj-lt"/>
              </a:rPr>
              <a:t> </a:t>
            </a:r>
            <a:r>
              <a:rPr lang="fr-FR" sz="2100" dirty="0" err="1">
                <a:latin typeface="+mj-lt"/>
              </a:rPr>
              <a:t>below</a:t>
            </a:r>
            <a:r>
              <a:rPr lang="fr-FR" sz="2100" dirty="0">
                <a:latin typeface="+mj-lt"/>
              </a:rPr>
              <a:t>: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A92D9FF-1BDF-4150-89DA-5BA601C6F483}"/>
              </a:ext>
            </a:extLst>
          </p:cNvPr>
          <p:cNvSpPr txBox="1"/>
          <p:nvPr/>
        </p:nvSpPr>
        <p:spPr>
          <a:xfrm>
            <a:off x="465232" y="4838700"/>
            <a:ext cx="5527336" cy="40164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137160" tIns="68580" rIns="137160" bIns="68580" rtlCol="0" anchor="t">
            <a:spAutoFit/>
          </a:bodyPr>
          <a:lstStyle>
            <a:defPPr>
              <a:defRPr lang="fr-FR"/>
            </a:defPPr>
            <a:lvl1pPr algn="ctr">
              <a:defRPr u="sng">
                <a:latin typeface="Franklin Gothic Medium Cond" panose="020B0606030402020204" pitchFamily="34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fr-FR" sz="2400" dirty="0" err="1">
                <a:latin typeface="+mj-lt"/>
              </a:rPr>
              <a:t>Your</a:t>
            </a:r>
            <a:r>
              <a:rPr lang="fr-FR" sz="2400" dirty="0">
                <a:latin typeface="+mj-lt"/>
              </a:rPr>
              <a:t> </a:t>
            </a:r>
            <a:r>
              <a:rPr lang="fr-FR" sz="2400" dirty="0" err="1">
                <a:latin typeface="+mj-lt"/>
              </a:rPr>
              <a:t>selection</a:t>
            </a:r>
            <a:r>
              <a:rPr lang="fr-FR" sz="2400" dirty="0">
                <a:latin typeface="+mj-lt"/>
              </a:rPr>
              <a:t> </a:t>
            </a:r>
            <a:r>
              <a:rPr lang="fr-FR" sz="2400" dirty="0" err="1">
                <a:latin typeface="+mj-lt"/>
              </a:rPr>
              <a:t>should</a:t>
            </a:r>
            <a:r>
              <a:rPr lang="fr-FR" sz="2400" dirty="0">
                <a:latin typeface="+mj-lt"/>
              </a:rPr>
              <a:t> </a:t>
            </a:r>
            <a:r>
              <a:rPr lang="fr-FR" sz="2400" dirty="0" err="1">
                <a:latin typeface="+mj-lt"/>
              </a:rPr>
              <a:t>be</a:t>
            </a:r>
            <a:r>
              <a:rPr lang="fr-FR" sz="2400" dirty="0">
                <a:latin typeface="+mj-lt"/>
              </a:rPr>
              <a:t> </a:t>
            </a:r>
            <a:r>
              <a:rPr lang="fr-FR" sz="2400" dirty="0" err="1">
                <a:latin typeface="+mj-lt"/>
              </a:rPr>
              <a:t>based</a:t>
            </a:r>
            <a:r>
              <a:rPr lang="fr-FR" sz="2400" dirty="0">
                <a:latin typeface="+mj-lt"/>
              </a:rPr>
              <a:t> on the </a:t>
            </a:r>
            <a:r>
              <a:rPr lang="fr-FR" sz="2400" dirty="0" err="1">
                <a:latin typeface="+mj-lt"/>
              </a:rPr>
              <a:t>following</a:t>
            </a:r>
            <a:r>
              <a:rPr lang="fr-FR" sz="2400" dirty="0">
                <a:latin typeface="+mj-lt"/>
              </a:rPr>
              <a:t> </a:t>
            </a:r>
            <a:r>
              <a:rPr lang="fr-FR" sz="2400" dirty="0" err="1">
                <a:latin typeface="+mj-lt"/>
              </a:rPr>
              <a:t>criteria</a:t>
            </a:r>
            <a:r>
              <a:rPr lang="fr-FR" sz="2400" dirty="0">
                <a:latin typeface="+mj-lt"/>
              </a:rPr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u="none" dirty="0">
                <a:latin typeface="+mn-lt"/>
              </a:rPr>
              <a:t>Are  courses </a:t>
            </a:r>
            <a:r>
              <a:rPr lang="fr-FR" sz="2000" u="none" dirty="0" err="1">
                <a:latin typeface="+mn-lt"/>
              </a:rPr>
              <a:t>offered</a:t>
            </a:r>
            <a:r>
              <a:rPr lang="fr-FR" sz="2000" u="none" dirty="0">
                <a:latin typeface="+mn-lt"/>
              </a:rPr>
              <a:t> in </a:t>
            </a:r>
            <a:r>
              <a:rPr lang="fr-FR" sz="2000" u="none" dirty="0" err="1">
                <a:latin typeface="+mn-lt"/>
              </a:rPr>
              <a:t>my</a:t>
            </a:r>
            <a:r>
              <a:rPr lang="fr-FR" sz="2000" u="none" dirty="0">
                <a:latin typeface="+mn-lt"/>
              </a:rPr>
              <a:t> </a:t>
            </a:r>
            <a:r>
              <a:rPr lang="fr-FR" sz="2000" u="none" dirty="0" err="1">
                <a:latin typeface="+mn-lt"/>
              </a:rPr>
              <a:t>specialty</a:t>
            </a:r>
            <a:r>
              <a:rPr lang="fr-FR" sz="2000" u="none" dirty="0">
                <a:latin typeface="+mn-lt"/>
              </a:rPr>
              <a:t> (are </a:t>
            </a:r>
            <a:r>
              <a:rPr lang="fr-FR" sz="2000" u="none" dirty="0" err="1">
                <a:latin typeface="+mn-lt"/>
              </a:rPr>
              <a:t>these</a:t>
            </a:r>
            <a:r>
              <a:rPr lang="fr-FR" sz="2000" u="none" dirty="0">
                <a:latin typeface="+mn-lt"/>
              </a:rPr>
              <a:t> courses open to exchange </a:t>
            </a:r>
            <a:r>
              <a:rPr lang="fr-FR" sz="2000" u="none" dirty="0" err="1">
                <a:latin typeface="+mn-lt"/>
              </a:rPr>
              <a:t>students</a:t>
            </a:r>
            <a:r>
              <a:rPr lang="fr-FR" sz="2000" u="none" dirty="0">
                <a:latin typeface="+mn-lt"/>
              </a:rPr>
              <a:t>)? Consult the  » </a:t>
            </a:r>
            <a:r>
              <a:rPr lang="fr-FR" sz="2000" i="1" u="none" dirty="0">
                <a:latin typeface="+mn-lt"/>
              </a:rPr>
              <a:t>Etudes possibles par Université.</a:t>
            </a:r>
            <a:endParaRPr lang="fr-FR" sz="2000" u="none" dirty="0">
              <a:latin typeface="+mn-lt"/>
            </a:endParaRP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u="none" dirty="0">
                <a:latin typeface="+mn-lt"/>
              </a:rPr>
              <a:t>Do I have the </a:t>
            </a:r>
            <a:r>
              <a:rPr lang="fr-FR" sz="2000" u="none" dirty="0" err="1">
                <a:latin typeface="+mn-lt"/>
              </a:rPr>
              <a:t>necessary</a:t>
            </a:r>
            <a:r>
              <a:rPr lang="fr-FR" sz="2000" u="none" dirty="0">
                <a:latin typeface="+mn-lt"/>
              </a:rPr>
              <a:t>  </a:t>
            </a:r>
            <a:r>
              <a:rPr lang="fr-FR" sz="2000" u="none" dirty="0" err="1">
                <a:latin typeface="+mn-lt"/>
              </a:rPr>
              <a:t>financial</a:t>
            </a:r>
            <a:r>
              <a:rPr lang="fr-FR" sz="2000" u="none" dirty="0">
                <a:latin typeface="+mn-lt"/>
              </a:rPr>
              <a:t> ressources?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u="none" dirty="0">
                <a:latin typeface="+mn-lt"/>
              </a:rPr>
              <a:t>Do I have the </a:t>
            </a:r>
            <a:r>
              <a:rPr lang="fr-FR" sz="2000" u="none" dirty="0" err="1">
                <a:latin typeface="+mn-lt"/>
              </a:rPr>
              <a:t>required</a:t>
            </a:r>
            <a:r>
              <a:rPr lang="fr-FR" sz="2000" u="none" dirty="0">
                <a:latin typeface="+mn-lt"/>
              </a:rPr>
              <a:t> </a:t>
            </a:r>
            <a:r>
              <a:rPr lang="fr-FR" sz="2000" u="none" dirty="0" err="1">
                <a:latin typeface="+mn-lt"/>
              </a:rPr>
              <a:t>language</a:t>
            </a:r>
            <a:r>
              <a:rPr lang="fr-FR" sz="2000" u="none" dirty="0">
                <a:latin typeface="+mn-lt"/>
              </a:rPr>
              <a:t> </a:t>
            </a:r>
            <a:r>
              <a:rPr lang="fr-FR" sz="2000" u="none" dirty="0" err="1">
                <a:latin typeface="+mn-lt"/>
              </a:rPr>
              <a:t>level</a:t>
            </a:r>
            <a:r>
              <a:rPr lang="fr-FR" sz="2000" u="none" dirty="0">
                <a:latin typeface="+mn-lt"/>
              </a:rPr>
              <a:t>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u="none" dirty="0">
                <a:latin typeface="+mn-lt"/>
              </a:rPr>
              <a:t>Is </a:t>
            </a:r>
            <a:r>
              <a:rPr lang="fr-FR" sz="2000" u="none" dirty="0" err="1">
                <a:latin typeface="+mn-lt"/>
              </a:rPr>
              <a:t>my</a:t>
            </a:r>
            <a:r>
              <a:rPr lang="fr-FR" sz="2000" u="none" dirty="0">
                <a:latin typeface="+mn-lt"/>
              </a:rPr>
              <a:t> </a:t>
            </a:r>
            <a:r>
              <a:rPr lang="fr-FR" sz="2000" u="none" dirty="0" err="1">
                <a:latin typeface="+mn-lt"/>
              </a:rPr>
              <a:t>nationality</a:t>
            </a:r>
            <a:r>
              <a:rPr lang="fr-FR" sz="2000" u="none" dirty="0">
                <a:latin typeface="+mn-lt"/>
              </a:rPr>
              <a:t>* </a:t>
            </a:r>
            <a:r>
              <a:rPr lang="fr-FR" sz="2000" u="none" dirty="0" err="1">
                <a:latin typeface="+mn-lt"/>
              </a:rPr>
              <a:t>eligible</a:t>
            </a:r>
            <a:r>
              <a:rPr lang="fr-FR" sz="2000" u="none" dirty="0">
                <a:latin typeface="+mn-lt"/>
              </a:rPr>
              <a:t>?  *Ex: American </a:t>
            </a:r>
            <a:r>
              <a:rPr lang="fr-FR" sz="2000" u="none" dirty="0" err="1">
                <a:latin typeface="+mn-lt"/>
              </a:rPr>
              <a:t>citizens</a:t>
            </a:r>
            <a:r>
              <a:rPr lang="fr-FR" sz="2000" u="none" dirty="0">
                <a:latin typeface="+mn-lt"/>
              </a:rPr>
              <a:t> are not </a:t>
            </a:r>
            <a:r>
              <a:rPr lang="fr-FR" sz="2000" u="none" dirty="0" err="1">
                <a:latin typeface="+mn-lt"/>
              </a:rPr>
              <a:t>accepted</a:t>
            </a:r>
            <a:r>
              <a:rPr lang="fr-FR" sz="2000" u="none" dirty="0">
                <a:latin typeface="+mn-lt"/>
              </a:rPr>
              <a:t> by </a:t>
            </a:r>
            <a:r>
              <a:rPr lang="fr-FR" sz="2000" u="none" dirty="0" err="1">
                <a:latin typeface="+mn-lt"/>
              </a:rPr>
              <a:t>universities</a:t>
            </a:r>
            <a:r>
              <a:rPr lang="fr-FR" sz="2000" u="none" dirty="0">
                <a:latin typeface="+mn-lt"/>
              </a:rPr>
              <a:t> in California.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1D4B053-668F-48A7-A55B-78A341365C12}"/>
              </a:ext>
            </a:extLst>
          </p:cNvPr>
          <p:cNvSpPr txBox="1"/>
          <p:nvPr/>
        </p:nvSpPr>
        <p:spPr>
          <a:xfrm>
            <a:off x="12304248" y="4315242"/>
            <a:ext cx="5143500" cy="23083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400" dirty="0">
                <a:latin typeface="+mj-lt"/>
              </a:rPr>
              <a:t>CSU (Los Angeles, SDSU, SFSU, Bakersfield)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+mj-lt"/>
              </a:rPr>
              <a:t>Glendon </a:t>
            </a:r>
            <a:r>
              <a:rPr lang="fr-FR" sz="2400" dirty="0" err="1">
                <a:latin typeface="+mj-lt"/>
              </a:rPr>
              <a:t>College</a:t>
            </a:r>
            <a:endParaRPr lang="fr-FR" sz="2400" dirty="0">
              <a:latin typeface="+mj-lt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400" dirty="0" err="1">
                <a:latin typeface="+mj-lt"/>
              </a:rPr>
              <a:t>University</a:t>
            </a:r>
            <a:r>
              <a:rPr lang="fr-FR" sz="2400" dirty="0">
                <a:latin typeface="+mj-lt"/>
              </a:rPr>
              <a:t> of Miami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latin typeface="+mj-lt"/>
              </a:rPr>
              <a:t>Manhattan </a:t>
            </a:r>
            <a:r>
              <a:rPr lang="fr-FR" sz="2400" dirty="0" err="1">
                <a:latin typeface="+mj-lt"/>
              </a:rPr>
              <a:t>Univeristy</a:t>
            </a:r>
            <a:endParaRPr lang="fr-FR" sz="2400" dirty="0">
              <a:latin typeface="+mj-lt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EED137-8A57-4E41-BA12-72DADEB25A51}"/>
              </a:ext>
            </a:extLst>
          </p:cNvPr>
          <p:cNvSpPr txBox="1"/>
          <p:nvPr/>
        </p:nvSpPr>
        <p:spPr>
          <a:xfrm>
            <a:off x="12295433" y="6885444"/>
            <a:ext cx="5143500" cy="286232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+mj-lt"/>
              </a:rPr>
              <a:t>CSU (Los Angeles, SDSU, SFSU, Bakersfield)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latin typeface="+mj-lt"/>
              </a:rPr>
              <a:t>CUNY (City, Lehman, Baruch, Queens)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r-FR" sz="2400" dirty="0" err="1">
                <a:latin typeface="+mj-lt"/>
              </a:rPr>
              <a:t>Louisiana</a:t>
            </a:r>
            <a:r>
              <a:rPr lang="fr-FR" sz="2400" dirty="0">
                <a:latin typeface="+mj-lt"/>
              </a:rPr>
              <a:t> State </a:t>
            </a:r>
            <a:r>
              <a:rPr lang="fr-FR" sz="2400" dirty="0" err="1">
                <a:latin typeface="+mj-lt"/>
              </a:rPr>
              <a:t>University</a:t>
            </a:r>
            <a:endParaRPr lang="fr-FR" sz="2400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latin typeface="+mj-lt"/>
              </a:rPr>
              <a:t>Baldwin Wallace </a:t>
            </a:r>
            <a:r>
              <a:rPr lang="fr-FR" sz="2400" dirty="0" err="1">
                <a:latin typeface="+mj-lt"/>
              </a:rPr>
              <a:t>University</a:t>
            </a:r>
            <a:endParaRPr lang="fr-FR" sz="2400" dirty="0">
              <a:latin typeface="+mj-lt"/>
            </a:endParaRP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3867B046-AD9E-B0B2-AE57-83626EDC95D0}"/>
              </a:ext>
            </a:extLst>
          </p:cNvPr>
          <p:cNvSpPr/>
          <p:nvPr/>
        </p:nvSpPr>
        <p:spPr>
          <a:xfrm>
            <a:off x="-1390608" y="9503805"/>
            <a:ext cx="2781213" cy="2781213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184A57"/>
          </a:solidFill>
        </p:spPr>
        <p:txBody>
          <a:bodyPr/>
          <a:lstStyle/>
          <a:p>
            <a:endParaRPr lang="fr-FR" dirty="0"/>
          </a:p>
        </p:txBody>
      </p:sp>
      <p:grpSp>
        <p:nvGrpSpPr>
          <p:cNvPr id="14" name="Group 3">
            <a:extLst>
              <a:ext uri="{FF2B5EF4-FFF2-40B4-BE49-F238E27FC236}">
                <a16:creationId xmlns:a16="http://schemas.microsoft.com/office/drawing/2014/main" id="{EBC43D48-518A-4A4D-FC9C-AC7FC776B9B7}"/>
              </a:ext>
            </a:extLst>
          </p:cNvPr>
          <p:cNvGrpSpPr/>
          <p:nvPr/>
        </p:nvGrpSpPr>
        <p:grpSpPr>
          <a:xfrm>
            <a:off x="-1610392" y="9312754"/>
            <a:ext cx="3220784" cy="3220784"/>
            <a:chOff x="0" y="0"/>
            <a:chExt cx="812800" cy="812800"/>
          </a:xfrm>
        </p:grpSpPr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D5E46E6F-8C15-0207-BE74-7D14DBDE641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" name="TextBox 5">
              <a:extLst>
                <a:ext uri="{FF2B5EF4-FFF2-40B4-BE49-F238E27FC236}">
                  <a16:creationId xmlns:a16="http://schemas.microsoft.com/office/drawing/2014/main" id="{DEB266F7-E37B-8309-D500-D2BF45A57032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554222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B1D96B4-82ED-76C7-2F06-6BFD94EB9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050" y="0"/>
            <a:ext cx="7346950" cy="102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0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CF776-4D88-CE04-AC40-4E285EBD8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>
            <a:extLst>
              <a:ext uri="{FF2B5EF4-FFF2-40B4-BE49-F238E27FC236}">
                <a16:creationId xmlns:a16="http://schemas.microsoft.com/office/drawing/2014/main" id="{5FE7A16C-4BC6-8B72-30FB-0E6BEC9BB2C9}"/>
              </a:ext>
            </a:extLst>
          </p:cNvPr>
          <p:cNvGrpSpPr/>
          <p:nvPr/>
        </p:nvGrpSpPr>
        <p:grpSpPr>
          <a:xfrm>
            <a:off x="16993741" y="2335649"/>
            <a:ext cx="2425214" cy="2425214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16512B0-C71A-5FCB-46A0-E3E306AD943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22215A8-E34B-84C1-D004-9E3886D61BB5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AB373F62-0342-3B06-A3E7-C6A594687A7D}"/>
              </a:ext>
            </a:extLst>
          </p:cNvPr>
          <p:cNvGrpSpPr/>
          <p:nvPr/>
        </p:nvGrpSpPr>
        <p:grpSpPr>
          <a:xfrm>
            <a:off x="17159237" y="2501145"/>
            <a:ext cx="2094222" cy="2094222"/>
            <a:chOff x="0" y="0"/>
            <a:chExt cx="812800" cy="81280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99D0D53-0E67-F0B2-EC75-C3AEDD69FB1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02523762-A8E1-CBAC-934F-E10D37C7F9FC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D49496A0-3234-9503-37F9-891E4EB5E36A}"/>
              </a:ext>
            </a:extLst>
          </p:cNvPr>
          <p:cNvSpPr txBox="1"/>
          <p:nvPr/>
        </p:nvSpPr>
        <p:spPr>
          <a:xfrm>
            <a:off x="980069" y="792685"/>
            <a:ext cx="16463864" cy="1134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</a:pPr>
            <a:r>
              <a:rPr lang="en-US" sz="8000" b="1" dirty="0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Our New Partner Universities!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8FFE7D7A-3428-680B-99FA-AF236FC04F98}"/>
              </a:ext>
            </a:extLst>
          </p:cNvPr>
          <p:cNvSpPr txBox="1"/>
          <p:nvPr/>
        </p:nvSpPr>
        <p:spPr>
          <a:xfrm>
            <a:off x="765748" y="2424945"/>
            <a:ext cx="9145702" cy="6804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82930" lvl="1" indent="-291465" algn="just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Fort Lewis College 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– Colorado</a:t>
            </a:r>
          </a:p>
          <a:p>
            <a:pPr marL="1040130" lvl="2" indent="-291465" algn="just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Finances : 10,652.00€ per semester</a:t>
            </a:r>
          </a:p>
          <a:p>
            <a:pPr marL="1040130" lvl="2" indent="-291465" algn="just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Sciences, Business, Arts</a:t>
            </a:r>
          </a:p>
          <a:p>
            <a:pPr marL="1040130" lvl="2" indent="-291465" algn="just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Skii next to campus </a:t>
            </a:r>
            <a:endParaRPr lang="en-US" sz="2700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040130" lvl="2" indent="-291465" algn="just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endParaRPr lang="en-US" sz="2700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82930" lvl="1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 b="1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University of Missouri – Kansas City</a:t>
            </a:r>
          </a:p>
          <a:p>
            <a:pPr marL="1040130" lvl="2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Finances : 10,000.00€ per semester</a:t>
            </a:r>
          </a:p>
          <a:p>
            <a:pPr marL="1040130" lvl="2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All </a:t>
            </a:r>
            <a:r>
              <a:rPr lang="en-US" sz="2700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departments open : including Music, Film, Business, Engineering, etc.</a:t>
            </a:r>
            <a:endParaRPr lang="en-US" sz="2700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040130" lvl="2" indent="-291465" algn="just">
              <a:lnSpc>
                <a:spcPts val="3779"/>
              </a:lnSpc>
              <a:buFont typeface="Arial"/>
              <a:buChar char="•"/>
            </a:pPr>
            <a:endParaRPr lang="en-US" sz="2700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82930" lvl="1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 b="1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University of Wisconsin – Stout Polytechnic</a:t>
            </a:r>
          </a:p>
          <a:p>
            <a:pPr marL="1040130" lvl="2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Finances : 6,818.00 per semester</a:t>
            </a:r>
          </a:p>
          <a:p>
            <a:pPr marL="1040130" lvl="2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Sciences, Business, Applied Learning and Research.</a:t>
            </a:r>
            <a:endParaRPr lang="en-US" sz="2700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98D386D2-F250-A01D-27EC-97455D6A015F}"/>
              </a:ext>
            </a:extLst>
          </p:cNvPr>
          <p:cNvSpPr txBox="1"/>
          <p:nvPr/>
        </p:nvSpPr>
        <p:spPr>
          <a:xfrm>
            <a:off x="6595257" y="321754"/>
            <a:ext cx="4961484" cy="706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70"/>
              </a:lnSpc>
            </a:pPr>
            <a:r>
              <a:rPr lang="en-US" sz="5218" dirty="0">
                <a:solidFill>
                  <a:srgbClr val="F78D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New Universities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1EA3AF7-15AB-21C7-B594-F5F0C1166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00" y="1880536"/>
            <a:ext cx="4606563" cy="241844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8421930-7286-093E-71C3-389779839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020" y="4434690"/>
            <a:ext cx="4168103" cy="278127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B9E2381-8BD3-BF03-51DB-762AF8C68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880" y="7351674"/>
            <a:ext cx="3933315" cy="295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43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12001" y="6261373"/>
            <a:ext cx="8047299" cy="3780997"/>
            <a:chOff x="0" y="0"/>
            <a:chExt cx="2053987" cy="9650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3987" cy="965059"/>
            </a:xfrm>
            <a:custGeom>
              <a:avLst/>
              <a:gdLst/>
              <a:ahLst/>
              <a:cxnLst/>
              <a:rect l="l" t="t" r="r" b="b"/>
              <a:pathLst>
                <a:path w="2053987" h="965059">
                  <a:moveTo>
                    <a:pt x="31748" y="0"/>
                  </a:moveTo>
                  <a:lnTo>
                    <a:pt x="2022239" y="0"/>
                  </a:lnTo>
                  <a:cubicBezTo>
                    <a:pt x="2030659" y="0"/>
                    <a:pt x="2038734" y="3345"/>
                    <a:pt x="2044688" y="9299"/>
                  </a:cubicBezTo>
                  <a:cubicBezTo>
                    <a:pt x="2050642" y="15253"/>
                    <a:pt x="2053987" y="23328"/>
                    <a:pt x="2053987" y="31748"/>
                  </a:cubicBezTo>
                  <a:lnTo>
                    <a:pt x="2053987" y="933311"/>
                  </a:lnTo>
                  <a:cubicBezTo>
                    <a:pt x="2053987" y="941731"/>
                    <a:pt x="2050642" y="949806"/>
                    <a:pt x="2044688" y="955760"/>
                  </a:cubicBezTo>
                  <a:cubicBezTo>
                    <a:pt x="2038734" y="961714"/>
                    <a:pt x="2030659" y="965059"/>
                    <a:pt x="2022239" y="965059"/>
                  </a:cubicBezTo>
                  <a:lnTo>
                    <a:pt x="31748" y="965059"/>
                  </a:lnTo>
                  <a:cubicBezTo>
                    <a:pt x="23328" y="965059"/>
                    <a:pt x="15253" y="961714"/>
                    <a:pt x="9299" y="955760"/>
                  </a:cubicBezTo>
                  <a:cubicBezTo>
                    <a:pt x="3345" y="949806"/>
                    <a:pt x="0" y="941731"/>
                    <a:pt x="0" y="933311"/>
                  </a:cubicBezTo>
                  <a:lnTo>
                    <a:pt x="0" y="31748"/>
                  </a:lnTo>
                  <a:cubicBezTo>
                    <a:pt x="0" y="23328"/>
                    <a:pt x="3345" y="15253"/>
                    <a:pt x="9299" y="9299"/>
                  </a:cubicBezTo>
                  <a:cubicBezTo>
                    <a:pt x="15253" y="3345"/>
                    <a:pt x="23328" y="0"/>
                    <a:pt x="31748" y="0"/>
                  </a:cubicBezTo>
                  <a:close/>
                </a:path>
              </a:pathLst>
            </a:custGeom>
            <a:blipFill>
              <a:blip r:embed="rId2"/>
              <a:stretch>
                <a:fillRect b="-4206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6261373"/>
            <a:ext cx="8047299" cy="3780997"/>
            <a:chOff x="0" y="0"/>
            <a:chExt cx="2053987" cy="9650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53987" cy="965059"/>
            </a:xfrm>
            <a:custGeom>
              <a:avLst/>
              <a:gdLst/>
              <a:ahLst/>
              <a:cxnLst/>
              <a:rect l="l" t="t" r="r" b="b"/>
              <a:pathLst>
                <a:path w="2053987" h="965059">
                  <a:moveTo>
                    <a:pt x="31748" y="0"/>
                  </a:moveTo>
                  <a:lnTo>
                    <a:pt x="2022239" y="0"/>
                  </a:lnTo>
                  <a:cubicBezTo>
                    <a:pt x="2030659" y="0"/>
                    <a:pt x="2038734" y="3345"/>
                    <a:pt x="2044688" y="9299"/>
                  </a:cubicBezTo>
                  <a:cubicBezTo>
                    <a:pt x="2050642" y="15253"/>
                    <a:pt x="2053987" y="23328"/>
                    <a:pt x="2053987" y="31748"/>
                  </a:cubicBezTo>
                  <a:lnTo>
                    <a:pt x="2053987" y="933311"/>
                  </a:lnTo>
                  <a:cubicBezTo>
                    <a:pt x="2053987" y="941731"/>
                    <a:pt x="2050642" y="949806"/>
                    <a:pt x="2044688" y="955760"/>
                  </a:cubicBezTo>
                  <a:cubicBezTo>
                    <a:pt x="2038734" y="961714"/>
                    <a:pt x="2030659" y="965059"/>
                    <a:pt x="2022239" y="965059"/>
                  </a:cubicBezTo>
                  <a:lnTo>
                    <a:pt x="31748" y="965059"/>
                  </a:lnTo>
                  <a:cubicBezTo>
                    <a:pt x="23328" y="965059"/>
                    <a:pt x="15253" y="961714"/>
                    <a:pt x="9299" y="955760"/>
                  </a:cubicBezTo>
                  <a:cubicBezTo>
                    <a:pt x="3345" y="949806"/>
                    <a:pt x="0" y="941731"/>
                    <a:pt x="0" y="933311"/>
                  </a:cubicBezTo>
                  <a:lnTo>
                    <a:pt x="0" y="31748"/>
                  </a:lnTo>
                  <a:cubicBezTo>
                    <a:pt x="0" y="23328"/>
                    <a:pt x="3345" y="15253"/>
                    <a:pt x="9299" y="9299"/>
                  </a:cubicBezTo>
                  <a:cubicBezTo>
                    <a:pt x="15253" y="3345"/>
                    <a:pt x="23328" y="0"/>
                    <a:pt x="31748" y="0"/>
                  </a:cubicBezTo>
                  <a:close/>
                </a:path>
              </a:pathLst>
            </a:custGeom>
            <a:blipFill>
              <a:blip r:embed="rId3"/>
              <a:stretch>
                <a:fillRect t="-8847" b="-3321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93741" y="2335649"/>
            <a:ext cx="2425214" cy="242521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159237" y="2501145"/>
            <a:ext cx="2094222" cy="209422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0069" y="792685"/>
            <a:ext cx="16463864" cy="1207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40"/>
              </a:lnSpc>
            </a:pPr>
            <a:r>
              <a:rPr lang="en-US" sz="8000" b="1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MICEFA Programme d’Échange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5748" y="2424945"/>
            <a:ext cx="16227993" cy="2865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L’échange se fait sur la base de la réciprocité</a:t>
            </a:r>
          </a:p>
          <a:p>
            <a:pPr marL="582930" lvl="1" indent="-291465" algn="just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Les étudiants s’acquittent uniquement des frais d’inscription dans leur université d’origine.</a:t>
            </a:r>
          </a:p>
          <a:p>
            <a:pPr marL="582930" lvl="1" indent="-291465" algn="just">
              <a:lnSpc>
                <a:spcPts val="3779"/>
              </a:lnSpc>
              <a:buFont typeface="Arial"/>
              <a:buChar char="•"/>
            </a:pPr>
            <a:r>
              <a:rPr lang="en-US" sz="2700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Sur place les étudiants payent seulement : </a:t>
            </a:r>
          </a:p>
          <a:p>
            <a:pPr marL="1165860" lvl="2" indent="-388620" algn="just">
              <a:lnSpc>
                <a:spcPts val="3779"/>
              </a:lnSpc>
              <a:spcBef>
                <a:spcPct val="0"/>
              </a:spcBef>
              <a:buFont typeface="Arial"/>
              <a:buChar char="⚬"/>
            </a:pPr>
            <a:r>
              <a:rPr lang="en-US" sz="2700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• le logement</a:t>
            </a:r>
          </a:p>
          <a:p>
            <a:pPr marL="1165860" lvl="2" indent="-388620" algn="just">
              <a:lnSpc>
                <a:spcPts val="3779"/>
              </a:lnSpc>
              <a:spcBef>
                <a:spcPct val="0"/>
              </a:spcBef>
              <a:buFont typeface="Arial"/>
              <a:buChar char="⚬"/>
            </a:pPr>
            <a:r>
              <a:rPr lang="en-US" sz="2700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• les livres</a:t>
            </a:r>
          </a:p>
          <a:p>
            <a:pPr marL="1165860" lvl="2" indent="-388620" algn="just">
              <a:lnSpc>
                <a:spcPts val="3779"/>
              </a:lnSpc>
              <a:spcBef>
                <a:spcPct val="0"/>
              </a:spcBef>
              <a:buFont typeface="Arial"/>
              <a:buChar char="⚬"/>
            </a:pPr>
            <a:r>
              <a:rPr lang="en-US" sz="2700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• la nourriture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595257" y="321754"/>
            <a:ext cx="4961484" cy="706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70"/>
              </a:lnSpc>
            </a:pPr>
            <a:r>
              <a:rPr lang="en-US" sz="5218">
                <a:solidFill>
                  <a:srgbClr val="F78D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Bilateral exchanges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28158" y="3839082"/>
            <a:ext cx="8068866" cy="1912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65850" lvl="2" indent="-388617" algn="l">
              <a:lnSpc>
                <a:spcPts val="3779"/>
              </a:lnSpc>
              <a:buFont typeface="Arial"/>
              <a:buChar char="⚬"/>
            </a:pPr>
            <a:r>
              <a:rPr lang="en-US" sz="26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l’assurance maladie</a:t>
            </a:r>
          </a:p>
          <a:p>
            <a:pPr marL="1165850" lvl="2" indent="-388617" algn="l">
              <a:lnSpc>
                <a:spcPts val="3779"/>
              </a:lnSpc>
              <a:spcBef>
                <a:spcPct val="0"/>
              </a:spcBef>
              <a:buFont typeface="Arial"/>
              <a:buChar char="⚬"/>
            </a:pPr>
            <a:r>
              <a:rPr lang="en-US" sz="26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les frais universitaires supplémentaires</a:t>
            </a:r>
          </a:p>
          <a:p>
            <a:pPr marL="1165850" lvl="2" indent="-388617" algn="l">
              <a:lnSpc>
                <a:spcPts val="3779"/>
              </a:lnSpc>
              <a:spcBef>
                <a:spcPct val="0"/>
              </a:spcBef>
              <a:buFont typeface="Arial"/>
              <a:buChar char="⚬"/>
            </a:pPr>
            <a:r>
              <a:rPr lang="en-US" sz="26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etc. </a:t>
            </a:r>
          </a:p>
          <a:p>
            <a:pPr algn="ctr">
              <a:lnSpc>
                <a:spcPts val="3779"/>
              </a:lnSpc>
              <a:spcBef>
                <a:spcPct val="0"/>
              </a:spcBef>
            </a:pPr>
            <a:endParaRPr lang="en-US" sz="26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98993" y="8676608"/>
            <a:ext cx="3220784" cy="32207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418778" y="8896393"/>
            <a:ext cx="2781213" cy="278121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726304" y="0"/>
            <a:ext cx="9425464" cy="10287000"/>
          </a:xfrm>
          <a:custGeom>
            <a:avLst/>
            <a:gdLst/>
            <a:ahLst/>
            <a:cxnLst/>
            <a:rect l="l" t="t" r="r" b="b"/>
            <a:pathLst>
              <a:path w="9425464" h="10287000">
                <a:moveTo>
                  <a:pt x="0" y="0"/>
                </a:moveTo>
                <a:lnTo>
                  <a:pt x="9425464" y="0"/>
                </a:lnTo>
                <a:lnTo>
                  <a:pt x="942546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833554" y="3655626"/>
            <a:ext cx="3032380" cy="2975748"/>
          </a:xfrm>
          <a:custGeom>
            <a:avLst/>
            <a:gdLst/>
            <a:ahLst/>
            <a:cxnLst/>
            <a:rect l="l" t="t" r="r" b="b"/>
            <a:pathLst>
              <a:path w="3032380" h="2975748">
                <a:moveTo>
                  <a:pt x="0" y="0"/>
                </a:moveTo>
                <a:lnTo>
                  <a:pt x="3032379" y="0"/>
                </a:lnTo>
                <a:lnTo>
                  <a:pt x="3032379" y="2975748"/>
                </a:lnTo>
                <a:lnTo>
                  <a:pt x="0" y="2975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61062" y="-1779090"/>
            <a:ext cx="3220784" cy="32207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6701" y="5045230"/>
            <a:ext cx="8580414" cy="4932320"/>
            <a:chOff x="0" y="0"/>
            <a:chExt cx="2190059" cy="12589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0059" cy="1258922"/>
            </a:xfrm>
            <a:custGeom>
              <a:avLst/>
              <a:gdLst/>
              <a:ahLst/>
              <a:cxnLst/>
              <a:rect l="l" t="t" r="r" b="b"/>
              <a:pathLst>
                <a:path w="2190059" h="1258922">
                  <a:moveTo>
                    <a:pt x="29775" y="0"/>
                  </a:moveTo>
                  <a:lnTo>
                    <a:pt x="2160283" y="0"/>
                  </a:lnTo>
                  <a:cubicBezTo>
                    <a:pt x="2168180" y="0"/>
                    <a:pt x="2175754" y="3137"/>
                    <a:pt x="2181338" y="8721"/>
                  </a:cubicBezTo>
                  <a:cubicBezTo>
                    <a:pt x="2186922" y="14305"/>
                    <a:pt x="2190059" y="21878"/>
                    <a:pt x="2190059" y="29775"/>
                  </a:cubicBezTo>
                  <a:lnTo>
                    <a:pt x="2190059" y="1229147"/>
                  </a:lnTo>
                  <a:cubicBezTo>
                    <a:pt x="2190059" y="1237043"/>
                    <a:pt x="2186922" y="1244617"/>
                    <a:pt x="2181338" y="1250201"/>
                  </a:cubicBezTo>
                  <a:cubicBezTo>
                    <a:pt x="2175754" y="1255785"/>
                    <a:pt x="2168180" y="1258922"/>
                    <a:pt x="2160283" y="1258922"/>
                  </a:cubicBezTo>
                  <a:lnTo>
                    <a:pt x="29775" y="1258922"/>
                  </a:lnTo>
                  <a:cubicBezTo>
                    <a:pt x="21878" y="1258922"/>
                    <a:pt x="14305" y="1255785"/>
                    <a:pt x="8721" y="1250201"/>
                  </a:cubicBezTo>
                  <a:cubicBezTo>
                    <a:pt x="3137" y="1244617"/>
                    <a:pt x="0" y="1237043"/>
                    <a:pt x="0" y="1229147"/>
                  </a:cubicBezTo>
                  <a:lnTo>
                    <a:pt x="0" y="29775"/>
                  </a:lnTo>
                  <a:cubicBezTo>
                    <a:pt x="0" y="21878"/>
                    <a:pt x="3137" y="14305"/>
                    <a:pt x="8721" y="8721"/>
                  </a:cubicBezTo>
                  <a:cubicBezTo>
                    <a:pt x="14305" y="3137"/>
                    <a:pt x="21878" y="0"/>
                    <a:pt x="29775" y="0"/>
                  </a:cubicBezTo>
                  <a:close/>
                </a:path>
              </a:pathLst>
            </a:custGeom>
            <a:blipFill>
              <a:blip r:embed="rId2"/>
              <a:stretch>
                <a:fillRect l="-15855" t="-10502" r="-15707" b="-1795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641277" y="-1559304"/>
            <a:ext cx="2781213" cy="278121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719582" y="137657"/>
            <a:ext cx="2411075" cy="2366047"/>
          </a:xfrm>
          <a:custGeom>
            <a:avLst/>
            <a:gdLst/>
            <a:ahLst/>
            <a:cxnLst/>
            <a:rect l="l" t="t" r="r" b="b"/>
            <a:pathLst>
              <a:path w="2411075" h="2366047">
                <a:moveTo>
                  <a:pt x="0" y="0"/>
                </a:moveTo>
                <a:lnTo>
                  <a:pt x="2411075" y="0"/>
                </a:lnTo>
                <a:lnTo>
                  <a:pt x="2411075" y="2366046"/>
                </a:lnTo>
                <a:lnTo>
                  <a:pt x="0" y="23660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028700" y="2028501"/>
            <a:ext cx="9144000" cy="2606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000"/>
              </a:lnSpc>
            </a:pPr>
            <a:r>
              <a:rPr lang="en-US" sz="8000" b="1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Etudes possibles avec la MICEFA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72700" y="3180563"/>
            <a:ext cx="7621665" cy="3341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Sciences humaines</a:t>
            </a:r>
          </a:p>
          <a:p>
            <a:pPr marL="582927" lvl="1" indent="-291463" algn="l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Sciences économiques/gestion</a:t>
            </a:r>
          </a:p>
          <a:p>
            <a:pPr marL="582927" lvl="1" indent="-291463" algn="l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Lettres et arts</a:t>
            </a:r>
          </a:p>
          <a:p>
            <a:pPr marL="582927" lvl="1" indent="-291463" algn="l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Sciences sociales</a:t>
            </a:r>
          </a:p>
          <a:p>
            <a:pPr marL="582927" lvl="1" indent="-291463" algn="l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Sciences exactes (biologie, chimie, etc.)</a:t>
            </a:r>
          </a:p>
          <a:p>
            <a:pPr marL="582927" lvl="1" indent="-291463" algn="l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Sciences de l’ingénieur</a:t>
            </a: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endParaRPr lang="en-US" sz="2699" u="none" strike="noStrike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172700" y="7578521"/>
            <a:ext cx="7815082" cy="2399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Droit, → Science Politique, criminology, etc.</a:t>
            </a:r>
          </a:p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Cinéma → communication / Film / Télévision</a:t>
            </a:r>
          </a:p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Musique → Dossier à part à faire</a:t>
            </a:r>
          </a:p>
          <a:p>
            <a:pPr marL="496569" lvl="1" indent="-248284" algn="l">
              <a:lnSpc>
                <a:spcPts val="3219"/>
              </a:lnSpc>
              <a:buFont typeface="Arial"/>
              <a:buChar char="•"/>
            </a:pPr>
            <a:r>
              <a:rPr lang="en-US" sz="2299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Médicine → Places très limitées, voir sur notre site</a:t>
            </a:r>
          </a:p>
          <a:p>
            <a:pPr marL="496569" lvl="1" indent="-248284" algn="l">
              <a:lnSpc>
                <a:spcPts val="3219"/>
              </a:lnSpc>
              <a:spcBef>
                <a:spcPct val="0"/>
              </a:spcBef>
              <a:buFont typeface="Arial"/>
              <a:buChar char="•"/>
            </a:pPr>
            <a:r>
              <a:rPr lang="en-US" sz="2299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Business → vœux d’universités limités voir sur notre site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620478" y="6883883"/>
            <a:ext cx="5888038" cy="44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30"/>
              </a:lnSpc>
              <a:spcBef>
                <a:spcPct val="0"/>
              </a:spcBef>
            </a:pPr>
            <a:r>
              <a:rPr lang="en-US" sz="3329" b="1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ATTENTION 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87176" y="1527419"/>
            <a:ext cx="4961484" cy="708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0"/>
              </a:lnSpc>
            </a:pPr>
            <a:r>
              <a:rPr lang="en-US" sz="5218">
                <a:solidFill>
                  <a:srgbClr val="F78D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What can I learn?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20478" y="2503703"/>
            <a:ext cx="5888038" cy="44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30"/>
              </a:lnSpc>
              <a:spcBef>
                <a:spcPct val="0"/>
              </a:spcBef>
            </a:pPr>
            <a:r>
              <a:rPr lang="en-US" sz="3329" b="1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Domaines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63600" y="2776257"/>
            <a:ext cx="8325994" cy="6482043"/>
            <a:chOff x="0" y="0"/>
            <a:chExt cx="2125121" cy="16544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5121" cy="1654472"/>
            </a:xfrm>
            <a:custGeom>
              <a:avLst/>
              <a:gdLst/>
              <a:ahLst/>
              <a:cxnLst/>
              <a:rect l="l" t="t" r="r" b="b"/>
              <a:pathLst>
                <a:path w="2125121" h="1654472">
                  <a:moveTo>
                    <a:pt x="30685" y="0"/>
                  </a:moveTo>
                  <a:lnTo>
                    <a:pt x="2094436" y="0"/>
                  </a:lnTo>
                  <a:cubicBezTo>
                    <a:pt x="2102574" y="0"/>
                    <a:pt x="2110379" y="3233"/>
                    <a:pt x="2116133" y="8987"/>
                  </a:cubicBezTo>
                  <a:cubicBezTo>
                    <a:pt x="2121888" y="14742"/>
                    <a:pt x="2125121" y="22547"/>
                    <a:pt x="2125121" y="30685"/>
                  </a:cubicBezTo>
                  <a:lnTo>
                    <a:pt x="2125121" y="1623787"/>
                  </a:lnTo>
                  <a:cubicBezTo>
                    <a:pt x="2125121" y="1631925"/>
                    <a:pt x="2121888" y="1639730"/>
                    <a:pt x="2116133" y="1645484"/>
                  </a:cubicBezTo>
                  <a:cubicBezTo>
                    <a:pt x="2110379" y="1651239"/>
                    <a:pt x="2102574" y="1654472"/>
                    <a:pt x="2094436" y="1654472"/>
                  </a:cubicBezTo>
                  <a:lnTo>
                    <a:pt x="30685" y="1654472"/>
                  </a:lnTo>
                  <a:cubicBezTo>
                    <a:pt x="22547" y="1654472"/>
                    <a:pt x="14742" y="1651239"/>
                    <a:pt x="8987" y="1645484"/>
                  </a:cubicBezTo>
                  <a:cubicBezTo>
                    <a:pt x="3233" y="1639730"/>
                    <a:pt x="0" y="1631925"/>
                    <a:pt x="0" y="1623787"/>
                  </a:cubicBezTo>
                  <a:lnTo>
                    <a:pt x="0" y="30685"/>
                  </a:lnTo>
                  <a:cubicBezTo>
                    <a:pt x="0" y="22547"/>
                    <a:pt x="3233" y="14742"/>
                    <a:pt x="8987" y="8987"/>
                  </a:cubicBezTo>
                  <a:cubicBezTo>
                    <a:pt x="14742" y="3233"/>
                    <a:pt x="22547" y="0"/>
                    <a:pt x="30685" y="0"/>
                  </a:cubicBezTo>
                  <a:close/>
                </a:path>
              </a:pathLst>
            </a:custGeom>
            <a:blipFill>
              <a:blip r:embed="rId2"/>
              <a:stretch>
                <a:fillRect r="-1677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68490" y="9045718"/>
            <a:ext cx="3220784" cy="3220784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248704" y="9265504"/>
            <a:ext cx="2781213" cy="278121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838825" y="77230"/>
            <a:ext cx="2411075" cy="2366047"/>
          </a:xfrm>
          <a:custGeom>
            <a:avLst/>
            <a:gdLst/>
            <a:ahLst/>
            <a:cxnLst/>
            <a:rect l="l" t="t" r="r" b="b"/>
            <a:pathLst>
              <a:path w="2411075" h="2366047">
                <a:moveTo>
                  <a:pt x="0" y="0"/>
                </a:moveTo>
                <a:lnTo>
                  <a:pt x="2411075" y="0"/>
                </a:lnTo>
                <a:lnTo>
                  <a:pt x="2411075" y="2366047"/>
                </a:lnTo>
                <a:lnTo>
                  <a:pt x="0" y="23660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41902" y="4014578"/>
            <a:ext cx="9902278" cy="4367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Êt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re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inscrit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en L2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ou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L3 (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ou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plus) dans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une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universités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membre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de la MICEFA</a:t>
            </a: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Être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sélectionné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par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votre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université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et son service </a:t>
            </a:r>
            <a:r>
              <a:rPr lang="en-US" sz="2700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des relations </a:t>
            </a:r>
            <a:r>
              <a:rPr lang="en-US" sz="2700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internationales</a:t>
            </a:r>
            <a:endParaRPr lang="en-US" sz="2700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Avoir</a:t>
            </a:r>
            <a:r>
              <a:rPr lang="en-US" sz="2700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de bons </a:t>
            </a:r>
            <a:r>
              <a:rPr lang="en-US" sz="2700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résultats</a:t>
            </a:r>
            <a:r>
              <a:rPr lang="en-US" sz="2700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universitaires</a:t>
            </a:r>
            <a:endParaRPr lang="en-US" sz="2700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Pouvoir</a:t>
            </a:r>
            <a:r>
              <a:rPr lang="en-US" sz="2700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justifier des </a:t>
            </a:r>
            <a:r>
              <a:rPr lang="en-US" sz="2700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ressources</a:t>
            </a:r>
            <a:r>
              <a:rPr lang="en-US" sz="2700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exigées</a:t>
            </a:r>
            <a:r>
              <a:rPr lang="en-US" sz="2700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pour la </a:t>
            </a:r>
            <a:r>
              <a:rPr lang="en-US" sz="2700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délivrance</a:t>
            </a:r>
            <a:r>
              <a:rPr lang="en-US" sz="2700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du visa</a:t>
            </a:r>
          </a:p>
          <a:p>
            <a:pPr marL="582930" lvl="1" indent="-291465" algn="l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  <a:hlinkClick r:id="rId4" tooltip="https://www.ets.org/fr/toefl"/>
              </a:rPr>
              <a:t>Avoir un niveau d'anglais suffisant </a:t>
            </a:r>
          </a:p>
          <a:p>
            <a:pPr marL="1165860" lvl="2" indent="-388620" algn="l">
              <a:lnSpc>
                <a:spcPts val="3779"/>
              </a:lnSpc>
              <a:spcBef>
                <a:spcPct val="0"/>
              </a:spcBef>
              <a:buFont typeface="Arial"/>
              <a:buChar char="⚬"/>
            </a:pPr>
            <a:r>
              <a:rPr lang="en-US" sz="2700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  <a:hlinkClick r:id="rId4" tooltip="https://www.ets.org/fr/toefl"/>
              </a:rPr>
              <a:t>minimum de </a:t>
            </a:r>
            <a:r>
              <a:rPr lang="en-US" sz="2700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  <a:hlinkClick r:id="rId4" tooltip="https://www.ets.org/fr/toefl"/>
              </a:rPr>
              <a:t>4.5</a:t>
            </a:r>
            <a:r>
              <a:rPr lang="en-US" sz="2700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  <a:hlinkClick r:id="rId4" tooltip="https://www.ets.org/fr/toefl"/>
              </a:rPr>
              <a:t> au TOEFL* ou 6,5 à l'IELTS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25954" y="535967"/>
            <a:ext cx="8518046" cy="2992836"/>
            <a:chOff x="0" y="0"/>
            <a:chExt cx="11357394" cy="3990447"/>
          </a:xfrm>
        </p:grpSpPr>
        <p:sp>
          <p:nvSpPr>
            <p:cNvPr id="13" name="TextBox 13"/>
            <p:cNvSpPr txBox="1"/>
            <p:nvPr/>
          </p:nvSpPr>
          <p:spPr>
            <a:xfrm>
              <a:off x="0" y="916412"/>
              <a:ext cx="11357394" cy="3074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640"/>
                </a:lnSpc>
              </a:pPr>
              <a:r>
                <a:rPr lang="en-US" sz="8000" b="1">
                  <a:solidFill>
                    <a:srgbClr val="237EA0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Pour candidater il faut :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6533" y="85725"/>
              <a:ext cx="6018661" cy="9735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270"/>
                </a:lnSpc>
              </a:pPr>
              <a:r>
                <a:rPr lang="en-US" sz="5218">
                  <a:solidFill>
                    <a:srgbClr val="F78D00"/>
                  </a:solidFill>
                  <a:latin typeface="Playlist Script"/>
                  <a:ea typeface="Playlist Script"/>
                  <a:cs typeface="Playlist Script"/>
                  <a:sym typeface="Playlist Script"/>
                </a:rPr>
                <a:t>Am I Eligable?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258396"/>
            <a:ext cx="7085989" cy="4270601"/>
            <a:chOff x="0" y="0"/>
            <a:chExt cx="1808622" cy="1090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08623" cy="1090025"/>
            </a:xfrm>
            <a:custGeom>
              <a:avLst/>
              <a:gdLst/>
              <a:ahLst/>
              <a:cxnLst/>
              <a:rect l="l" t="t" r="r" b="b"/>
              <a:pathLst>
                <a:path w="1808623" h="1090025">
                  <a:moveTo>
                    <a:pt x="36055" y="0"/>
                  </a:moveTo>
                  <a:lnTo>
                    <a:pt x="1772568" y="0"/>
                  </a:lnTo>
                  <a:cubicBezTo>
                    <a:pt x="1782130" y="0"/>
                    <a:pt x="1791301" y="3799"/>
                    <a:pt x="1798062" y="10560"/>
                  </a:cubicBezTo>
                  <a:cubicBezTo>
                    <a:pt x="1804824" y="17322"/>
                    <a:pt x="1808623" y="26492"/>
                    <a:pt x="1808623" y="36055"/>
                  </a:cubicBezTo>
                  <a:lnTo>
                    <a:pt x="1808623" y="1053970"/>
                  </a:lnTo>
                  <a:cubicBezTo>
                    <a:pt x="1808623" y="1063533"/>
                    <a:pt x="1804824" y="1072703"/>
                    <a:pt x="1798062" y="1079465"/>
                  </a:cubicBezTo>
                  <a:cubicBezTo>
                    <a:pt x="1791301" y="1086226"/>
                    <a:pt x="1782130" y="1090025"/>
                    <a:pt x="1772568" y="1090025"/>
                  </a:cubicBezTo>
                  <a:lnTo>
                    <a:pt x="36055" y="1090025"/>
                  </a:lnTo>
                  <a:cubicBezTo>
                    <a:pt x="26492" y="1090025"/>
                    <a:pt x="17322" y="1086226"/>
                    <a:pt x="10560" y="1079465"/>
                  </a:cubicBezTo>
                  <a:cubicBezTo>
                    <a:pt x="3799" y="1072703"/>
                    <a:pt x="0" y="1063533"/>
                    <a:pt x="0" y="1053970"/>
                  </a:cubicBezTo>
                  <a:lnTo>
                    <a:pt x="0" y="36055"/>
                  </a:lnTo>
                  <a:cubicBezTo>
                    <a:pt x="0" y="26492"/>
                    <a:pt x="3799" y="17322"/>
                    <a:pt x="10560" y="10560"/>
                  </a:cubicBezTo>
                  <a:cubicBezTo>
                    <a:pt x="17322" y="3799"/>
                    <a:pt x="26492" y="0"/>
                    <a:pt x="36055" y="0"/>
                  </a:cubicBezTo>
                  <a:close/>
                </a:path>
              </a:pathLst>
            </a:custGeom>
            <a:blipFill>
              <a:blip r:embed="rId2"/>
              <a:stretch>
                <a:fillRect t="-10444" b="-17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2811399"/>
            <a:ext cx="7085989" cy="3284414"/>
            <a:chOff x="0" y="0"/>
            <a:chExt cx="1808622" cy="8383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08623" cy="838311"/>
            </a:xfrm>
            <a:custGeom>
              <a:avLst/>
              <a:gdLst/>
              <a:ahLst/>
              <a:cxnLst/>
              <a:rect l="l" t="t" r="r" b="b"/>
              <a:pathLst>
                <a:path w="1808623" h="838311">
                  <a:moveTo>
                    <a:pt x="45888" y="0"/>
                  </a:moveTo>
                  <a:lnTo>
                    <a:pt x="1762735" y="0"/>
                  </a:lnTo>
                  <a:cubicBezTo>
                    <a:pt x="1774905" y="0"/>
                    <a:pt x="1786577" y="4835"/>
                    <a:pt x="1795182" y="13440"/>
                  </a:cubicBezTo>
                  <a:cubicBezTo>
                    <a:pt x="1803788" y="22046"/>
                    <a:pt x="1808623" y="33718"/>
                    <a:pt x="1808623" y="45888"/>
                  </a:cubicBezTo>
                  <a:lnTo>
                    <a:pt x="1808623" y="792423"/>
                  </a:lnTo>
                  <a:cubicBezTo>
                    <a:pt x="1808623" y="804594"/>
                    <a:pt x="1803788" y="816265"/>
                    <a:pt x="1795182" y="824871"/>
                  </a:cubicBezTo>
                  <a:cubicBezTo>
                    <a:pt x="1786577" y="833477"/>
                    <a:pt x="1774905" y="838311"/>
                    <a:pt x="1762735" y="838311"/>
                  </a:cubicBezTo>
                  <a:lnTo>
                    <a:pt x="45888" y="838311"/>
                  </a:lnTo>
                  <a:cubicBezTo>
                    <a:pt x="33718" y="838311"/>
                    <a:pt x="22046" y="833477"/>
                    <a:pt x="13440" y="824871"/>
                  </a:cubicBezTo>
                  <a:cubicBezTo>
                    <a:pt x="4835" y="816265"/>
                    <a:pt x="0" y="804594"/>
                    <a:pt x="0" y="792423"/>
                  </a:cubicBezTo>
                  <a:lnTo>
                    <a:pt x="0" y="45888"/>
                  </a:lnTo>
                  <a:cubicBezTo>
                    <a:pt x="0" y="33718"/>
                    <a:pt x="4835" y="22046"/>
                    <a:pt x="13440" y="13440"/>
                  </a:cubicBezTo>
                  <a:cubicBezTo>
                    <a:pt x="22046" y="4835"/>
                    <a:pt x="33718" y="0"/>
                    <a:pt x="45888" y="0"/>
                  </a:cubicBezTo>
                  <a:close/>
                </a:path>
              </a:pathLst>
            </a:custGeom>
            <a:blipFill>
              <a:blip r:embed="rId3"/>
              <a:stretch>
                <a:fillRect l="-8580" r="-6220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306800" y="8908888"/>
            <a:ext cx="3220784" cy="322078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526585" y="9128673"/>
            <a:ext cx="2781213" cy="278121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3484680" y="340938"/>
            <a:ext cx="2174028" cy="2133427"/>
          </a:xfrm>
          <a:custGeom>
            <a:avLst/>
            <a:gdLst/>
            <a:ahLst/>
            <a:cxnLst/>
            <a:rect l="l" t="t" r="r" b="b"/>
            <a:pathLst>
              <a:path w="2174028" h="2133427">
                <a:moveTo>
                  <a:pt x="0" y="0"/>
                </a:moveTo>
                <a:lnTo>
                  <a:pt x="2174028" y="0"/>
                </a:lnTo>
                <a:lnTo>
                  <a:pt x="2174028" y="2133427"/>
                </a:lnTo>
                <a:lnTo>
                  <a:pt x="0" y="21334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9144000" y="1260880"/>
            <a:ext cx="8552924" cy="2303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0"/>
              </a:lnSpc>
            </a:pPr>
            <a:r>
              <a:rPr lang="en-US" sz="8000" b="1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Dossier de candidature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93498" y="3487825"/>
            <a:ext cx="9453928" cy="6317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l">
              <a:lnSpc>
                <a:spcPts val="3779"/>
              </a:lnSpc>
              <a:buFont typeface="Arial"/>
              <a:buChar char="•"/>
            </a:pPr>
            <a:r>
              <a:rPr lang="en-US" sz="2700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ormulaire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de candidature</a:t>
            </a:r>
          </a:p>
          <a:p>
            <a:pPr marL="1165860" lvl="2" indent="-388620" algn="l">
              <a:lnSpc>
                <a:spcPts val="3779"/>
              </a:lnSpc>
              <a:spcBef>
                <a:spcPct val="0"/>
              </a:spcBef>
              <a:buFont typeface="Arial"/>
              <a:buChar char="⚬"/>
            </a:pP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À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télécharger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sur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micefa.org</a:t>
            </a:r>
            <a:endParaRPr lang="en-US" sz="2700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82930" lvl="1" indent="-291465" algn="l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Certificat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compétence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anglais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1165860" lvl="2" indent="-388620" algn="l">
              <a:lnSpc>
                <a:spcPts val="3779"/>
              </a:lnSpc>
              <a:spcBef>
                <a:spcPct val="0"/>
              </a:spcBef>
              <a:buFont typeface="Arial"/>
              <a:buChar char="⚬"/>
            </a:pP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TOEFL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ou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IELTS</a:t>
            </a:r>
          </a:p>
          <a:p>
            <a:pPr marL="582930" lvl="1" indent="-291465" algn="l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Lettre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(s) de motivation (statement(s) of purpose) </a:t>
            </a:r>
          </a:p>
          <a:p>
            <a:pPr marL="1165860" lvl="2" indent="-388620" algn="l">
              <a:lnSpc>
                <a:spcPts val="3779"/>
              </a:lnSpc>
              <a:spcBef>
                <a:spcPct val="0"/>
              </a:spcBef>
              <a:buFont typeface="Arial"/>
              <a:buChar char="⚬"/>
            </a:pPr>
            <a:r>
              <a:rPr lang="en-US" sz="2700" b="1" u="none" strike="noStrike" dirty="0" err="1">
                <a:solidFill>
                  <a:srgbClr val="237EA0">
                    <a:alpha val="80000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700" b="1" u="none" strike="noStrike" dirty="0">
                <a:solidFill>
                  <a:srgbClr val="237EA0">
                    <a:alpha val="80000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700" b="1" u="none" strike="noStrike" dirty="0" err="1">
                <a:solidFill>
                  <a:srgbClr val="237EA0">
                    <a:alpha val="80000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anglais</a:t>
            </a:r>
            <a:endParaRPr lang="en-US" sz="2700" b="1" u="none" strike="noStrike" dirty="0">
              <a:solidFill>
                <a:srgbClr val="237EA0">
                  <a:alpha val="80000"/>
                </a:srgbClr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82930" lvl="1" indent="-291465" algn="l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Lettres de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recommandation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(3)</a:t>
            </a:r>
          </a:p>
          <a:p>
            <a:pPr marL="1165860" lvl="2" indent="-388620" algn="l">
              <a:lnSpc>
                <a:spcPts val="3779"/>
              </a:lnSpc>
              <a:spcBef>
                <a:spcPct val="0"/>
              </a:spcBef>
              <a:buFont typeface="Arial"/>
              <a:buChar char="⚬"/>
            </a:pP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Au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moins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b="1" u="none" strike="noStrike" dirty="0" err="1">
                <a:solidFill>
                  <a:srgbClr val="237EA0">
                    <a:alpha val="80000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une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anglais</a:t>
            </a:r>
            <a:endParaRPr lang="en-US" sz="2700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82930" lvl="1" indent="-291465" algn="l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Relevés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de notes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officiels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années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précédents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avec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une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traduction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anglais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- guide sur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micefa.org</a:t>
            </a:r>
            <a:endParaRPr lang="en-US" sz="2700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82930" lvl="1" indent="-291465" algn="l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Une attestation financière –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modèles</a:t>
            </a:r>
            <a:r>
              <a:rPr lang="en-US" sz="2700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au</a:t>
            </a:r>
            <a:r>
              <a:rPr lang="en-US" sz="2700" u="none" strike="noStrike" dirty="0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u="none" strike="noStrike" dirty="0" err="1">
                <a:solidFill>
                  <a:srgbClr val="000000">
                    <a:alpha val="80000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micefa.org</a:t>
            </a:r>
            <a:endParaRPr lang="en-US" sz="2700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3779"/>
              </a:lnSpc>
              <a:spcBef>
                <a:spcPct val="0"/>
              </a:spcBef>
            </a:pPr>
            <a:endParaRPr lang="en-US" sz="2700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144000" y="593221"/>
            <a:ext cx="5825704" cy="708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0"/>
              </a:lnSpc>
            </a:pPr>
            <a:r>
              <a:rPr lang="en-US" sz="5218">
                <a:solidFill>
                  <a:srgbClr val="F78D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Papers, Papers, Papers!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98993" y="8676608"/>
            <a:ext cx="3220784" cy="32207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418778" y="8896393"/>
            <a:ext cx="2781213" cy="278121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7000" y="384812"/>
            <a:ext cx="2412806" cy="2367745"/>
          </a:xfrm>
          <a:custGeom>
            <a:avLst/>
            <a:gdLst/>
            <a:ahLst/>
            <a:cxnLst/>
            <a:rect l="l" t="t" r="r" b="b"/>
            <a:pathLst>
              <a:path w="2412806" h="2367745">
                <a:moveTo>
                  <a:pt x="0" y="0"/>
                </a:moveTo>
                <a:lnTo>
                  <a:pt x="2412806" y="0"/>
                </a:lnTo>
                <a:lnTo>
                  <a:pt x="2412806" y="2367745"/>
                </a:lnTo>
                <a:lnTo>
                  <a:pt x="0" y="2367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7EBCD8A-889E-5F1B-0347-E064A14DB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708" y="0"/>
            <a:ext cx="14065393" cy="8548920"/>
          </a:xfrm>
          <a:prstGeom prst="rect">
            <a:avLst/>
          </a:prstGeom>
        </p:spPr>
      </p:pic>
      <p:sp>
        <p:nvSpPr>
          <p:cNvPr id="12" name="AutoShape 2">
            <a:extLst>
              <a:ext uri="{FF2B5EF4-FFF2-40B4-BE49-F238E27FC236}">
                <a16:creationId xmlns:a16="http://schemas.microsoft.com/office/drawing/2014/main" id="{5372ADF1-1AC6-3B81-6417-4AA0128747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-2825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AutoShape 4">
            <a:extLst>
              <a:ext uri="{FF2B5EF4-FFF2-40B4-BE49-F238E27FC236}">
                <a16:creationId xmlns:a16="http://schemas.microsoft.com/office/drawing/2014/main" id="{86CB7EF5-E46A-2DFF-8EA2-A2BB9644B2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278B29E-7838-CF65-FC23-CE9FD87BD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15" y="5143500"/>
            <a:ext cx="2391967" cy="236774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7259300" y="98558"/>
            <a:ext cx="836774" cy="821146"/>
          </a:xfrm>
          <a:custGeom>
            <a:avLst/>
            <a:gdLst/>
            <a:ahLst/>
            <a:cxnLst/>
            <a:rect l="l" t="t" r="r" b="b"/>
            <a:pathLst>
              <a:path w="836774" h="821146">
                <a:moveTo>
                  <a:pt x="0" y="0"/>
                </a:moveTo>
                <a:lnTo>
                  <a:pt x="836774" y="0"/>
                </a:lnTo>
                <a:lnTo>
                  <a:pt x="836774" y="821147"/>
                </a:lnTo>
                <a:lnTo>
                  <a:pt x="0" y="8211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5125715" y="34792"/>
            <a:ext cx="5175200" cy="993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89"/>
              </a:lnSpc>
            </a:pPr>
            <a:r>
              <a:rPr lang="en-US" sz="6657" b="1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Calendrier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407" y="274229"/>
            <a:ext cx="5222338" cy="645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24"/>
              </a:lnSpc>
            </a:pPr>
            <a:r>
              <a:rPr lang="en-US" sz="4677">
                <a:solidFill>
                  <a:srgbClr val="F78D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November, December... </a:t>
            </a: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5F1ED60-22ED-24D5-4674-23909AD7C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53" y="1268137"/>
            <a:ext cx="17132692" cy="87446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0C931F-683E-3BF1-F22A-BF4392F3BC63}"/>
              </a:ext>
            </a:extLst>
          </p:cNvPr>
          <p:cNvSpPr/>
          <p:nvPr/>
        </p:nvSpPr>
        <p:spPr>
          <a:xfrm>
            <a:off x="15468600" y="7962900"/>
            <a:ext cx="1676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AC70A6-7CBB-AEBD-52B0-B8284E0EE35E}"/>
              </a:ext>
            </a:extLst>
          </p:cNvPr>
          <p:cNvSpPr/>
          <p:nvPr/>
        </p:nvSpPr>
        <p:spPr>
          <a:xfrm>
            <a:off x="14494565" y="7331484"/>
            <a:ext cx="16764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1C0D4C-993D-4C26-3E4E-6F6A7A1FCB42}"/>
              </a:ext>
            </a:extLst>
          </p:cNvPr>
          <p:cNvSpPr/>
          <p:nvPr/>
        </p:nvSpPr>
        <p:spPr>
          <a:xfrm>
            <a:off x="15468600" y="5640454"/>
            <a:ext cx="1676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49400" y="7879034"/>
            <a:ext cx="4293550" cy="2645757"/>
            <a:chOff x="0" y="0"/>
            <a:chExt cx="1808622" cy="1090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08623" cy="1090025"/>
            </a:xfrm>
            <a:custGeom>
              <a:avLst/>
              <a:gdLst/>
              <a:ahLst/>
              <a:cxnLst/>
              <a:rect l="l" t="t" r="r" b="b"/>
              <a:pathLst>
                <a:path w="1808623" h="1090025">
                  <a:moveTo>
                    <a:pt x="36055" y="0"/>
                  </a:moveTo>
                  <a:lnTo>
                    <a:pt x="1772568" y="0"/>
                  </a:lnTo>
                  <a:cubicBezTo>
                    <a:pt x="1782130" y="0"/>
                    <a:pt x="1791301" y="3799"/>
                    <a:pt x="1798062" y="10560"/>
                  </a:cubicBezTo>
                  <a:cubicBezTo>
                    <a:pt x="1804824" y="17322"/>
                    <a:pt x="1808623" y="26492"/>
                    <a:pt x="1808623" y="36055"/>
                  </a:cubicBezTo>
                  <a:lnTo>
                    <a:pt x="1808623" y="1053970"/>
                  </a:lnTo>
                  <a:cubicBezTo>
                    <a:pt x="1808623" y="1063533"/>
                    <a:pt x="1804824" y="1072703"/>
                    <a:pt x="1798062" y="1079465"/>
                  </a:cubicBezTo>
                  <a:cubicBezTo>
                    <a:pt x="1791301" y="1086226"/>
                    <a:pt x="1782130" y="1090025"/>
                    <a:pt x="1772568" y="1090025"/>
                  </a:cubicBezTo>
                  <a:lnTo>
                    <a:pt x="36055" y="1090025"/>
                  </a:lnTo>
                  <a:cubicBezTo>
                    <a:pt x="26492" y="1090025"/>
                    <a:pt x="17322" y="1086226"/>
                    <a:pt x="10560" y="1079465"/>
                  </a:cubicBezTo>
                  <a:cubicBezTo>
                    <a:pt x="3799" y="1072703"/>
                    <a:pt x="0" y="1063533"/>
                    <a:pt x="0" y="1053970"/>
                  </a:cubicBezTo>
                  <a:lnTo>
                    <a:pt x="0" y="36055"/>
                  </a:lnTo>
                  <a:cubicBezTo>
                    <a:pt x="0" y="26492"/>
                    <a:pt x="3799" y="17322"/>
                    <a:pt x="10560" y="10560"/>
                  </a:cubicBezTo>
                  <a:cubicBezTo>
                    <a:pt x="17322" y="3799"/>
                    <a:pt x="26492" y="0"/>
                    <a:pt x="36055" y="0"/>
                  </a:cubicBezTo>
                  <a:close/>
                </a:path>
              </a:pathLst>
            </a:custGeom>
            <a:blipFill>
              <a:blip r:embed="rId3"/>
              <a:stretch>
                <a:fillRect t="-10444" b="-17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032681" y="8320956"/>
            <a:ext cx="3220784" cy="322078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812895" y="8540742"/>
            <a:ext cx="2781213" cy="278121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35860" y="1193306"/>
            <a:ext cx="5825704" cy="1207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40"/>
              </a:lnSpc>
            </a:pPr>
            <a:r>
              <a:rPr lang="en-US" sz="8000" b="1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Entretien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61564" y="952500"/>
            <a:ext cx="11739928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r-FR" sz="2400" dirty="0"/>
              <a:t>Don’t </a:t>
            </a:r>
            <a:r>
              <a:rPr lang="fr-FR" sz="2400" dirty="0" err="1"/>
              <a:t>worry</a:t>
            </a:r>
            <a:r>
              <a:rPr lang="fr-FR" sz="2400" dirty="0"/>
              <a:t> ! The goal of </a:t>
            </a:r>
            <a:r>
              <a:rPr lang="fr-FR" sz="2400" dirty="0" err="1"/>
              <a:t>this</a:t>
            </a:r>
            <a:r>
              <a:rPr lang="fr-FR" sz="2400" dirty="0"/>
              <a:t> interview </a:t>
            </a:r>
            <a:r>
              <a:rPr lang="fr-FR" sz="2400" dirty="0" err="1"/>
              <a:t>is</a:t>
            </a:r>
            <a:r>
              <a:rPr lang="fr-FR" sz="2400" dirty="0"/>
              <a:t> to </a:t>
            </a:r>
            <a:r>
              <a:rPr lang="fr-FR" sz="2400" dirty="0" err="1"/>
              <a:t>learn</a:t>
            </a:r>
            <a:r>
              <a:rPr lang="fr-FR" sz="2400" dirty="0"/>
              <a:t> more about </a:t>
            </a:r>
            <a:r>
              <a:rPr lang="fr-FR" sz="2400" dirty="0" err="1"/>
              <a:t>you</a:t>
            </a:r>
            <a:r>
              <a:rPr lang="fr-FR" sz="2400" dirty="0"/>
              <a:t> </a:t>
            </a:r>
            <a:r>
              <a:rPr lang="fr-FR" sz="2400" dirty="0" err="1"/>
              <a:t>so</a:t>
            </a:r>
            <a:r>
              <a:rPr lang="fr-FR" sz="2400" dirty="0"/>
              <a:t> </a:t>
            </a:r>
            <a:r>
              <a:rPr lang="fr-FR" sz="2400" dirty="0" err="1"/>
              <a:t>that</a:t>
            </a:r>
            <a:r>
              <a:rPr lang="fr-FR" sz="2400" dirty="0"/>
              <a:t> </a:t>
            </a:r>
            <a:r>
              <a:rPr lang="fr-FR" sz="2400" dirty="0" err="1"/>
              <a:t>we</a:t>
            </a:r>
            <a:r>
              <a:rPr lang="fr-FR" sz="2400" dirty="0"/>
              <a:t> can place </a:t>
            </a:r>
            <a:r>
              <a:rPr lang="fr-FR" sz="2400" dirty="0" err="1"/>
              <a:t>you</a:t>
            </a:r>
            <a:r>
              <a:rPr lang="fr-FR" sz="2400" dirty="0"/>
              <a:t> in a </a:t>
            </a:r>
            <a:r>
              <a:rPr lang="fr-FR" sz="2400" dirty="0" err="1"/>
              <a:t>university</a:t>
            </a:r>
            <a:r>
              <a:rPr lang="fr-FR" sz="2400" dirty="0"/>
              <a:t> </a:t>
            </a:r>
            <a:r>
              <a:rPr lang="fr-FR" sz="2400" dirty="0" err="1"/>
              <a:t>that</a:t>
            </a:r>
            <a:r>
              <a:rPr lang="fr-FR" sz="2400" dirty="0"/>
              <a:t> corresponds to </a:t>
            </a:r>
            <a:r>
              <a:rPr lang="fr-FR" sz="2400" dirty="0" err="1"/>
              <a:t>you</a:t>
            </a:r>
            <a:r>
              <a:rPr lang="fr-FR" sz="2400" dirty="0"/>
              <a:t>. During the interview </a:t>
            </a:r>
            <a:r>
              <a:rPr lang="fr-FR" sz="2400" dirty="0" err="1"/>
              <a:t>we</a:t>
            </a:r>
            <a:r>
              <a:rPr lang="fr-FR" sz="2400" dirty="0"/>
              <a:t> </a:t>
            </a:r>
            <a:r>
              <a:rPr lang="fr-FR" sz="2400" dirty="0" err="1"/>
              <a:t>will</a:t>
            </a:r>
            <a:r>
              <a:rPr lang="fr-FR" sz="2400" dirty="0"/>
              <a:t> </a:t>
            </a:r>
            <a:r>
              <a:rPr lang="fr-FR" sz="2400" dirty="0" err="1"/>
              <a:t>discuss</a:t>
            </a:r>
            <a:r>
              <a:rPr lang="fr-FR" sz="2400" dirty="0"/>
              <a:t> </a:t>
            </a:r>
            <a:r>
              <a:rPr lang="fr-FR" sz="2400" dirty="0" err="1"/>
              <a:t>some</a:t>
            </a:r>
            <a:r>
              <a:rPr lang="fr-FR" sz="2400" dirty="0"/>
              <a:t> of the </a:t>
            </a:r>
            <a:r>
              <a:rPr lang="fr-FR" sz="2400" dirty="0" err="1"/>
              <a:t>following</a:t>
            </a:r>
            <a:r>
              <a:rPr lang="fr-FR" sz="2400" dirty="0"/>
              <a:t> questions:</a:t>
            </a:r>
            <a:endParaRPr lang="en-US" sz="2400" u="none" strike="noStrike" dirty="0">
              <a:solidFill>
                <a:srgbClr val="000000">
                  <a:alpha val="80000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35860" y="525646"/>
            <a:ext cx="5825704" cy="708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0"/>
              </a:lnSpc>
            </a:pPr>
            <a:r>
              <a:rPr lang="en-US" sz="5218">
                <a:solidFill>
                  <a:srgbClr val="F78D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Talk About Yourself!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D59B4D82-08A1-60AC-E8E9-9C2FE43846A3}"/>
              </a:ext>
            </a:extLst>
          </p:cNvPr>
          <p:cNvSpPr txBox="1"/>
          <p:nvPr/>
        </p:nvSpPr>
        <p:spPr>
          <a:xfrm>
            <a:off x="949334" y="2742807"/>
            <a:ext cx="5908665" cy="14773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fr-FR" sz="2400" u="sng" dirty="0">
                <a:solidFill>
                  <a:schemeClr val="bg1"/>
                </a:solidFill>
              </a:rPr>
              <a:t>Academic and </a:t>
            </a:r>
            <a:r>
              <a:rPr lang="fr-FR" sz="2400" u="sng" dirty="0" err="1">
                <a:solidFill>
                  <a:schemeClr val="bg1"/>
                </a:solidFill>
              </a:rPr>
              <a:t>professional</a:t>
            </a:r>
            <a:r>
              <a:rPr lang="fr-FR" sz="2400" u="sng" dirty="0">
                <a:solidFill>
                  <a:schemeClr val="bg1"/>
                </a:solidFill>
              </a:rPr>
              <a:t> background</a:t>
            </a:r>
            <a:r>
              <a:rPr lang="fr-FR" sz="2400" dirty="0">
                <a:solidFill>
                  <a:schemeClr val="bg1"/>
                </a:solidFill>
              </a:rPr>
              <a:t>:</a:t>
            </a:r>
          </a:p>
          <a:p>
            <a:r>
              <a:rPr lang="fr-FR" sz="2400" dirty="0">
                <a:solidFill>
                  <a:schemeClr val="bg1"/>
                </a:solidFill>
              </a:rPr>
              <a:t>• </a:t>
            </a:r>
            <a:r>
              <a:rPr lang="fr-FR" sz="2400" dirty="0" err="1">
                <a:solidFill>
                  <a:schemeClr val="bg1"/>
                </a:solidFill>
              </a:rPr>
              <a:t>What</a:t>
            </a:r>
            <a:r>
              <a:rPr lang="fr-FR" sz="2400" dirty="0">
                <a:solidFill>
                  <a:schemeClr val="bg1"/>
                </a:solidFill>
              </a:rPr>
              <a:t> are </a:t>
            </a:r>
            <a:r>
              <a:rPr lang="fr-FR" sz="2400" dirty="0" err="1">
                <a:solidFill>
                  <a:schemeClr val="bg1"/>
                </a:solidFill>
              </a:rPr>
              <a:t>you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studying</a:t>
            </a:r>
            <a:r>
              <a:rPr lang="fr-FR" sz="2400" dirty="0">
                <a:solidFill>
                  <a:schemeClr val="bg1"/>
                </a:solidFill>
              </a:rPr>
              <a:t>? Why?</a:t>
            </a:r>
          </a:p>
          <a:p>
            <a:r>
              <a:rPr lang="fr-FR" sz="2400" dirty="0">
                <a:solidFill>
                  <a:schemeClr val="bg1"/>
                </a:solidFill>
              </a:rPr>
              <a:t>• </a:t>
            </a:r>
            <a:r>
              <a:rPr lang="fr-FR" sz="2400" dirty="0" err="1">
                <a:solidFill>
                  <a:schemeClr val="bg1"/>
                </a:solidFill>
              </a:rPr>
              <a:t>What</a:t>
            </a:r>
            <a:r>
              <a:rPr lang="fr-FR" sz="2400" dirty="0">
                <a:solidFill>
                  <a:schemeClr val="bg1"/>
                </a:solidFill>
              </a:rPr>
              <a:t> do </a:t>
            </a:r>
            <a:r>
              <a:rPr lang="fr-FR" sz="2400" dirty="0" err="1">
                <a:solidFill>
                  <a:schemeClr val="bg1"/>
                </a:solidFill>
              </a:rPr>
              <a:t>you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want</a:t>
            </a:r>
            <a:r>
              <a:rPr lang="fr-FR" sz="2400" dirty="0">
                <a:solidFill>
                  <a:schemeClr val="bg1"/>
                </a:solidFill>
              </a:rPr>
              <a:t> to do </a:t>
            </a:r>
            <a:r>
              <a:rPr lang="fr-FR" sz="2400" dirty="0" err="1">
                <a:solidFill>
                  <a:schemeClr val="bg1"/>
                </a:solidFill>
              </a:rPr>
              <a:t>next</a:t>
            </a:r>
            <a:r>
              <a:rPr lang="fr-FR" sz="2400" dirty="0">
                <a:solidFill>
                  <a:schemeClr val="bg1"/>
                </a:solidFill>
              </a:rPr>
              <a:t> ?</a:t>
            </a:r>
          </a:p>
          <a:p>
            <a:pPr lvl="1"/>
            <a:r>
              <a:rPr lang="fr-FR" sz="2400" dirty="0">
                <a:solidFill>
                  <a:schemeClr val="bg1"/>
                </a:solidFill>
              </a:rPr>
              <a:t>• </a:t>
            </a:r>
            <a:r>
              <a:rPr lang="fr-FR" sz="2400" dirty="0" err="1">
                <a:solidFill>
                  <a:schemeClr val="bg1"/>
                </a:solidFill>
              </a:rPr>
              <a:t>Master’s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degree</a:t>
            </a:r>
            <a:r>
              <a:rPr lang="fr-FR" sz="2400" dirty="0">
                <a:solidFill>
                  <a:schemeClr val="bg1"/>
                </a:solidFill>
              </a:rPr>
              <a:t>, job, etc.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2310EE5D-49B4-E3E9-B002-6AD9361A1EDF}"/>
              </a:ext>
            </a:extLst>
          </p:cNvPr>
          <p:cNvSpPr txBox="1"/>
          <p:nvPr/>
        </p:nvSpPr>
        <p:spPr>
          <a:xfrm>
            <a:off x="990599" y="4589502"/>
            <a:ext cx="5867401" cy="184665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fr-FR" sz="2400" u="sng" dirty="0">
                <a:solidFill>
                  <a:schemeClr val="bg1"/>
                </a:solidFill>
              </a:rPr>
              <a:t>General questions</a:t>
            </a:r>
            <a:r>
              <a:rPr lang="fr-FR" sz="2400" dirty="0">
                <a:solidFill>
                  <a:schemeClr val="bg1"/>
                </a:solidFill>
              </a:rPr>
              <a:t>:</a:t>
            </a:r>
          </a:p>
          <a:p>
            <a:r>
              <a:rPr lang="fr-FR" sz="2400" dirty="0">
                <a:solidFill>
                  <a:schemeClr val="bg1"/>
                </a:solidFill>
              </a:rPr>
              <a:t>• Why </a:t>
            </a:r>
            <a:r>
              <a:rPr lang="fr-FR" sz="2400" dirty="0" err="1">
                <a:solidFill>
                  <a:schemeClr val="bg1"/>
                </a:solidFill>
              </a:rPr>
              <a:t>would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you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want</a:t>
            </a:r>
            <a:r>
              <a:rPr lang="fr-FR" sz="2400" dirty="0">
                <a:solidFill>
                  <a:schemeClr val="bg1"/>
                </a:solidFill>
              </a:rPr>
              <a:t> to </a:t>
            </a:r>
            <a:r>
              <a:rPr lang="fr-FR" sz="2400" dirty="0" err="1">
                <a:solidFill>
                  <a:schemeClr val="bg1"/>
                </a:solidFill>
              </a:rPr>
              <a:t>study</a:t>
            </a:r>
            <a:r>
              <a:rPr lang="fr-FR" sz="2400" dirty="0">
                <a:solidFill>
                  <a:schemeClr val="bg1"/>
                </a:solidFill>
              </a:rPr>
              <a:t> in North America?</a:t>
            </a:r>
          </a:p>
          <a:p>
            <a:r>
              <a:rPr lang="fr-FR" sz="2400" dirty="0">
                <a:solidFill>
                  <a:schemeClr val="bg1"/>
                </a:solidFill>
              </a:rPr>
              <a:t>• How </a:t>
            </a:r>
            <a:r>
              <a:rPr lang="fr-FR" sz="2400" dirty="0" err="1">
                <a:solidFill>
                  <a:schemeClr val="bg1"/>
                </a:solidFill>
              </a:rPr>
              <a:t>will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you</a:t>
            </a:r>
            <a:r>
              <a:rPr lang="fr-FR" sz="2400" dirty="0">
                <a:solidFill>
                  <a:schemeClr val="bg1"/>
                </a:solidFill>
              </a:rPr>
              <a:t> finance </a:t>
            </a:r>
            <a:r>
              <a:rPr lang="fr-FR" sz="2400" dirty="0" err="1">
                <a:solidFill>
                  <a:schemeClr val="bg1"/>
                </a:solidFill>
              </a:rPr>
              <a:t>your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study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abroad</a:t>
            </a:r>
            <a:r>
              <a:rPr lang="fr-FR" sz="2400" dirty="0">
                <a:solidFill>
                  <a:schemeClr val="bg1"/>
                </a:solidFill>
              </a:rPr>
              <a:t>?</a:t>
            </a:r>
          </a:p>
          <a:p>
            <a:r>
              <a:rPr lang="fr-FR" sz="2400" dirty="0">
                <a:solidFill>
                  <a:schemeClr val="bg1"/>
                </a:solidFill>
              </a:rPr>
              <a:t>• </a:t>
            </a:r>
            <a:r>
              <a:rPr lang="fr-FR" sz="2400" dirty="0" err="1">
                <a:solidFill>
                  <a:schemeClr val="bg1"/>
                </a:solidFill>
              </a:rPr>
              <a:t>Scholarship</a:t>
            </a:r>
            <a:r>
              <a:rPr lang="fr-FR" sz="2400" dirty="0">
                <a:solidFill>
                  <a:schemeClr val="bg1"/>
                </a:solidFill>
              </a:rPr>
              <a:t>, entourage, </a:t>
            </a:r>
            <a:r>
              <a:rPr lang="fr-FR" sz="2400" dirty="0" err="1">
                <a:solidFill>
                  <a:schemeClr val="bg1"/>
                </a:solidFill>
              </a:rPr>
              <a:t>student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loan</a:t>
            </a:r>
            <a:r>
              <a:rPr lang="fr-FR" sz="2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4539316A-6F00-A653-7D89-3CBDFA259648}"/>
              </a:ext>
            </a:extLst>
          </p:cNvPr>
          <p:cNvSpPr txBox="1"/>
          <p:nvPr/>
        </p:nvSpPr>
        <p:spPr>
          <a:xfrm>
            <a:off x="990599" y="6749141"/>
            <a:ext cx="5867401" cy="14773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fr-FR" sz="2400" u="sng" dirty="0">
                <a:solidFill>
                  <a:schemeClr val="bg1"/>
                </a:solidFill>
              </a:rPr>
              <a:t>Hobbies and </a:t>
            </a:r>
            <a:r>
              <a:rPr lang="fr-FR" sz="2400" u="sng" dirty="0" err="1">
                <a:solidFill>
                  <a:schemeClr val="bg1"/>
                </a:solidFill>
              </a:rPr>
              <a:t>activities</a:t>
            </a:r>
            <a:r>
              <a:rPr lang="fr-FR" sz="2400" dirty="0">
                <a:solidFill>
                  <a:schemeClr val="bg1"/>
                </a:solidFill>
              </a:rPr>
              <a:t>:</a:t>
            </a:r>
          </a:p>
          <a:p>
            <a:r>
              <a:rPr lang="fr-FR" sz="2400" dirty="0">
                <a:solidFill>
                  <a:schemeClr val="bg1"/>
                </a:solidFill>
              </a:rPr>
              <a:t>• Do </a:t>
            </a:r>
            <a:r>
              <a:rPr lang="fr-FR" sz="2400" dirty="0" err="1">
                <a:solidFill>
                  <a:schemeClr val="bg1"/>
                </a:solidFill>
              </a:rPr>
              <a:t>you</a:t>
            </a:r>
            <a:r>
              <a:rPr lang="fr-FR" sz="2400" dirty="0">
                <a:solidFill>
                  <a:schemeClr val="bg1"/>
                </a:solidFill>
              </a:rPr>
              <a:t> practice a sport?</a:t>
            </a:r>
          </a:p>
          <a:p>
            <a:r>
              <a:rPr lang="fr-FR" sz="2400" dirty="0">
                <a:solidFill>
                  <a:schemeClr val="bg1"/>
                </a:solidFill>
              </a:rPr>
              <a:t>• Are </a:t>
            </a:r>
            <a:r>
              <a:rPr lang="fr-FR" sz="2400" dirty="0" err="1">
                <a:solidFill>
                  <a:schemeClr val="bg1"/>
                </a:solidFill>
              </a:rPr>
              <a:t>you</a:t>
            </a:r>
            <a:r>
              <a:rPr lang="fr-FR" sz="2400" dirty="0">
                <a:solidFill>
                  <a:schemeClr val="bg1"/>
                </a:solidFill>
              </a:rPr>
              <a:t> a </a:t>
            </a:r>
            <a:r>
              <a:rPr lang="fr-FR" sz="2400" dirty="0" err="1">
                <a:solidFill>
                  <a:schemeClr val="bg1"/>
                </a:solidFill>
              </a:rPr>
              <a:t>member</a:t>
            </a:r>
            <a:r>
              <a:rPr lang="fr-FR" sz="2400" dirty="0">
                <a:solidFill>
                  <a:schemeClr val="bg1"/>
                </a:solidFill>
              </a:rPr>
              <a:t> of an association / club?</a:t>
            </a:r>
          </a:p>
          <a:p>
            <a:r>
              <a:rPr lang="fr-FR" sz="2400" dirty="0">
                <a:solidFill>
                  <a:schemeClr val="bg1"/>
                </a:solidFill>
              </a:rPr>
              <a:t>• </a:t>
            </a:r>
            <a:r>
              <a:rPr lang="fr-FR" sz="2400" dirty="0" err="1">
                <a:solidFill>
                  <a:schemeClr val="bg1"/>
                </a:solidFill>
              </a:rPr>
              <a:t>What</a:t>
            </a:r>
            <a:r>
              <a:rPr lang="fr-FR" sz="2400" dirty="0">
                <a:solidFill>
                  <a:schemeClr val="bg1"/>
                </a:solidFill>
              </a:rPr>
              <a:t> are </a:t>
            </a:r>
            <a:r>
              <a:rPr lang="fr-FR" sz="2400" dirty="0" err="1">
                <a:solidFill>
                  <a:schemeClr val="bg1"/>
                </a:solidFill>
              </a:rPr>
              <a:t>your</a:t>
            </a:r>
            <a:r>
              <a:rPr lang="fr-FR" sz="2400" dirty="0">
                <a:solidFill>
                  <a:schemeClr val="bg1"/>
                </a:solidFill>
              </a:rPr>
              <a:t> hobbies?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7C1F23F6-1BD3-FBC9-EDC9-82980E835501}"/>
              </a:ext>
            </a:extLst>
          </p:cNvPr>
          <p:cNvSpPr txBox="1"/>
          <p:nvPr/>
        </p:nvSpPr>
        <p:spPr>
          <a:xfrm>
            <a:off x="8001000" y="3204507"/>
            <a:ext cx="9779954" cy="295465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fr-FR" sz="2400" u="sng" dirty="0" err="1">
                <a:solidFill>
                  <a:schemeClr val="bg1"/>
                </a:solidFill>
              </a:rPr>
              <a:t>Explain</a:t>
            </a:r>
            <a:r>
              <a:rPr lang="fr-FR" sz="2400" u="sng" dirty="0">
                <a:solidFill>
                  <a:schemeClr val="bg1"/>
                </a:solidFill>
              </a:rPr>
              <a:t> </a:t>
            </a:r>
            <a:r>
              <a:rPr lang="fr-FR" sz="2400" u="sng" dirty="0" err="1">
                <a:solidFill>
                  <a:schemeClr val="bg1"/>
                </a:solidFill>
              </a:rPr>
              <a:t>your</a:t>
            </a:r>
            <a:r>
              <a:rPr lang="fr-FR" sz="2400" u="sng" dirty="0">
                <a:solidFill>
                  <a:schemeClr val="bg1"/>
                </a:solidFill>
              </a:rPr>
              <a:t> </a:t>
            </a:r>
            <a:r>
              <a:rPr lang="fr-FR" sz="2400" u="sng" dirty="0" err="1">
                <a:solidFill>
                  <a:schemeClr val="bg1"/>
                </a:solidFill>
              </a:rPr>
              <a:t>wishes</a:t>
            </a:r>
            <a:r>
              <a:rPr lang="fr-FR" sz="2400" u="sng" dirty="0">
                <a:solidFill>
                  <a:schemeClr val="bg1"/>
                </a:solidFill>
              </a:rPr>
              <a:t> for the </a:t>
            </a:r>
            <a:r>
              <a:rPr lang="fr-FR" sz="2400" u="sng" dirty="0" err="1">
                <a:solidFill>
                  <a:schemeClr val="bg1"/>
                </a:solidFill>
              </a:rPr>
              <a:t>universities</a:t>
            </a:r>
            <a:r>
              <a:rPr lang="fr-FR" sz="2400" dirty="0">
                <a:solidFill>
                  <a:schemeClr val="bg1"/>
                </a:solidFill>
              </a:rPr>
              <a:t>:</a:t>
            </a:r>
          </a:p>
          <a:p>
            <a:r>
              <a:rPr lang="fr-FR" sz="2400" dirty="0">
                <a:solidFill>
                  <a:schemeClr val="bg1"/>
                </a:solidFill>
              </a:rPr>
              <a:t>• Why </a:t>
            </a:r>
            <a:r>
              <a:rPr lang="fr-FR" sz="2400" dirty="0" err="1">
                <a:solidFill>
                  <a:schemeClr val="bg1"/>
                </a:solidFill>
              </a:rPr>
              <a:t>did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you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choose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these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universities</a:t>
            </a:r>
            <a:r>
              <a:rPr lang="fr-FR" sz="2400" dirty="0">
                <a:solidFill>
                  <a:schemeClr val="bg1"/>
                </a:solidFill>
              </a:rPr>
              <a:t>?</a:t>
            </a:r>
          </a:p>
          <a:p>
            <a:r>
              <a:rPr lang="fr-FR" sz="2400" dirty="0">
                <a:solidFill>
                  <a:schemeClr val="bg1"/>
                </a:solidFill>
              </a:rPr>
              <a:t>• </a:t>
            </a:r>
            <a:r>
              <a:rPr lang="fr-FR" sz="2400" dirty="0" err="1">
                <a:solidFill>
                  <a:schemeClr val="bg1"/>
                </a:solidFill>
              </a:rPr>
              <a:t>What</a:t>
            </a:r>
            <a:r>
              <a:rPr lang="fr-FR" sz="2400" dirty="0">
                <a:solidFill>
                  <a:schemeClr val="bg1"/>
                </a:solidFill>
              </a:rPr>
              <a:t> type of courses </a:t>
            </a:r>
            <a:r>
              <a:rPr lang="fr-FR" sz="2400" dirty="0" err="1">
                <a:solidFill>
                  <a:schemeClr val="bg1"/>
                </a:solidFill>
              </a:rPr>
              <a:t>would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you</a:t>
            </a:r>
            <a:r>
              <a:rPr lang="fr-FR" sz="2400" dirty="0">
                <a:solidFill>
                  <a:schemeClr val="bg1"/>
                </a:solidFill>
              </a:rPr>
              <a:t> like to </a:t>
            </a:r>
            <a:r>
              <a:rPr lang="fr-FR" sz="2400" dirty="0" err="1">
                <a:solidFill>
                  <a:schemeClr val="bg1"/>
                </a:solidFill>
              </a:rPr>
              <a:t>take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during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your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study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Abroad</a:t>
            </a:r>
            <a:r>
              <a:rPr lang="fr-FR" sz="2400" dirty="0">
                <a:solidFill>
                  <a:schemeClr val="bg1"/>
                </a:solidFill>
              </a:rPr>
              <a:t>?</a:t>
            </a:r>
          </a:p>
          <a:p>
            <a:r>
              <a:rPr lang="fr-FR" sz="2400" dirty="0">
                <a:solidFill>
                  <a:schemeClr val="bg1"/>
                </a:solidFill>
              </a:rPr>
              <a:t>• </a:t>
            </a:r>
            <a:r>
              <a:rPr lang="fr-FR" sz="2400" dirty="0" err="1">
                <a:solidFill>
                  <a:schemeClr val="bg1"/>
                </a:solidFill>
              </a:rPr>
              <a:t>What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experience</a:t>
            </a:r>
            <a:r>
              <a:rPr lang="fr-FR" sz="2400" dirty="0">
                <a:solidFill>
                  <a:schemeClr val="bg1"/>
                </a:solidFill>
              </a:rPr>
              <a:t> are </a:t>
            </a:r>
            <a:r>
              <a:rPr lang="fr-FR" sz="2400" dirty="0" err="1">
                <a:solidFill>
                  <a:schemeClr val="bg1"/>
                </a:solidFill>
              </a:rPr>
              <a:t>you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looking</a:t>
            </a:r>
            <a:r>
              <a:rPr lang="fr-FR" sz="2400" dirty="0">
                <a:solidFill>
                  <a:schemeClr val="bg1"/>
                </a:solidFill>
              </a:rPr>
              <a:t> for?</a:t>
            </a:r>
          </a:p>
          <a:p>
            <a:pPr lvl="1"/>
            <a:r>
              <a:rPr lang="fr-FR" sz="2400" dirty="0">
                <a:solidFill>
                  <a:schemeClr val="bg1"/>
                </a:solidFill>
              </a:rPr>
              <a:t>• A large campus </a:t>
            </a:r>
            <a:r>
              <a:rPr lang="fr-FR" sz="2400" dirty="0" err="1">
                <a:solidFill>
                  <a:schemeClr val="bg1"/>
                </a:solidFill>
              </a:rPr>
              <a:t>with</a:t>
            </a:r>
            <a:r>
              <a:rPr lang="fr-FR" sz="2400" dirty="0">
                <a:solidFill>
                  <a:schemeClr val="bg1"/>
                </a:solidFill>
              </a:rPr>
              <a:t> few </a:t>
            </a:r>
            <a:r>
              <a:rPr lang="fr-FR" sz="2400" dirty="0" err="1">
                <a:solidFill>
                  <a:schemeClr val="bg1"/>
                </a:solidFill>
              </a:rPr>
              <a:t>activities</a:t>
            </a:r>
            <a:r>
              <a:rPr lang="fr-FR" sz="2400" dirty="0">
                <a:solidFill>
                  <a:schemeClr val="bg1"/>
                </a:solidFill>
              </a:rPr>
              <a:t>?</a:t>
            </a:r>
          </a:p>
          <a:p>
            <a:pPr lvl="1"/>
            <a:r>
              <a:rPr lang="fr-FR" sz="2400" dirty="0">
                <a:solidFill>
                  <a:schemeClr val="bg1"/>
                </a:solidFill>
              </a:rPr>
              <a:t>• A medium or </a:t>
            </a:r>
            <a:r>
              <a:rPr lang="fr-FR" sz="2400" dirty="0" err="1">
                <a:solidFill>
                  <a:schemeClr val="bg1"/>
                </a:solidFill>
              </a:rPr>
              <a:t>small</a:t>
            </a:r>
            <a:r>
              <a:rPr lang="fr-FR" sz="2400" dirty="0">
                <a:solidFill>
                  <a:schemeClr val="bg1"/>
                </a:solidFill>
              </a:rPr>
              <a:t> campus </a:t>
            </a:r>
            <a:r>
              <a:rPr lang="fr-FR" sz="2400" dirty="0" err="1">
                <a:solidFill>
                  <a:schemeClr val="bg1"/>
                </a:solidFill>
              </a:rPr>
              <a:t>with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many</a:t>
            </a:r>
            <a:r>
              <a:rPr lang="fr-FR" sz="2400" dirty="0">
                <a:solidFill>
                  <a:schemeClr val="bg1"/>
                </a:solidFill>
              </a:rPr>
              <a:t> clubs and </a:t>
            </a:r>
            <a:r>
              <a:rPr lang="fr-FR" sz="2400" dirty="0" err="1">
                <a:solidFill>
                  <a:schemeClr val="bg1"/>
                </a:solidFill>
              </a:rPr>
              <a:t>activities</a:t>
            </a:r>
            <a:r>
              <a:rPr lang="fr-FR" sz="2400" dirty="0">
                <a:solidFill>
                  <a:schemeClr val="bg1"/>
                </a:solidFill>
              </a:rPr>
              <a:t>?</a:t>
            </a:r>
          </a:p>
          <a:p>
            <a:pPr lvl="1"/>
            <a:r>
              <a:rPr lang="fr-FR" sz="2400" dirty="0">
                <a:solidFill>
                  <a:schemeClr val="bg1"/>
                </a:solidFill>
              </a:rPr>
              <a:t>• A big city? A medium-</a:t>
            </a:r>
            <a:r>
              <a:rPr lang="fr-FR" sz="2400" dirty="0" err="1">
                <a:solidFill>
                  <a:schemeClr val="bg1"/>
                </a:solidFill>
              </a:rPr>
              <a:t>sized</a:t>
            </a:r>
            <a:r>
              <a:rPr lang="fr-FR" sz="2400" dirty="0">
                <a:solidFill>
                  <a:schemeClr val="bg1"/>
                </a:solidFill>
              </a:rPr>
              <a:t> city? Rural city ?</a:t>
            </a:r>
          </a:p>
          <a:p>
            <a:pPr lvl="1"/>
            <a:r>
              <a:rPr lang="fr-FR" sz="2400" dirty="0">
                <a:solidFill>
                  <a:schemeClr val="bg1"/>
                </a:solidFill>
              </a:rPr>
              <a:t>• A </a:t>
            </a:r>
            <a:r>
              <a:rPr lang="fr-FR" sz="2400" dirty="0" err="1">
                <a:solidFill>
                  <a:schemeClr val="bg1"/>
                </a:solidFill>
              </a:rPr>
              <a:t>university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with</a:t>
            </a:r>
            <a:r>
              <a:rPr lang="fr-FR" sz="2400" dirty="0">
                <a:solidFill>
                  <a:schemeClr val="bg1"/>
                </a:solidFill>
              </a:rPr>
              <a:t> a lot of support for </a:t>
            </a:r>
            <a:r>
              <a:rPr lang="fr-FR" sz="2400" dirty="0" err="1">
                <a:solidFill>
                  <a:schemeClr val="bg1"/>
                </a:solidFill>
              </a:rPr>
              <a:t>foreign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 err="1">
                <a:solidFill>
                  <a:schemeClr val="bg1"/>
                </a:solidFill>
              </a:rPr>
              <a:t>students</a:t>
            </a:r>
            <a:r>
              <a:rPr lang="fr-FR" sz="24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6418B74F-AFDA-6469-BEF4-63578709B1F5}"/>
              </a:ext>
            </a:extLst>
          </p:cNvPr>
          <p:cNvSpPr txBox="1"/>
          <p:nvPr/>
        </p:nvSpPr>
        <p:spPr>
          <a:xfrm>
            <a:off x="2743200" y="9014909"/>
            <a:ext cx="11025677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sz="2400" dirty="0" err="1"/>
              <a:t>We</a:t>
            </a:r>
            <a:r>
              <a:rPr lang="fr-FR" sz="2400" dirty="0"/>
              <a:t> </a:t>
            </a:r>
            <a:r>
              <a:rPr lang="fr-FR" sz="2400" dirty="0" err="1"/>
              <a:t>will</a:t>
            </a:r>
            <a:r>
              <a:rPr lang="fr-FR" sz="2400" dirty="0"/>
              <a:t> place </a:t>
            </a:r>
            <a:r>
              <a:rPr lang="fr-FR" sz="2400" dirty="0" err="1"/>
              <a:t>you</a:t>
            </a:r>
            <a:r>
              <a:rPr lang="fr-FR" sz="2400" dirty="0"/>
              <a:t> in a </a:t>
            </a:r>
            <a:r>
              <a:rPr lang="fr-FR" sz="2400" dirty="0" err="1"/>
              <a:t>university</a:t>
            </a:r>
            <a:r>
              <a:rPr lang="fr-FR" sz="2400" dirty="0"/>
              <a:t> </a:t>
            </a:r>
            <a:r>
              <a:rPr lang="fr-FR" sz="2400" dirty="0" err="1"/>
              <a:t>that</a:t>
            </a:r>
            <a:r>
              <a:rPr lang="fr-FR" sz="2400" dirty="0"/>
              <a:t> </a:t>
            </a:r>
            <a:r>
              <a:rPr lang="fr-FR" sz="2400" dirty="0" err="1"/>
              <a:t>offers</a:t>
            </a:r>
            <a:r>
              <a:rPr lang="fr-FR" sz="2400" dirty="0"/>
              <a:t> the courses </a:t>
            </a:r>
            <a:r>
              <a:rPr lang="fr-FR" sz="2400" dirty="0" err="1"/>
              <a:t>you</a:t>
            </a:r>
            <a:r>
              <a:rPr lang="fr-FR" sz="2400" dirty="0"/>
              <a:t> </a:t>
            </a:r>
            <a:r>
              <a:rPr lang="fr-FR" sz="2400" dirty="0" err="1"/>
              <a:t>need</a:t>
            </a:r>
            <a:r>
              <a:rPr lang="fr-FR" sz="2400" dirty="0"/>
              <a:t> and </a:t>
            </a:r>
            <a:r>
              <a:rPr lang="fr-FR" sz="2400" dirty="0" err="1"/>
              <a:t>fits</a:t>
            </a:r>
            <a:r>
              <a:rPr lang="fr-FR" sz="2400" dirty="0"/>
              <a:t> </a:t>
            </a:r>
            <a:r>
              <a:rPr lang="fr-FR" sz="2400" dirty="0" err="1"/>
              <a:t>your</a:t>
            </a:r>
            <a:r>
              <a:rPr lang="fr-FR" sz="2400" dirty="0"/>
              <a:t> budget. </a:t>
            </a:r>
            <a:r>
              <a:rPr lang="fr-FR" sz="2400" dirty="0" err="1"/>
              <a:t>However</a:t>
            </a:r>
            <a:r>
              <a:rPr lang="fr-FR" sz="2400" dirty="0"/>
              <a:t>, in </a:t>
            </a:r>
            <a:r>
              <a:rPr lang="fr-FR" sz="2400" dirty="0" err="1"/>
              <a:t>some</a:t>
            </a:r>
            <a:r>
              <a:rPr lang="fr-FR" sz="2400" dirty="0"/>
              <a:t> cases, </a:t>
            </a:r>
            <a:r>
              <a:rPr lang="fr-FR" sz="2400" dirty="0" err="1"/>
              <a:t>this</a:t>
            </a:r>
            <a:r>
              <a:rPr lang="fr-FR" sz="2400" dirty="0"/>
              <a:t> </a:t>
            </a:r>
            <a:r>
              <a:rPr lang="fr-FR" sz="2400" dirty="0" err="1"/>
              <a:t>university</a:t>
            </a:r>
            <a:r>
              <a:rPr lang="fr-FR" sz="2400" dirty="0"/>
              <a:t> </a:t>
            </a:r>
            <a:r>
              <a:rPr lang="fr-FR" sz="2400" dirty="0" err="1"/>
              <a:t>may</a:t>
            </a:r>
            <a:r>
              <a:rPr lang="fr-FR" sz="2400" dirty="0"/>
              <a:t> </a:t>
            </a:r>
            <a:r>
              <a:rPr lang="fr-FR" sz="2400" dirty="0" err="1"/>
              <a:t>be</a:t>
            </a:r>
            <a:r>
              <a:rPr lang="fr-FR" sz="2400" dirty="0"/>
              <a:t> </a:t>
            </a:r>
            <a:r>
              <a:rPr lang="fr-FR" sz="2400" dirty="0" err="1"/>
              <a:t>different</a:t>
            </a:r>
            <a:r>
              <a:rPr lang="fr-FR" sz="2400" dirty="0"/>
              <a:t> </a:t>
            </a:r>
            <a:r>
              <a:rPr lang="fr-FR" sz="2400" dirty="0" err="1"/>
              <a:t>from</a:t>
            </a:r>
            <a:r>
              <a:rPr lang="fr-FR" sz="2400" dirty="0"/>
              <a:t> the </a:t>
            </a:r>
            <a:r>
              <a:rPr lang="fr-FR" sz="2400" dirty="0" err="1"/>
              <a:t>ones</a:t>
            </a:r>
            <a:r>
              <a:rPr lang="fr-FR" sz="2400" dirty="0"/>
              <a:t> </a:t>
            </a:r>
            <a:r>
              <a:rPr lang="fr-FR" sz="2400" dirty="0" err="1"/>
              <a:t>you</a:t>
            </a:r>
            <a:r>
              <a:rPr lang="fr-FR" sz="2400" dirty="0"/>
              <a:t> </a:t>
            </a:r>
            <a:r>
              <a:rPr lang="fr-FR" sz="2400" dirty="0" err="1"/>
              <a:t>want</a:t>
            </a:r>
            <a:r>
              <a:rPr lang="fr-FR" sz="2400" dirty="0"/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2728" y="208642"/>
            <a:ext cx="17526860" cy="10287000"/>
            <a:chOff x="0" y="0"/>
            <a:chExt cx="461612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16128" cy="2709333"/>
            </a:xfrm>
            <a:custGeom>
              <a:avLst/>
              <a:gdLst/>
              <a:ahLst/>
              <a:cxnLst/>
              <a:rect l="l" t="t" r="r" b="b"/>
              <a:pathLst>
                <a:path w="4616128" h="2709333">
                  <a:moveTo>
                    <a:pt x="0" y="0"/>
                  </a:moveTo>
                  <a:lnTo>
                    <a:pt x="4616128" y="0"/>
                  </a:lnTo>
                  <a:lnTo>
                    <a:pt x="461612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FFFFFF">
                    <a:alpha val="665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61612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842803" y="8536411"/>
            <a:ext cx="4146647" cy="414664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78D00"/>
              </a:solidFill>
              <a:prstDash val="lg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25769" y="8819377"/>
            <a:ext cx="3580714" cy="358071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4A5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2257752" y="5840056"/>
            <a:ext cx="4318962" cy="4238302"/>
          </a:xfrm>
          <a:custGeom>
            <a:avLst/>
            <a:gdLst/>
            <a:ahLst/>
            <a:cxnLst/>
            <a:rect l="l" t="t" r="r" b="b"/>
            <a:pathLst>
              <a:path w="4318962" h="4238302">
                <a:moveTo>
                  <a:pt x="0" y="0"/>
                </a:moveTo>
                <a:lnTo>
                  <a:pt x="4318962" y="0"/>
                </a:lnTo>
                <a:lnTo>
                  <a:pt x="4318962" y="4238303"/>
                </a:lnTo>
                <a:lnTo>
                  <a:pt x="0" y="4238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805676" y="3169374"/>
            <a:ext cx="9982640" cy="4176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576"/>
              </a:lnSpc>
            </a:pPr>
            <a:r>
              <a:rPr lang="en-US" sz="15122" b="1" spc="-907">
                <a:solidFill>
                  <a:srgbClr val="237EA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Partir avec la MICEFA !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546467" y="421826"/>
            <a:ext cx="7741533" cy="4944304"/>
            <a:chOff x="0" y="0"/>
            <a:chExt cx="1808622" cy="115511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08623" cy="1155117"/>
            </a:xfrm>
            <a:custGeom>
              <a:avLst/>
              <a:gdLst/>
              <a:ahLst/>
              <a:cxnLst/>
              <a:rect l="l" t="t" r="r" b="b"/>
              <a:pathLst>
                <a:path w="1808623" h="1155117">
                  <a:moveTo>
                    <a:pt x="42002" y="0"/>
                  </a:moveTo>
                  <a:lnTo>
                    <a:pt x="1766620" y="0"/>
                  </a:lnTo>
                  <a:cubicBezTo>
                    <a:pt x="1777760" y="0"/>
                    <a:pt x="1788444" y="4425"/>
                    <a:pt x="1796320" y="12302"/>
                  </a:cubicBezTo>
                  <a:cubicBezTo>
                    <a:pt x="1804197" y="20179"/>
                    <a:pt x="1808623" y="30862"/>
                    <a:pt x="1808623" y="42002"/>
                  </a:cubicBezTo>
                  <a:lnTo>
                    <a:pt x="1808623" y="1113115"/>
                  </a:lnTo>
                  <a:cubicBezTo>
                    <a:pt x="1808623" y="1124255"/>
                    <a:pt x="1804197" y="1134938"/>
                    <a:pt x="1796320" y="1142815"/>
                  </a:cubicBezTo>
                  <a:cubicBezTo>
                    <a:pt x="1788444" y="1150692"/>
                    <a:pt x="1777760" y="1155117"/>
                    <a:pt x="1766620" y="1155117"/>
                  </a:cubicBezTo>
                  <a:lnTo>
                    <a:pt x="42002" y="1155117"/>
                  </a:lnTo>
                  <a:cubicBezTo>
                    <a:pt x="30862" y="1155117"/>
                    <a:pt x="20179" y="1150692"/>
                    <a:pt x="12302" y="1142815"/>
                  </a:cubicBezTo>
                  <a:cubicBezTo>
                    <a:pt x="4425" y="1134938"/>
                    <a:pt x="0" y="1124255"/>
                    <a:pt x="0" y="1113115"/>
                  </a:cubicBezTo>
                  <a:lnTo>
                    <a:pt x="0" y="42002"/>
                  </a:lnTo>
                  <a:cubicBezTo>
                    <a:pt x="0" y="30862"/>
                    <a:pt x="4425" y="20179"/>
                    <a:pt x="12302" y="12302"/>
                  </a:cubicBezTo>
                  <a:cubicBezTo>
                    <a:pt x="20179" y="4425"/>
                    <a:pt x="30862" y="0"/>
                    <a:pt x="42002" y="0"/>
                  </a:cubicBezTo>
                  <a:close/>
                </a:path>
              </a:pathLst>
            </a:custGeom>
            <a:blipFill>
              <a:blip r:embed="rId3"/>
              <a:stretch>
                <a:fillRect t="-2771" b="-1465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68776" y="2342566"/>
            <a:ext cx="7502006" cy="1245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212"/>
              </a:lnSpc>
            </a:pPr>
            <a:r>
              <a:rPr lang="en-US" sz="9121">
                <a:solidFill>
                  <a:srgbClr val="F78D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We are waiting!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930261E-0D25-8DE9-ACC1-1915351885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17" y="7536186"/>
            <a:ext cx="2391967" cy="23677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22021</TotalTime>
  <Words>1032</Words>
  <Application>Microsoft Macintosh PowerPoint</Application>
  <PresentationFormat>Personnalisé</PresentationFormat>
  <Paragraphs>144</Paragraphs>
  <Slides>18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8" baseType="lpstr">
      <vt:lpstr>Poppins</vt:lpstr>
      <vt:lpstr>Calibri</vt:lpstr>
      <vt:lpstr>AlternateGothicEF NoTwo</vt:lpstr>
      <vt:lpstr>Wingdings</vt:lpstr>
      <vt:lpstr>Aptos</vt:lpstr>
      <vt:lpstr>Poppins Semi-Bold</vt:lpstr>
      <vt:lpstr>Poppins Bold</vt:lpstr>
      <vt:lpstr>Playlist Script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MICEFA University Wish Guide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MICEF</dc:title>
  <cp:lastModifiedBy>Seth Brown - MICEFA</cp:lastModifiedBy>
  <cp:revision>16</cp:revision>
  <dcterms:created xsi:type="dcterms:W3CDTF">2006-08-16T00:00:00Z</dcterms:created>
  <dcterms:modified xsi:type="dcterms:W3CDTF">2026-10-08T08:24:19Z</dcterms:modified>
  <dc:identifier>DAGzUkgoERc</dc:identifier>
</cp:coreProperties>
</file>