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73" r:id="rId2"/>
    <p:sldId id="277" r:id="rId3"/>
    <p:sldId id="257" r:id="rId4"/>
    <p:sldId id="279" r:id="rId5"/>
    <p:sldId id="280" r:id="rId6"/>
    <p:sldId id="281" r:id="rId7"/>
    <p:sldId id="282" r:id="rId8"/>
    <p:sldId id="283" r:id="rId9"/>
    <p:sldId id="285" r:id="rId10"/>
    <p:sldId id="287" r:id="rId11"/>
    <p:sldId id="300" r:id="rId12"/>
    <p:sldId id="301" r:id="rId13"/>
    <p:sldId id="296" r:id="rId14"/>
    <p:sldId id="297" r:id="rId15"/>
    <p:sldId id="293" r:id="rId16"/>
    <p:sldId id="295" r:id="rId17"/>
    <p:sldId id="275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947F"/>
    <a:srgbClr val="E6C4A3"/>
    <a:srgbClr val="8A96C0"/>
    <a:srgbClr val="F1F2FA"/>
    <a:srgbClr val="A3ACCE"/>
    <a:srgbClr val="98A2C8"/>
    <a:srgbClr val="B9B9B7"/>
    <a:srgbClr val="856747"/>
    <a:srgbClr val="B2977B"/>
    <a:srgbClr val="B485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0CEF9E2-795F-419F-9997-91DC5FF703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63A0929-740A-40DC-A647-1FDD328A42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7BA143-DA0D-4BEF-86FC-E8F2488F5600}" type="datetimeFigureOut">
              <a:rPr lang="fr-FR" smtClean="0"/>
              <a:t>08/11/2022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51D23DF-BB8B-4D58-BB3A-99D9193458E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CB37D79-725F-4EAE-9043-898A4B6A16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919F0-3D57-46C9-AF9F-CAFD0F8F74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48587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883C01-D7BE-4B46-8413-34D4F046A39B}" type="datetimeFigureOut">
              <a:rPr lang="fr-FR" smtClean="0"/>
              <a:t>08/11/2022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FD511-461E-4302-8BF3-EB9E7B7AF8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55464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4244EF-9B90-4B5F-BB06-0EFDD15D3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F300651-FA86-4653-8AA1-CD2ECE0CC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6909AB-9243-4E90-8638-2187D6A2B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FFCE2-C434-4BB8-8D5E-E8478508FB76}" type="datetime2">
              <a:rPr lang="fr-FR" smtClean="0"/>
              <a:t>mardi 8 novembre 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E90E6C-AABD-48C9-B2A7-44098753E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Colloque International - Protection sociale, gestion des risques, et développement durable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6E9BCB-6DC2-4E9B-A1C0-CC23AC487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E2B7-5EE8-4527-A9DE-F6C8E220AD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8859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7A8E5D-EE5E-4A85-BBA0-0313412D1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D0EAA69-E82B-4333-8850-8ABB1614B0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A464B5D-98A3-4ED7-84D7-9F35D2F66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3FBCD-5488-4C97-83E2-C21E9838E25B}" type="datetime2">
              <a:rPr lang="fr-FR" smtClean="0"/>
              <a:t>mardi 8 novembre 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79A1B0-7ED6-4931-B6B7-B29896597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Colloque International - Protection sociale, gestion des risques, et développement durable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8719110-20F8-44F9-B7F5-F40C4244B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E2B7-5EE8-4527-A9DE-F6C8E220AD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37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5F1237A-4FBD-49EB-BE69-617ACFE3B3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DA17E2C-24CD-47D1-849B-A39FCAF052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679BC7-250D-4919-AB8A-749337F4E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CA73A-056E-4A5A-99A0-BD53D1AAA534}" type="datetime2">
              <a:rPr lang="fr-FR" smtClean="0"/>
              <a:t>mardi 8 novembre 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1AF9C7-5DF4-4B14-B286-1DB3C46E4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Colloque International - Protection sociale, gestion des risques, et développement durable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1B43FE-6984-43B5-8857-C46BE0DB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E2B7-5EE8-4527-A9DE-F6C8E220AD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7907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C03E80-0601-4B26-8CF3-D621C732C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FC100F-D0D8-4831-862B-531504033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708E87-FFD6-4119-8B05-BE51A5E88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38EDE-8DF1-4CD9-8210-F9FBCE39C9BE}" type="datetime2">
              <a:rPr lang="fr-FR" smtClean="0"/>
              <a:t>mardi 8 novembre 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08D53B-CE6D-43AF-9689-D85EEDA72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Colloque International - Protection sociale, gestion des risques, et développement durable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7E328A-C17E-4B41-9C7D-DBCC3CF09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E2B7-5EE8-4527-A9DE-F6C8E220AD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8038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FA153A-E4C9-464D-A44B-0CF7BE91A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D36219-6405-4A5E-BB2E-570E787575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0B8FCC-CFAE-4CF0-AB1C-120B8E0F6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158BE-ABD1-40A2-949E-95723CA05020}" type="datetime2">
              <a:rPr lang="fr-FR" smtClean="0"/>
              <a:t>mardi 8 novembre 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BFAA7F-1D19-44A5-BED6-8EFAE759D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Colloque International - Protection sociale, gestion des risques, et développement durable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CFB281-9BE4-415F-B219-1D771AE42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E2B7-5EE8-4527-A9DE-F6C8E220AD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353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D1FA48-3D23-412A-AF47-0BE4BFE6C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E5D5B8-9F54-4C73-8582-89A77D07E2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2AE2476-FD54-40FA-B4DE-19FEB63A04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1935A0-9501-4540-9911-8DDBA3480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36F6A-323B-4929-87E0-5BD9988D3098}" type="datetime2">
              <a:rPr lang="fr-FR" smtClean="0"/>
              <a:t>mardi 8 novembre 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2EACBD4-584D-4BCE-B046-46529AEC5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Colloque International - Protection sociale, gestion des risques, et développement durable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A41C43-6E8F-4E40-AEDC-D013971EE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E2B7-5EE8-4527-A9DE-F6C8E220AD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9533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4C8364-7B74-4F05-B598-63D5287D8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3F2070-B184-46BD-986B-850B329E8B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A9A1941-D444-4557-8F28-62B14E6FA6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3CF70BA-7213-45C0-B39C-94E632AC66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7B09788-C4F7-431B-90C0-8432E03AA0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A2D2E0-465E-4AB5-BEE8-44634A527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EAC2B-F274-42A3-B08C-16E3EAC2598E}" type="datetime2">
              <a:rPr lang="fr-FR" smtClean="0"/>
              <a:t>mardi 8 novembre 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1B43D33-DF6F-4CD4-82EF-8BD163B67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Colloque International - Protection sociale, gestion des risques, et développement durable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68D995D-4536-491C-8991-FFCD1FC86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E2B7-5EE8-4527-A9DE-F6C8E220AD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0663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A95FB2-4C7D-4D3E-9E98-DB77AA14C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7BB1EEA-27E0-45AB-9165-568A56E8C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4AE7-AA7F-4315-BBD6-11F3E4C28C98}" type="datetime2">
              <a:rPr lang="fr-FR" smtClean="0"/>
              <a:t>mardi 8 novembre 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4C08582-D76D-4299-8F1D-D99647936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Colloque International - Protection sociale, gestion des risques, et développement durable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A6F55BE-F2EB-433C-8D0F-91B29CD7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E2B7-5EE8-4527-A9DE-F6C8E220AD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2361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5B16C24-856A-4D0F-87E4-9B0DD2080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BC61E-1DAA-4154-A368-49F02ABCBD2F}" type="datetime2">
              <a:rPr lang="fr-FR" smtClean="0"/>
              <a:t>mardi 8 novembre 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076897-92A0-466B-8872-DA94313A3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Colloque International - Protection sociale, gestion des risques, et développement durable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2857D56-0B17-4B94-9BA6-A8485EE13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E2B7-5EE8-4527-A9DE-F6C8E220AD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5772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DF12F0-8669-41DE-B2A3-07312024C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B6CA29-4D25-4ED4-9465-CAE0EACB0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20BDAA-46B0-4222-99E0-79AF4BE6C3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4C49846-F8A2-485F-9DB7-BA61A9A76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77EEF-8E6A-44FA-931C-70F2D578CE1D}" type="datetime2">
              <a:rPr lang="fr-FR" smtClean="0"/>
              <a:t>mardi 8 novembre 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B87721F-A29B-48E8-B31C-FC3F77026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Colloque International - Protection sociale, gestion des risques, et développement durable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CBAEFDA-3BDC-49AF-A4AE-D7246F9B5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E2B7-5EE8-4527-A9DE-F6C8E220AD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670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50A5E3-B131-4D75-88A8-058CAA78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E481441-AE99-4956-9D80-435FF09102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56FF11C-E193-4AE6-864E-57A3150B4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E352D98-8888-4EF5-A42F-B257E4AB8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59528-7E2A-4335-ACEE-EFED1EA2C795}" type="datetime2">
              <a:rPr lang="fr-FR" smtClean="0"/>
              <a:t>mardi 8 novembre 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B61BFB4-9C1E-4EC8-B9C3-5F0B9157F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Colloque International - Protection sociale, gestion des risques, et développement durable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632680A-197C-43FF-AC17-4538FF3A8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E2B7-5EE8-4527-A9DE-F6C8E220AD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435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2809E05-B038-4FAF-870B-727B0CC1F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1D9DC4-5F8F-41BB-81D8-BA7F8ED72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503B81-DFDC-4152-9E59-CAB7D97F0C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4E09C-91DD-4DF7-801D-48E0BA0A79F8}" type="datetime2">
              <a:rPr lang="fr-FR" smtClean="0"/>
              <a:t>mardi 8 novembre 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588216-9804-4D55-9B65-3EFDC6C14F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Colloque International - Protection sociale, gestion des risques, et développement durable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1A2029-1CC0-459D-B0E0-E92C95266C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3E2B7-5EE8-4527-A9DE-F6C8E220AD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04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08B49E-FDC5-4133-A830-6D7A947CD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587" y="1541929"/>
            <a:ext cx="6606989" cy="2115670"/>
          </a:xfrm>
        </p:spPr>
        <p:txBody>
          <a:bodyPr>
            <a:normAutofit/>
          </a:bodyPr>
          <a:lstStyle/>
          <a:p>
            <a:pPr algn="ctr"/>
            <a:r>
              <a:rPr lang="fr-FR" sz="32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Micro-entrepreneurs urbains à l’épreuve de la régularisation foncière : enjeux et nature de l’(in)sécurité foncière à Antananarivo</a:t>
            </a:r>
            <a:endParaRPr lang="fr-F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7B820EDF-A40E-4903-8FA5-BD376F3A62E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" t="1990" r="2475" b="2614"/>
          <a:stretch/>
        </p:blipFill>
        <p:spPr>
          <a:xfrm>
            <a:off x="7234518" y="0"/>
            <a:ext cx="4957482" cy="6857999"/>
          </a:xfr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AA8CD73-1039-4EFC-8D41-CBF4C8236C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05" y="4227043"/>
            <a:ext cx="6606989" cy="779931"/>
          </a:xfrm>
        </p:spPr>
        <p:txBody>
          <a:bodyPr>
            <a:normAutofit/>
          </a:bodyPr>
          <a:lstStyle/>
          <a:p>
            <a:pPr algn="ctr">
              <a:lnSpc>
                <a:spcPct val="50000"/>
              </a:lnSpc>
              <a:spcBef>
                <a:spcPts val="1200"/>
              </a:spcBef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Diane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Cachau</a:t>
            </a:r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>
              <a:lnSpc>
                <a:spcPct val="50000"/>
              </a:lnSpc>
              <a:spcBef>
                <a:spcPts val="1200"/>
              </a:spcBef>
            </a:pP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diane.cachau@u-bordeaux.fr</a:t>
            </a:r>
          </a:p>
          <a:p>
            <a:pPr algn="ctr">
              <a:lnSpc>
                <a:spcPct val="50000"/>
              </a:lnSpc>
              <a:spcBef>
                <a:spcPts val="1200"/>
              </a:spcBef>
            </a:pP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Doctorante – Bordeaux Sciences Economiques (BSE)</a:t>
            </a:r>
          </a:p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EFA5F28-8B43-429C-A214-D103FEE76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E2B7-5EE8-4527-A9DE-F6C8E220ADB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747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AA690-A2BB-4C59-84B8-AAE6669A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209" y="252831"/>
            <a:ext cx="9745582" cy="1325563"/>
          </a:xfrm>
        </p:spPr>
        <p:txBody>
          <a:bodyPr>
            <a:normAutofit/>
          </a:bodyPr>
          <a:lstStyle/>
          <a:p>
            <a:r>
              <a:rPr lang="fr-FR" sz="3600" b="1" dirty="0"/>
              <a:t>Vision tripartite de la sécurité foncière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DCA5C8-75FD-463F-BB6F-9E1A306BC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218" y="1505261"/>
            <a:ext cx="9745582" cy="494932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sz="5500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sz="8000" dirty="0">
              <a:latin typeface="+mj-lt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A0EDE1-6E80-4983-B9DD-A9CEBC7B3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6365687"/>
            <a:ext cx="2057400" cy="365125"/>
          </a:xfrm>
        </p:spPr>
        <p:txBody>
          <a:bodyPr/>
          <a:lstStyle/>
          <a:p>
            <a:pPr algn="r"/>
            <a:r>
              <a:rPr lang="fr-FR" dirty="0"/>
              <a:t>Mardi 8 novembre 2022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D53349-D674-41F5-8010-852D2A58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3209" y="6365686"/>
            <a:ext cx="5813612" cy="365125"/>
          </a:xfrm>
        </p:spPr>
        <p:txBody>
          <a:bodyPr/>
          <a:lstStyle/>
          <a:p>
            <a:r>
              <a:rPr lang="fr-FR" dirty="0"/>
              <a:t>Colloque International - Protection sociale, gestion des risques, et développement durable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796466-077E-482C-8D3B-EE09681E1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4" t="1488" r="42081" b="2391"/>
          <a:stretch/>
        </p:blipFill>
        <p:spPr>
          <a:xfrm>
            <a:off x="0" y="-13447"/>
            <a:ext cx="1013013" cy="687144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53B0A4E-2B14-4B0F-BA02-E80AB5BAF6EE}"/>
              </a:ext>
            </a:extLst>
          </p:cNvPr>
          <p:cNvSpPr txBox="1"/>
          <p:nvPr/>
        </p:nvSpPr>
        <p:spPr>
          <a:xfrm>
            <a:off x="11138647" y="252831"/>
            <a:ext cx="367553" cy="523220"/>
          </a:xfrm>
          <a:prstGeom prst="rect">
            <a:avLst/>
          </a:prstGeom>
          <a:solidFill>
            <a:srgbClr val="CB7A5C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4</a:t>
            </a:r>
          </a:p>
        </p:txBody>
      </p:sp>
      <p:graphicFrame>
        <p:nvGraphicFramePr>
          <p:cNvPr id="9" name="Tableau 6">
            <a:extLst>
              <a:ext uri="{FF2B5EF4-FFF2-40B4-BE49-F238E27FC236}">
                <a16:creationId xmlns:a16="http://schemas.microsoft.com/office/drawing/2014/main" id="{E9D7B735-5645-4337-9D94-DA0DF9BF7F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216929"/>
              </p:ext>
            </p:extLst>
          </p:nvPr>
        </p:nvGraphicFramePr>
        <p:xfrm>
          <a:off x="1478230" y="1310192"/>
          <a:ext cx="10027970" cy="163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7006">
                  <a:extLst>
                    <a:ext uri="{9D8B030D-6E8A-4147-A177-3AD203B41FA5}">
                      <a16:colId xmlns:a16="http://schemas.microsoft.com/office/drawing/2014/main" val="2111065987"/>
                    </a:ext>
                  </a:extLst>
                </a:gridCol>
                <a:gridCol w="1290917">
                  <a:extLst>
                    <a:ext uri="{9D8B030D-6E8A-4147-A177-3AD203B41FA5}">
                      <a16:colId xmlns:a16="http://schemas.microsoft.com/office/drawing/2014/main" val="1723729878"/>
                    </a:ext>
                  </a:extLst>
                </a:gridCol>
                <a:gridCol w="1004047">
                  <a:extLst>
                    <a:ext uri="{9D8B030D-6E8A-4147-A177-3AD203B41FA5}">
                      <a16:colId xmlns:a16="http://schemas.microsoft.com/office/drawing/2014/main" val="2832846264"/>
                    </a:ext>
                  </a:extLst>
                </a:gridCol>
                <a:gridCol w="1084730">
                  <a:extLst>
                    <a:ext uri="{9D8B030D-6E8A-4147-A177-3AD203B41FA5}">
                      <a16:colId xmlns:a16="http://schemas.microsoft.com/office/drawing/2014/main" val="2924700877"/>
                    </a:ext>
                  </a:extLst>
                </a:gridCol>
                <a:gridCol w="1694329">
                  <a:extLst>
                    <a:ext uri="{9D8B030D-6E8A-4147-A177-3AD203B41FA5}">
                      <a16:colId xmlns:a16="http://schemas.microsoft.com/office/drawing/2014/main" val="314300034"/>
                    </a:ext>
                  </a:extLst>
                </a:gridCol>
                <a:gridCol w="1416424">
                  <a:extLst>
                    <a:ext uri="{9D8B030D-6E8A-4147-A177-3AD203B41FA5}">
                      <a16:colId xmlns:a16="http://schemas.microsoft.com/office/drawing/2014/main" val="1030181115"/>
                    </a:ext>
                  </a:extLst>
                </a:gridCol>
                <a:gridCol w="1900517">
                  <a:extLst>
                    <a:ext uri="{9D8B030D-6E8A-4147-A177-3AD203B41FA5}">
                      <a16:colId xmlns:a16="http://schemas.microsoft.com/office/drawing/2014/main" val="13568744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Pas de document (%)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Informel (%)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Semi formel (%)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Hybride sans formel (%)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Formel actualisé (%)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Hybride avec formel actualisé (%)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1392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Manarintsoa</a:t>
                      </a: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 Centre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26.75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10.29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13.99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18.11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18.93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11.93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071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Soamanandrariny</a:t>
                      </a:r>
                      <a:endParaRPr lang="fr-FR" sz="140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38.52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4.51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13.52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23.36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13.52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6.56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2749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Total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E8947F"/>
                          </a:solidFill>
                          <a:latin typeface="+mj-lt"/>
                        </a:rPr>
                        <a:t>32.65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E8947F"/>
                          </a:solidFill>
                          <a:latin typeface="+mj-lt"/>
                        </a:rPr>
                        <a:t>7.39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13.76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20.74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E8947F"/>
                          </a:solidFill>
                          <a:latin typeface="+mj-lt"/>
                        </a:rPr>
                        <a:t>16.22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E8947F"/>
                          </a:solidFill>
                          <a:latin typeface="+mj-lt"/>
                        </a:rPr>
                        <a:t>9.24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072400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E1AC88A-F88F-4371-A809-C8AF51388D22}"/>
              </a:ext>
            </a:extLst>
          </p:cNvPr>
          <p:cNvSpPr txBox="1"/>
          <p:nvPr/>
        </p:nvSpPr>
        <p:spPr>
          <a:xfrm>
            <a:off x="1455818" y="2940484"/>
            <a:ext cx="2039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Source : auteur</a:t>
            </a:r>
          </a:p>
        </p:txBody>
      </p:sp>
    </p:spTree>
    <p:extLst>
      <p:ext uri="{BB962C8B-B14F-4D97-AF65-F5344CB8AC3E}">
        <p14:creationId xmlns:p14="http://schemas.microsoft.com/office/powerpoint/2010/main" val="3154947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AA690-A2BB-4C59-84B8-AAE6669A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209" y="252831"/>
            <a:ext cx="9745582" cy="1325563"/>
          </a:xfrm>
        </p:spPr>
        <p:txBody>
          <a:bodyPr>
            <a:normAutofit/>
          </a:bodyPr>
          <a:lstStyle/>
          <a:p>
            <a:r>
              <a:rPr lang="fr-FR" sz="3600" b="1" dirty="0"/>
              <a:t>Vision tripartite de la sécurité foncière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DCA5C8-75FD-463F-BB6F-9E1A306BC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218" y="1505261"/>
            <a:ext cx="9745582" cy="494932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sz="5500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sz="8000" dirty="0">
              <a:latin typeface="+mj-lt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A0EDE1-6E80-4983-B9DD-A9CEBC7B3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6365687"/>
            <a:ext cx="2057400" cy="365125"/>
          </a:xfrm>
        </p:spPr>
        <p:txBody>
          <a:bodyPr/>
          <a:lstStyle/>
          <a:p>
            <a:pPr algn="r"/>
            <a:r>
              <a:rPr lang="fr-FR" dirty="0"/>
              <a:t>Mardi 8 novembre 2022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D53349-D674-41F5-8010-852D2A58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3209" y="6365686"/>
            <a:ext cx="5813612" cy="365125"/>
          </a:xfrm>
        </p:spPr>
        <p:txBody>
          <a:bodyPr/>
          <a:lstStyle/>
          <a:p>
            <a:r>
              <a:rPr lang="fr-FR" dirty="0"/>
              <a:t>Colloque International - Protection sociale, gestion des risques, et développement durable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796466-077E-482C-8D3B-EE09681E1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4" t="1488" r="42081" b="2391"/>
          <a:stretch/>
        </p:blipFill>
        <p:spPr>
          <a:xfrm>
            <a:off x="0" y="-13447"/>
            <a:ext cx="1013013" cy="687144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53B0A4E-2B14-4B0F-BA02-E80AB5BAF6EE}"/>
              </a:ext>
            </a:extLst>
          </p:cNvPr>
          <p:cNvSpPr txBox="1"/>
          <p:nvPr/>
        </p:nvSpPr>
        <p:spPr>
          <a:xfrm>
            <a:off x="11138647" y="252831"/>
            <a:ext cx="367553" cy="523220"/>
          </a:xfrm>
          <a:prstGeom prst="rect">
            <a:avLst/>
          </a:prstGeom>
          <a:solidFill>
            <a:srgbClr val="CB7A5C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4</a:t>
            </a:r>
          </a:p>
        </p:txBody>
      </p:sp>
      <p:graphicFrame>
        <p:nvGraphicFramePr>
          <p:cNvPr id="9" name="Tableau 6">
            <a:extLst>
              <a:ext uri="{FF2B5EF4-FFF2-40B4-BE49-F238E27FC236}">
                <a16:creationId xmlns:a16="http://schemas.microsoft.com/office/drawing/2014/main" id="{E9D7B735-5645-4337-9D94-DA0DF9BF7F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858426"/>
              </p:ext>
            </p:extLst>
          </p:nvPr>
        </p:nvGraphicFramePr>
        <p:xfrm>
          <a:off x="2834615" y="1238607"/>
          <a:ext cx="6482430" cy="1170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8218">
                  <a:extLst>
                    <a:ext uri="{9D8B030D-6E8A-4147-A177-3AD203B41FA5}">
                      <a16:colId xmlns:a16="http://schemas.microsoft.com/office/drawing/2014/main" val="2111065987"/>
                    </a:ext>
                  </a:extLst>
                </a:gridCol>
                <a:gridCol w="834494">
                  <a:extLst>
                    <a:ext uri="{9D8B030D-6E8A-4147-A177-3AD203B41FA5}">
                      <a16:colId xmlns:a16="http://schemas.microsoft.com/office/drawing/2014/main" val="1723729878"/>
                    </a:ext>
                  </a:extLst>
                </a:gridCol>
                <a:gridCol w="649051">
                  <a:extLst>
                    <a:ext uri="{9D8B030D-6E8A-4147-A177-3AD203B41FA5}">
                      <a16:colId xmlns:a16="http://schemas.microsoft.com/office/drawing/2014/main" val="2832846264"/>
                    </a:ext>
                  </a:extLst>
                </a:gridCol>
                <a:gridCol w="701207">
                  <a:extLst>
                    <a:ext uri="{9D8B030D-6E8A-4147-A177-3AD203B41FA5}">
                      <a16:colId xmlns:a16="http://schemas.microsoft.com/office/drawing/2014/main" val="2924700877"/>
                    </a:ext>
                  </a:extLst>
                </a:gridCol>
                <a:gridCol w="1095273">
                  <a:extLst>
                    <a:ext uri="{9D8B030D-6E8A-4147-A177-3AD203B41FA5}">
                      <a16:colId xmlns:a16="http://schemas.microsoft.com/office/drawing/2014/main" val="314300034"/>
                    </a:ext>
                  </a:extLst>
                </a:gridCol>
                <a:gridCol w="915626">
                  <a:extLst>
                    <a:ext uri="{9D8B030D-6E8A-4147-A177-3AD203B41FA5}">
                      <a16:colId xmlns:a16="http://schemas.microsoft.com/office/drawing/2014/main" val="1030181115"/>
                    </a:ext>
                  </a:extLst>
                </a:gridCol>
                <a:gridCol w="1228561">
                  <a:extLst>
                    <a:ext uri="{9D8B030D-6E8A-4147-A177-3AD203B41FA5}">
                      <a16:colId xmlns:a16="http://schemas.microsoft.com/office/drawing/2014/main" val="1356874416"/>
                    </a:ext>
                  </a:extLst>
                </a:gridCol>
              </a:tblGrid>
              <a:tr h="34531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Pas de document (%)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Informel (%)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Semi formel (%)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Hybride sans formel (%)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Formel actualisé (%)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Hybride avec formel actualisé (%)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1392762"/>
                  </a:ext>
                </a:extLst>
              </a:tr>
              <a:tr h="345314">
                <a:tc>
                  <a:txBody>
                    <a:bodyPr/>
                    <a:lstStyle/>
                    <a:p>
                      <a:pPr algn="l"/>
                      <a:r>
                        <a:rPr lang="fr-FR" sz="90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Manarintsoa</a:t>
                      </a:r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 Centre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26.75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10.29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13.99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18.11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18.93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11.93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071098"/>
                  </a:ext>
                </a:extLst>
              </a:tr>
              <a:tr h="239724">
                <a:tc>
                  <a:txBody>
                    <a:bodyPr/>
                    <a:lstStyle/>
                    <a:p>
                      <a:pPr algn="l"/>
                      <a:r>
                        <a:rPr lang="fr-FR" sz="90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Soamanandrariny</a:t>
                      </a:r>
                      <a:endParaRPr lang="fr-FR" sz="90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 marL="59110" marR="59110" marT="29555" marB="2955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38.52</a:t>
                      </a:r>
                    </a:p>
                  </a:txBody>
                  <a:tcPr marL="59110" marR="59110" marT="29555" marB="2955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4.51</a:t>
                      </a:r>
                    </a:p>
                  </a:txBody>
                  <a:tcPr marL="59110" marR="59110" marT="29555" marB="2955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13.52</a:t>
                      </a:r>
                    </a:p>
                  </a:txBody>
                  <a:tcPr marL="59110" marR="59110" marT="29555" marB="2955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23.36</a:t>
                      </a:r>
                    </a:p>
                  </a:txBody>
                  <a:tcPr marL="59110" marR="59110" marT="29555" marB="2955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13.52</a:t>
                      </a:r>
                    </a:p>
                  </a:txBody>
                  <a:tcPr marL="59110" marR="59110" marT="29555" marB="2955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6.56</a:t>
                      </a:r>
                    </a:p>
                  </a:txBody>
                  <a:tcPr marL="59110" marR="59110" marT="29555" marB="2955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2749841"/>
                  </a:ext>
                </a:extLst>
              </a:tr>
              <a:tr h="239724">
                <a:tc>
                  <a:txBody>
                    <a:bodyPr/>
                    <a:lstStyle/>
                    <a:p>
                      <a:pPr algn="l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Total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>
                          <a:solidFill>
                            <a:srgbClr val="E8947F"/>
                          </a:solidFill>
                          <a:latin typeface="+mj-lt"/>
                        </a:rPr>
                        <a:t>32.65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>
                          <a:solidFill>
                            <a:srgbClr val="E8947F"/>
                          </a:solidFill>
                          <a:latin typeface="+mj-lt"/>
                        </a:rPr>
                        <a:t>7.39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13.76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20.74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>
                          <a:solidFill>
                            <a:srgbClr val="E8947F"/>
                          </a:solidFill>
                          <a:latin typeface="+mj-lt"/>
                        </a:rPr>
                        <a:t>16.22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>
                          <a:solidFill>
                            <a:srgbClr val="E8947F"/>
                          </a:solidFill>
                          <a:latin typeface="+mj-lt"/>
                        </a:rPr>
                        <a:t>9.24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072400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E1AC88A-F88F-4371-A809-C8AF51388D22}"/>
              </a:ext>
            </a:extLst>
          </p:cNvPr>
          <p:cNvSpPr txBox="1"/>
          <p:nvPr/>
        </p:nvSpPr>
        <p:spPr>
          <a:xfrm>
            <a:off x="2226312" y="4557939"/>
            <a:ext cx="2039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Source : auteur</a:t>
            </a:r>
          </a:p>
        </p:txBody>
      </p:sp>
      <p:graphicFrame>
        <p:nvGraphicFramePr>
          <p:cNvPr id="10" name="Tableau 6">
            <a:extLst>
              <a:ext uri="{FF2B5EF4-FFF2-40B4-BE49-F238E27FC236}">
                <a16:creationId xmlns:a16="http://schemas.microsoft.com/office/drawing/2014/main" id="{F6C6D607-9125-41F3-881F-684160EAA566}"/>
              </a:ext>
            </a:extLst>
          </p:cNvPr>
          <p:cNvGraphicFramePr>
            <a:graphicFrameLocks noGrp="1"/>
          </p:cNvGraphicFramePr>
          <p:nvPr/>
        </p:nvGraphicFramePr>
        <p:xfrm>
          <a:off x="2226314" y="3074967"/>
          <a:ext cx="773937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9559">
                  <a:extLst>
                    <a:ext uri="{9D8B030D-6E8A-4147-A177-3AD203B41FA5}">
                      <a16:colId xmlns:a16="http://schemas.microsoft.com/office/drawing/2014/main" val="2111065987"/>
                    </a:ext>
                  </a:extLst>
                </a:gridCol>
                <a:gridCol w="1757083">
                  <a:extLst>
                    <a:ext uri="{9D8B030D-6E8A-4147-A177-3AD203B41FA5}">
                      <a16:colId xmlns:a16="http://schemas.microsoft.com/office/drawing/2014/main" val="1723729878"/>
                    </a:ext>
                  </a:extLst>
                </a:gridCol>
                <a:gridCol w="2713908">
                  <a:extLst>
                    <a:ext uri="{9D8B030D-6E8A-4147-A177-3AD203B41FA5}">
                      <a16:colId xmlns:a16="http://schemas.microsoft.com/office/drawing/2014/main" val="2832846264"/>
                    </a:ext>
                  </a:extLst>
                </a:gridCol>
                <a:gridCol w="1568824">
                  <a:extLst>
                    <a:ext uri="{9D8B030D-6E8A-4147-A177-3AD203B41FA5}">
                      <a16:colId xmlns:a16="http://schemas.microsoft.com/office/drawing/2014/main" val="29247008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Conflit foncier (%)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Anticipation d’un conflit foncier (%)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Expulsion (%)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1392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Manarintsoa</a:t>
                      </a: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 Centre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15.23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7.28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11.52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071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Soamanandrariny</a:t>
                      </a:r>
                      <a:endParaRPr lang="fr-FR" sz="140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11.48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12.50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7.79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2749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Total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13.35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9.95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9.65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072400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8FBC0E2F-45B1-4EBC-9929-543FF7B81936}"/>
              </a:ext>
            </a:extLst>
          </p:cNvPr>
          <p:cNvSpPr txBox="1"/>
          <p:nvPr/>
        </p:nvSpPr>
        <p:spPr>
          <a:xfrm>
            <a:off x="2378239" y="2399946"/>
            <a:ext cx="13869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r-FR" sz="900" dirty="0"/>
              <a:t>Source : auteur</a:t>
            </a:r>
          </a:p>
        </p:txBody>
      </p:sp>
    </p:spTree>
    <p:extLst>
      <p:ext uri="{BB962C8B-B14F-4D97-AF65-F5344CB8AC3E}">
        <p14:creationId xmlns:p14="http://schemas.microsoft.com/office/powerpoint/2010/main" val="3161086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AA690-A2BB-4C59-84B8-AAE6669A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209" y="252831"/>
            <a:ext cx="9745582" cy="1325563"/>
          </a:xfrm>
        </p:spPr>
        <p:txBody>
          <a:bodyPr>
            <a:normAutofit/>
          </a:bodyPr>
          <a:lstStyle/>
          <a:p>
            <a:r>
              <a:rPr lang="fr-FR" sz="3600" b="1" dirty="0"/>
              <a:t>Vision tripartite de la sécurité foncière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DCA5C8-75FD-463F-BB6F-9E1A306BC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218" y="1505261"/>
            <a:ext cx="9745582" cy="494932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sz="5500" dirty="0">
              <a:latin typeface="+mj-lt"/>
            </a:endParaRPr>
          </a:p>
          <a:p>
            <a:pPr>
              <a:lnSpc>
                <a:spcPct val="120000"/>
              </a:lnSpc>
            </a:pPr>
            <a:endParaRPr lang="fr-FR" sz="8000" dirty="0">
              <a:latin typeface="+mj-lt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A0EDE1-6E80-4983-B9DD-A9CEBC7B3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6365687"/>
            <a:ext cx="2057400" cy="365125"/>
          </a:xfrm>
        </p:spPr>
        <p:txBody>
          <a:bodyPr/>
          <a:lstStyle/>
          <a:p>
            <a:pPr algn="r"/>
            <a:r>
              <a:rPr lang="fr-FR" dirty="0"/>
              <a:t>Mardi 8 novembre 2022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D53349-D674-41F5-8010-852D2A58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3209" y="6365686"/>
            <a:ext cx="5813612" cy="365125"/>
          </a:xfrm>
        </p:spPr>
        <p:txBody>
          <a:bodyPr/>
          <a:lstStyle/>
          <a:p>
            <a:r>
              <a:rPr lang="fr-FR" dirty="0"/>
              <a:t>Colloque International - Protection sociale, gestion des risques, et développement durable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796466-077E-482C-8D3B-EE09681E1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4" t="1488" r="42081" b="2391"/>
          <a:stretch/>
        </p:blipFill>
        <p:spPr>
          <a:xfrm>
            <a:off x="0" y="-13447"/>
            <a:ext cx="1013013" cy="687144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53B0A4E-2B14-4B0F-BA02-E80AB5BAF6EE}"/>
              </a:ext>
            </a:extLst>
          </p:cNvPr>
          <p:cNvSpPr txBox="1"/>
          <p:nvPr/>
        </p:nvSpPr>
        <p:spPr>
          <a:xfrm>
            <a:off x="11138647" y="252831"/>
            <a:ext cx="367553" cy="523220"/>
          </a:xfrm>
          <a:prstGeom prst="rect">
            <a:avLst/>
          </a:prstGeom>
          <a:solidFill>
            <a:srgbClr val="CB7A5C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4</a:t>
            </a:r>
          </a:p>
        </p:txBody>
      </p:sp>
      <p:graphicFrame>
        <p:nvGraphicFramePr>
          <p:cNvPr id="9" name="Tableau 6">
            <a:extLst>
              <a:ext uri="{FF2B5EF4-FFF2-40B4-BE49-F238E27FC236}">
                <a16:creationId xmlns:a16="http://schemas.microsoft.com/office/drawing/2014/main" id="{E9D7B735-5645-4337-9D94-DA0DF9BF7FAE}"/>
              </a:ext>
            </a:extLst>
          </p:cNvPr>
          <p:cNvGraphicFramePr>
            <a:graphicFrameLocks noGrp="1"/>
          </p:cNvGraphicFramePr>
          <p:nvPr/>
        </p:nvGraphicFramePr>
        <p:xfrm>
          <a:off x="2834615" y="1238607"/>
          <a:ext cx="6482430" cy="1170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8218">
                  <a:extLst>
                    <a:ext uri="{9D8B030D-6E8A-4147-A177-3AD203B41FA5}">
                      <a16:colId xmlns:a16="http://schemas.microsoft.com/office/drawing/2014/main" val="2111065987"/>
                    </a:ext>
                  </a:extLst>
                </a:gridCol>
                <a:gridCol w="834494">
                  <a:extLst>
                    <a:ext uri="{9D8B030D-6E8A-4147-A177-3AD203B41FA5}">
                      <a16:colId xmlns:a16="http://schemas.microsoft.com/office/drawing/2014/main" val="1723729878"/>
                    </a:ext>
                  </a:extLst>
                </a:gridCol>
                <a:gridCol w="649051">
                  <a:extLst>
                    <a:ext uri="{9D8B030D-6E8A-4147-A177-3AD203B41FA5}">
                      <a16:colId xmlns:a16="http://schemas.microsoft.com/office/drawing/2014/main" val="2832846264"/>
                    </a:ext>
                  </a:extLst>
                </a:gridCol>
                <a:gridCol w="701207">
                  <a:extLst>
                    <a:ext uri="{9D8B030D-6E8A-4147-A177-3AD203B41FA5}">
                      <a16:colId xmlns:a16="http://schemas.microsoft.com/office/drawing/2014/main" val="2924700877"/>
                    </a:ext>
                  </a:extLst>
                </a:gridCol>
                <a:gridCol w="1095273">
                  <a:extLst>
                    <a:ext uri="{9D8B030D-6E8A-4147-A177-3AD203B41FA5}">
                      <a16:colId xmlns:a16="http://schemas.microsoft.com/office/drawing/2014/main" val="314300034"/>
                    </a:ext>
                  </a:extLst>
                </a:gridCol>
                <a:gridCol w="915626">
                  <a:extLst>
                    <a:ext uri="{9D8B030D-6E8A-4147-A177-3AD203B41FA5}">
                      <a16:colId xmlns:a16="http://schemas.microsoft.com/office/drawing/2014/main" val="1030181115"/>
                    </a:ext>
                  </a:extLst>
                </a:gridCol>
                <a:gridCol w="1228561">
                  <a:extLst>
                    <a:ext uri="{9D8B030D-6E8A-4147-A177-3AD203B41FA5}">
                      <a16:colId xmlns:a16="http://schemas.microsoft.com/office/drawing/2014/main" val="1356874416"/>
                    </a:ext>
                  </a:extLst>
                </a:gridCol>
              </a:tblGrid>
              <a:tr h="345314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Pas de document (%)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Informel (%)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Semi formel (%)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Hybride sans formel (%)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Formel actualisé (%)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Hybride avec formel actualisé (%)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1392762"/>
                  </a:ext>
                </a:extLst>
              </a:tr>
              <a:tr h="345314">
                <a:tc>
                  <a:txBody>
                    <a:bodyPr/>
                    <a:lstStyle/>
                    <a:p>
                      <a:pPr algn="l"/>
                      <a:r>
                        <a:rPr lang="fr-FR" sz="90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Manarintsoa</a:t>
                      </a:r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 Centre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26.75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10.29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13.99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18.11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18.93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11.93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071098"/>
                  </a:ext>
                </a:extLst>
              </a:tr>
              <a:tr h="239724">
                <a:tc>
                  <a:txBody>
                    <a:bodyPr/>
                    <a:lstStyle/>
                    <a:p>
                      <a:pPr algn="l"/>
                      <a:r>
                        <a:rPr lang="fr-FR" sz="90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Soamanandrariny</a:t>
                      </a:r>
                      <a:endParaRPr lang="fr-FR" sz="90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 marL="59110" marR="59110" marT="29555" marB="2955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38.52</a:t>
                      </a:r>
                    </a:p>
                  </a:txBody>
                  <a:tcPr marL="59110" marR="59110" marT="29555" marB="2955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4.51</a:t>
                      </a:r>
                    </a:p>
                  </a:txBody>
                  <a:tcPr marL="59110" marR="59110" marT="29555" marB="2955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13.52</a:t>
                      </a:r>
                    </a:p>
                  </a:txBody>
                  <a:tcPr marL="59110" marR="59110" marT="29555" marB="2955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23.36</a:t>
                      </a:r>
                    </a:p>
                  </a:txBody>
                  <a:tcPr marL="59110" marR="59110" marT="29555" marB="2955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13.52</a:t>
                      </a:r>
                    </a:p>
                  </a:txBody>
                  <a:tcPr marL="59110" marR="59110" marT="29555" marB="2955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6.56</a:t>
                      </a:r>
                    </a:p>
                  </a:txBody>
                  <a:tcPr marL="59110" marR="59110" marT="29555" marB="2955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2749841"/>
                  </a:ext>
                </a:extLst>
              </a:tr>
              <a:tr h="239724">
                <a:tc>
                  <a:txBody>
                    <a:bodyPr/>
                    <a:lstStyle/>
                    <a:p>
                      <a:pPr algn="l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Total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>
                          <a:solidFill>
                            <a:srgbClr val="E8947F"/>
                          </a:solidFill>
                          <a:latin typeface="+mj-lt"/>
                        </a:rPr>
                        <a:t>32.65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>
                          <a:solidFill>
                            <a:srgbClr val="E8947F"/>
                          </a:solidFill>
                          <a:latin typeface="+mj-lt"/>
                        </a:rPr>
                        <a:t>7.39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13.76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20.74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>
                          <a:solidFill>
                            <a:srgbClr val="E8947F"/>
                          </a:solidFill>
                          <a:latin typeface="+mj-lt"/>
                        </a:rPr>
                        <a:t>16.22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>
                          <a:solidFill>
                            <a:srgbClr val="E8947F"/>
                          </a:solidFill>
                          <a:latin typeface="+mj-lt"/>
                        </a:rPr>
                        <a:t>9.24</a:t>
                      </a:r>
                    </a:p>
                  </a:txBody>
                  <a:tcPr marL="59110" marR="59110" marT="29555" marB="2955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072400"/>
                  </a:ext>
                </a:extLst>
              </a:tr>
            </a:tbl>
          </a:graphicData>
        </a:graphic>
      </p:graphicFrame>
      <p:graphicFrame>
        <p:nvGraphicFramePr>
          <p:cNvPr id="10" name="Tableau 6">
            <a:extLst>
              <a:ext uri="{FF2B5EF4-FFF2-40B4-BE49-F238E27FC236}">
                <a16:creationId xmlns:a16="http://schemas.microsoft.com/office/drawing/2014/main" id="{F6C6D607-9125-41F3-881F-684160EAA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831819"/>
              </p:ext>
            </p:extLst>
          </p:nvPr>
        </p:nvGraphicFramePr>
        <p:xfrm>
          <a:off x="3725381" y="2691655"/>
          <a:ext cx="4700898" cy="995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2312">
                  <a:extLst>
                    <a:ext uri="{9D8B030D-6E8A-4147-A177-3AD203B41FA5}">
                      <a16:colId xmlns:a16="http://schemas.microsoft.com/office/drawing/2014/main" val="2111065987"/>
                    </a:ext>
                  </a:extLst>
                </a:gridCol>
                <a:gridCol w="1067253">
                  <a:extLst>
                    <a:ext uri="{9D8B030D-6E8A-4147-A177-3AD203B41FA5}">
                      <a16:colId xmlns:a16="http://schemas.microsoft.com/office/drawing/2014/main" val="1723729878"/>
                    </a:ext>
                  </a:extLst>
                </a:gridCol>
                <a:gridCol w="1648428">
                  <a:extLst>
                    <a:ext uri="{9D8B030D-6E8A-4147-A177-3AD203B41FA5}">
                      <a16:colId xmlns:a16="http://schemas.microsoft.com/office/drawing/2014/main" val="2832846264"/>
                    </a:ext>
                  </a:extLst>
                </a:gridCol>
                <a:gridCol w="952905">
                  <a:extLst>
                    <a:ext uri="{9D8B030D-6E8A-4147-A177-3AD203B41FA5}">
                      <a16:colId xmlns:a16="http://schemas.microsoft.com/office/drawing/2014/main" val="2924700877"/>
                    </a:ext>
                  </a:extLst>
                </a:gridCol>
              </a:tblGrid>
              <a:tr h="319264">
                <a:tc>
                  <a:txBody>
                    <a:bodyPr/>
                    <a:lstStyle/>
                    <a:p>
                      <a:pPr algn="ctr"/>
                      <a:endParaRPr lang="fr-FR" sz="80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 marL="55541" marR="55541" marT="27770" marB="277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Conflit foncier (%)</a:t>
                      </a:r>
                    </a:p>
                  </a:txBody>
                  <a:tcPr marL="55541" marR="55541" marT="27770" marB="277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Anticipation d’un conflit foncier (%)</a:t>
                      </a:r>
                    </a:p>
                  </a:txBody>
                  <a:tcPr marL="55541" marR="55541" marT="27770" marB="277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Expulsion (%)</a:t>
                      </a:r>
                    </a:p>
                  </a:txBody>
                  <a:tcPr marL="55541" marR="55541" marT="27770" marB="277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1392762"/>
                  </a:ext>
                </a:extLst>
              </a:tr>
              <a:tr h="225248">
                <a:tc>
                  <a:txBody>
                    <a:bodyPr/>
                    <a:lstStyle/>
                    <a:p>
                      <a:r>
                        <a:rPr lang="fr-FR" sz="80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Manarintsoa</a:t>
                      </a:r>
                      <a:r>
                        <a:rPr lang="fr-FR" sz="8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 Centre</a:t>
                      </a:r>
                    </a:p>
                  </a:txBody>
                  <a:tcPr marL="55541" marR="55541" marT="27770" marB="277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15.23</a:t>
                      </a:r>
                    </a:p>
                  </a:txBody>
                  <a:tcPr marL="55541" marR="55541" marT="27770" marB="277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7.28</a:t>
                      </a:r>
                    </a:p>
                  </a:txBody>
                  <a:tcPr marL="55541" marR="55541" marT="27770" marB="277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11.52</a:t>
                      </a:r>
                    </a:p>
                  </a:txBody>
                  <a:tcPr marL="55541" marR="55541" marT="27770" marB="277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071098"/>
                  </a:ext>
                </a:extLst>
              </a:tr>
              <a:tr h="225248">
                <a:tc>
                  <a:txBody>
                    <a:bodyPr/>
                    <a:lstStyle/>
                    <a:p>
                      <a:r>
                        <a:rPr lang="fr-FR" sz="80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Soamanandrariny</a:t>
                      </a:r>
                      <a:endParaRPr lang="fr-FR" sz="80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 marL="55541" marR="55541" marT="27770" marB="2777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11.48</a:t>
                      </a:r>
                    </a:p>
                  </a:txBody>
                  <a:tcPr marL="55541" marR="55541" marT="27770" marB="2777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12.50</a:t>
                      </a:r>
                    </a:p>
                  </a:txBody>
                  <a:tcPr marL="55541" marR="55541" marT="27770" marB="2777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7.79</a:t>
                      </a:r>
                    </a:p>
                  </a:txBody>
                  <a:tcPr marL="55541" marR="55541" marT="27770" marB="2777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2749841"/>
                  </a:ext>
                </a:extLst>
              </a:tr>
              <a:tr h="225248">
                <a:tc>
                  <a:txBody>
                    <a:bodyPr/>
                    <a:lstStyle/>
                    <a:p>
                      <a:r>
                        <a:rPr lang="fr-FR" sz="8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Total</a:t>
                      </a:r>
                    </a:p>
                  </a:txBody>
                  <a:tcPr marL="55541" marR="55541" marT="27770" marB="277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13.35</a:t>
                      </a:r>
                    </a:p>
                  </a:txBody>
                  <a:tcPr marL="55541" marR="55541" marT="27770" marB="277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9.95</a:t>
                      </a:r>
                    </a:p>
                  </a:txBody>
                  <a:tcPr marL="55541" marR="55541" marT="27770" marB="277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9.65</a:t>
                      </a:r>
                    </a:p>
                  </a:txBody>
                  <a:tcPr marL="55541" marR="55541" marT="27770" marB="2777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072400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8FBC0E2F-45B1-4EBC-9929-543FF7B81936}"/>
              </a:ext>
            </a:extLst>
          </p:cNvPr>
          <p:cNvSpPr txBox="1"/>
          <p:nvPr/>
        </p:nvSpPr>
        <p:spPr>
          <a:xfrm>
            <a:off x="2339789" y="2399945"/>
            <a:ext cx="14253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r-FR" sz="900" dirty="0"/>
              <a:t>Source : auteur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094DF90-1232-4222-8516-F5705728A15D}"/>
              </a:ext>
            </a:extLst>
          </p:cNvPr>
          <p:cNvSpPr txBox="1"/>
          <p:nvPr/>
        </p:nvSpPr>
        <p:spPr>
          <a:xfrm>
            <a:off x="3215453" y="3672609"/>
            <a:ext cx="14253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r-FR" sz="900" dirty="0"/>
              <a:t>Source : auteur</a:t>
            </a:r>
          </a:p>
        </p:txBody>
      </p:sp>
      <p:graphicFrame>
        <p:nvGraphicFramePr>
          <p:cNvPr id="15" name="Tableau 6">
            <a:extLst>
              <a:ext uri="{FF2B5EF4-FFF2-40B4-BE49-F238E27FC236}">
                <a16:creationId xmlns:a16="http://schemas.microsoft.com/office/drawing/2014/main" id="{4F3C92A2-DF04-4C0C-AA7A-BA241D2100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376600"/>
              </p:ext>
            </p:extLst>
          </p:nvPr>
        </p:nvGraphicFramePr>
        <p:xfrm>
          <a:off x="2206142" y="4040639"/>
          <a:ext cx="7739375" cy="172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9559">
                  <a:extLst>
                    <a:ext uri="{9D8B030D-6E8A-4147-A177-3AD203B41FA5}">
                      <a16:colId xmlns:a16="http://schemas.microsoft.com/office/drawing/2014/main" val="2111065987"/>
                    </a:ext>
                  </a:extLst>
                </a:gridCol>
                <a:gridCol w="878542">
                  <a:extLst>
                    <a:ext uri="{9D8B030D-6E8A-4147-A177-3AD203B41FA5}">
                      <a16:colId xmlns:a16="http://schemas.microsoft.com/office/drawing/2014/main" val="1723729878"/>
                    </a:ext>
                  </a:extLst>
                </a:gridCol>
                <a:gridCol w="1078674">
                  <a:extLst>
                    <a:ext uri="{9D8B030D-6E8A-4147-A177-3AD203B41FA5}">
                      <a16:colId xmlns:a16="http://schemas.microsoft.com/office/drawing/2014/main" val="1602687626"/>
                    </a:ext>
                  </a:extLst>
                </a:gridCol>
                <a:gridCol w="923364">
                  <a:extLst>
                    <a:ext uri="{9D8B030D-6E8A-4147-A177-3AD203B41FA5}">
                      <a16:colId xmlns:a16="http://schemas.microsoft.com/office/drawing/2014/main" val="2832846264"/>
                    </a:ext>
                  </a:extLst>
                </a:gridCol>
                <a:gridCol w="1111624">
                  <a:extLst>
                    <a:ext uri="{9D8B030D-6E8A-4147-A177-3AD203B41FA5}">
                      <a16:colId xmlns:a16="http://schemas.microsoft.com/office/drawing/2014/main" val="2178678965"/>
                    </a:ext>
                  </a:extLst>
                </a:gridCol>
                <a:gridCol w="1263200">
                  <a:extLst>
                    <a:ext uri="{9D8B030D-6E8A-4147-A177-3AD203B41FA5}">
                      <a16:colId xmlns:a16="http://schemas.microsoft.com/office/drawing/2014/main" val="2924700877"/>
                    </a:ext>
                  </a:extLst>
                </a:gridCol>
                <a:gridCol w="784412">
                  <a:extLst>
                    <a:ext uri="{9D8B030D-6E8A-4147-A177-3AD203B41FA5}">
                      <a16:colId xmlns:a16="http://schemas.microsoft.com/office/drawing/2014/main" val="441968980"/>
                    </a:ext>
                  </a:extLst>
                </a:gridCol>
              </a:tblGrid>
              <a:tr h="279578"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Insécurité (%)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Insécurité totale (%)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Sécurité totale (%)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392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Emot</a:t>
                      </a:r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Cogni</a:t>
                      </a:r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Emot</a:t>
                      </a:r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Cogni</a:t>
                      </a:r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Emot</a:t>
                      </a:r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Cogni</a:t>
                      </a:r>
                      <a:r>
                        <a:rPr lang="fr-FR" sz="1400" b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57953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Manarintsoa</a:t>
                      </a:r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 Centre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34.57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32.10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12.76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9.05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29.63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33.33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3071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 err="1">
                          <a:solidFill>
                            <a:sysClr val="windowText" lastClr="000000"/>
                          </a:solidFill>
                          <a:latin typeface="+mj-lt"/>
                        </a:rPr>
                        <a:t>Soamanandrariny</a:t>
                      </a:r>
                      <a:endParaRPr lang="fr-FR" sz="140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27.87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25.00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5.74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4.10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36.48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38.52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2749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Total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E8947F"/>
                          </a:solidFill>
                          <a:latin typeface="+mj-lt"/>
                        </a:rPr>
                        <a:t>31.21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28.54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9.24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6.57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33.06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35.93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072400"/>
                  </a:ext>
                </a:extLst>
              </a:tr>
            </a:tbl>
          </a:graphicData>
        </a:graphic>
      </p:graphicFrame>
      <p:sp>
        <p:nvSpPr>
          <p:cNvPr id="16" name="ZoneTexte 15">
            <a:extLst>
              <a:ext uri="{FF2B5EF4-FFF2-40B4-BE49-F238E27FC236}">
                <a16:creationId xmlns:a16="http://schemas.microsoft.com/office/drawing/2014/main" id="{3ACF9603-C20C-4957-B5CC-39F3BDFDC2C8}"/>
              </a:ext>
            </a:extLst>
          </p:cNvPr>
          <p:cNvSpPr txBox="1"/>
          <p:nvPr/>
        </p:nvSpPr>
        <p:spPr>
          <a:xfrm>
            <a:off x="2170990" y="5787223"/>
            <a:ext cx="2039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Source : auteur</a:t>
            </a:r>
          </a:p>
        </p:txBody>
      </p:sp>
    </p:spTree>
    <p:extLst>
      <p:ext uri="{BB962C8B-B14F-4D97-AF65-F5344CB8AC3E}">
        <p14:creationId xmlns:p14="http://schemas.microsoft.com/office/powerpoint/2010/main" val="3449379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AA690-A2BB-4C59-84B8-AAE6669A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209" y="252831"/>
            <a:ext cx="9745582" cy="1325563"/>
          </a:xfrm>
        </p:spPr>
        <p:txBody>
          <a:bodyPr>
            <a:normAutofit/>
          </a:bodyPr>
          <a:lstStyle/>
          <a:p>
            <a:r>
              <a:rPr lang="fr-FR" sz="3600" b="1" dirty="0"/>
              <a:t>Articulation des trois formes de sécurité perçue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DCA5C8-75FD-463F-BB6F-9E1A306BC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218" y="1505261"/>
            <a:ext cx="9745582" cy="4860425"/>
          </a:xfrm>
        </p:spPr>
        <p:txBody>
          <a:bodyPr>
            <a:normAutofit/>
          </a:bodyPr>
          <a:lstStyle/>
          <a:p>
            <a:endParaRPr lang="fr-FR" sz="10400" dirty="0">
              <a:effectLst/>
            </a:endParaRPr>
          </a:p>
          <a:p>
            <a:endParaRPr lang="fr-FR" sz="10400" dirty="0"/>
          </a:p>
          <a:p>
            <a:endParaRPr lang="fr-FR" sz="10400" dirty="0">
              <a:effectLst/>
            </a:endParaRPr>
          </a:p>
          <a:p>
            <a:endParaRPr lang="fr-FR" sz="10400" dirty="0"/>
          </a:p>
          <a:p>
            <a:endParaRPr lang="fr-FR" sz="10400" dirty="0">
              <a:effectLst/>
            </a:endParaRPr>
          </a:p>
          <a:p>
            <a:pPr lvl="1"/>
            <a:endParaRPr lang="fr-FR" sz="2200" dirty="0">
              <a:latin typeface="+mj-lt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A0EDE1-6E80-4983-B9DD-A9CEBC7B3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6365687"/>
            <a:ext cx="2057400" cy="365125"/>
          </a:xfrm>
        </p:spPr>
        <p:txBody>
          <a:bodyPr/>
          <a:lstStyle/>
          <a:p>
            <a:pPr algn="r"/>
            <a:r>
              <a:rPr lang="fr-FR" dirty="0"/>
              <a:t>Mardi 8 novembre 2022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D53349-D674-41F5-8010-852D2A58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3209" y="6365686"/>
            <a:ext cx="5813612" cy="365125"/>
          </a:xfrm>
        </p:spPr>
        <p:txBody>
          <a:bodyPr/>
          <a:lstStyle/>
          <a:p>
            <a:r>
              <a:rPr lang="fr-FR" dirty="0"/>
              <a:t>Colloque International - Protection sociale, gestion des risques, et développement durable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796466-077E-482C-8D3B-EE09681E1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4" t="1488" r="42081" b="2391"/>
          <a:stretch/>
        </p:blipFill>
        <p:spPr>
          <a:xfrm>
            <a:off x="0" y="-13447"/>
            <a:ext cx="1013013" cy="687144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53B0A4E-2B14-4B0F-BA02-E80AB5BAF6EE}"/>
              </a:ext>
            </a:extLst>
          </p:cNvPr>
          <p:cNvSpPr txBox="1"/>
          <p:nvPr/>
        </p:nvSpPr>
        <p:spPr>
          <a:xfrm>
            <a:off x="11138647" y="252831"/>
            <a:ext cx="367553" cy="523220"/>
          </a:xfrm>
          <a:prstGeom prst="rect">
            <a:avLst/>
          </a:prstGeom>
          <a:solidFill>
            <a:srgbClr val="CB7A5C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4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2FE15ED-8168-40BB-B11D-ACFD0BE458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992" y="1156446"/>
            <a:ext cx="5813612" cy="520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56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AA690-A2BB-4C59-84B8-AAE6669A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209" y="252831"/>
            <a:ext cx="9745582" cy="1325563"/>
          </a:xfrm>
        </p:spPr>
        <p:txBody>
          <a:bodyPr>
            <a:normAutofit/>
          </a:bodyPr>
          <a:lstStyle/>
          <a:p>
            <a:r>
              <a:rPr lang="fr-FR" sz="3600" b="1" dirty="0"/>
              <a:t>Articulation des trois formes de sécurité perçue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DCA5C8-75FD-463F-BB6F-9E1A306BC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218" y="1505261"/>
            <a:ext cx="9745582" cy="4860425"/>
          </a:xfrm>
        </p:spPr>
        <p:txBody>
          <a:bodyPr>
            <a:normAutofit/>
          </a:bodyPr>
          <a:lstStyle/>
          <a:p>
            <a:endParaRPr lang="fr-FR" sz="10400" dirty="0">
              <a:effectLst/>
            </a:endParaRPr>
          </a:p>
          <a:p>
            <a:endParaRPr lang="fr-FR" sz="10400" dirty="0"/>
          </a:p>
          <a:p>
            <a:endParaRPr lang="fr-FR" sz="10400" dirty="0">
              <a:effectLst/>
            </a:endParaRPr>
          </a:p>
          <a:p>
            <a:endParaRPr lang="fr-FR" sz="10400" dirty="0"/>
          </a:p>
          <a:p>
            <a:endParaRPr lang="fr-FR" sz="10400" dirty="0">
              <a:effectLst/>
            </a:endParaRPr>
          </a:p>
          <a:p>
            <a:pPr lvl="1"/>
            <a:endParaRPr lang="fr-FR" sz="2200" dirty="0">
              <a:latin typeface="+mj-lt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A0EDE1-6E80-4983-B9DD-A9CEBC7B3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6365687"/>
            <a:ext cx="2057400" cy="365125"/>
          </a:xfrm>
        </p:spPr>
        <p:txBody>
          <a:bodyPr/>
          <a:lstStyle/>
          <a:p>
            <a:pPr algn="r"/>
            <a:r>
              <a:rPr lang="fr-FR" dirty="0"/>
              <a:t>Mardi 8 novembre 2022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D53349-D674-41F5-8010-852D2A58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3209" y="6365686"/>
            <a:ext cx="5813612" cy="365125"/>
          </a:xfrm>
        </p:spPr>
        <p:txBody>
          <a:bodyPr/>
          <a:lstStyle/>
          <a:p>
            <a:r>
              <a:rPr lang="fr-FR" dirty="0"/>
              <a:t>Colloque International - Protection sociale, gestion des risques, et développement durable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796466-077E-482C-8D3B-EE09681E1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4" t="1488" r="42081" b="2391"/>
          <a:stretch/>
        </p:blipFill>
        <p:spPr>
          <a:xfrm>
            <a:off x="0" y="-13447"/>
            <a:ext cx="1013013" cy="687144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53B0A4E-2B14-4B0F-BA02-E80AB5BAF6EE}"/>
              </a:ext>
            </a:extLst>
          </p:cNvPr>
          <p:cNvSpPr txBox="1"/>
          <p:nvPr/>
        </p:nvSpPr>
        <p:spPr>
          <a:xfrm>
            <a:off x="11138647" y="252831"/>
            <a:ext cx="367553" cy="523220"/>
          </a:xfrm>
          <a:prstGeom prst="rect">
            <a:avLst/>
          </a:prstGeom>
          <a:solidFill>
            <a:srgbClr val="CB7A5C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4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E9EAC8B-BEE8-4037-B4B6-FACE19D61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022" y="1505260"/>
            <a:ext cx="5187125" cy="454053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3CD54B0-F3EB-4C39-831E-2863DA9972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147" y="1578394"/>
            <a:ext cx="5082987" cy="444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3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AA690-A2BB-4C59-84B8-AAE6669A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209" y="252831"/>
            <a:ext cx="9745582" cy="1325563"/>
          </a:xfrm>
        </p:spPr>
        <p:txBody>
          <a:bodyPr>
            <a:normAutofit/>
          </a:bodyPr>
          <a:lstStyle/>
          <a:p>
            <a:r>
              <a:rPr lang="fr-FR" sz="3600" b="1" dirty="0"/>
              <a:t>Articulation des trois formes de sécurité</a:t>
            </a:r>
            <a:endParaRPr lang="fr-FR" sz="3600" b="1" i="1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A0EDE1-6E80-4983-B9DD-A9CEBC7B3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6365687"/>
            <a:ext cx="2057400" cy="365125"/>
          </a:xfrm>
        </p:spPr>
        <p:txBody>
          <a:bodyPr/>
          <a:lstStyle/>
          <a:p>
            <a:pPr algn="r"/>
            <a:r>
              <a:rPr lang="fr-FR" dirty="0"/>
              <a:t>Mardi 8 novembre 2022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D53349-D674-41F5-8010-852D2A58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3209" y="6365686"/>
            <a:ext cx="5813612" cy="365125"/>
          </a:xfrm>
        </p:spPr>
        <p:txBody>
          <a:bodyPr/>
          <a:lstStyle/>
          <a:p>
            <a:r>
              <a:rPr lang="fr-FR" dirty="0"/>
              <a:t>Colloque International - Protection sociale, gestion des risques, et développement durable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796466-077E-482C-8D3B-EE09681E1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4" t="1488" r="42081" b="2391"/>
          <a:stretch/>
        </p:blipFill>
        <p:spPr>
          <a:xfrm>
            <a:off x="0" y="-13447"/>
            <a:ext cx="1013013" cy="687144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53B0A4E-2B14-4B0F-BA02-E80AB5BAF6EE}"/>
              </a:ext>
            </a:extLst>
          </p:cNvPr>
          <p:cNvSpPr txBox="1"/>
          <p:nvPr/>
        </p:nvSpPr>
        <p:spPr>
          <a:xfrm>
            <a:off x="11138647" y="252831"/>
            <a:ext cx="367553" cy="523220"/>
          </a:xfrm>
          <a:prstGeom prst="rect">
            <a:avLst/>
          </a:prstGeom>
          <a:solidFill>
            <a:srgbClr val="CB7A5C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4</a:t>
            </a:r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EB5D657D-311F-4739-B88F-6B8CBCB2C2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227134"/>
              </p:ext>
            </p:extLst>
          </p:nvPr>
        </p:nvGraphicFramePr>
        <p:xfrm>
          <a:off x="1478227" y="1443317"/>
          <a:ext cx="10471726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8828">
                  <a:extLst>
                    <a:ext uri="{9D8B030D-6E8A-4147-A177-3AD203B41FA5}">
                      <a16:colId xmlns:a16="http://schemas.microsoft.com/office/drawing/2014/main" val="426761275"/>
                    </a:ext>
                  </a:extLst>
                </a:gridCol>
                <a:gridCol w="3566449">
                  <a:extLst>
                    <a:ext uri="{9D8B030D-6E8A-4147-A177-3AD203B41FA5}">
                      <a16:colId xmlns:a16="http://schemas.microsoft.com/office/drawing/2014/main" val="698048206"/>
                    </a:ext>
                  </a:extLst>
                </a:gridCol>
                <a:gridCol w="3566449">
                  <a:extLst>
                    <a:ext uri="{9D8B030D-6E8A-4147-A177-3AD203B41FA5}">
                      <a16:colId xmlns:a16="http://schemas.microsoft.com/office/drawing/2014/main" val="3434913953"/>
                    </a:ext>
                  </a:extLst>
                </a:gridCol>
              </a:tblGrid>
              <a:tr h="346029"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Groupe 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Groupe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Groupe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8035101"/>
                  </a:ext>
                </a:extLst>
              </a:tr>
              <a:tr h="4288724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Sécurité </a:t>
                      </a:r>
                      <a:r>
                        <a:rPr lang="fr-FR" i="1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de facto</a:t>
                      </a:r>
                    </a:p>
                    <a:p>
                      <a:r>
                        <a:rPr lang="fr-FR" i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Sécurité perçue émotionnelle</a:t>
                      </a:r>
                    </a:p>
                    <a:p>
                      <a:r>
                        <a:rPr lang="fr-FR" i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Sécurité perçue cognitive</a:t>
                      </a:r>
                    </a:p>
                    <a:p>
                      <a:r>
                        <a:rPr lang="fr-FR" i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Aucun document/arrangement foncier</a:t>
                      </a:r>
                    </a:p>
                    <a:p>
                      <a:endParaRPr lang="fr-FR" i="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  <a:p>
                      <a:endParaRPr lang="fr-FR" i="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  <a:p>
                      <a:endParaRPr lang="fr-FR" i="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  <a:p>
                      <a:r>
                        <a:rPr lang="fr-FR" i="1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Insécurité légale ne se traduit pas par une contestation systématique du droit d'emplacement et ne représente pas non plus une préoccupation majeure pour ces entrepreneurs</a:t>
                      </a:r>
                      <a:endParaRPr lang="fr-FR" i="1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Documents fonciers formels associés à d’autres documents fonciers</a:t>
                      </a:r>
                    </a:p>
                    <a:p>
                      <a:r>
                        <a:rPr lang="fr-FR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Insécurité foncière perçue, </a:t>
                      </a:r>
                      <a:r>
                        <a:rPr lang="fr-FR" i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bien que faible</a:t>
                      </a:r>
                    </a:p>
                    <a:p>
                      <a:r>
                        <a:rPr lang="fr-FR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Insécurité foncière </a:t>
                      </a:r>
                      <a:r>
                        <a:rPr lang="fr-FR" i="1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de facto</a:t>
                      </a:r>
                      <a:r>
                        <a:rPr lang="fr-FR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, bien que faible</a:t>
                      </a:r>
                    </a:p>
                    <a:p>
                      <a:endParaRPr lang="fr-FR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  <a:p>
                      <a:endParaRPr lang="fr-FR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  <a:p>
                      <a:r>
                        <a:rPr lang="fr-FR" i="1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Si les documents formels ne suffisent pas à garantir la sécurité de facto et la sécurité perçue, ils semblent plus efficaces pour concilier les trois formes de sécurités lorsqu'ils sont associés à d'autres documents fonciers dont le degré de formalité est moins élevé.</a:t>
                      </a:r>
                      <a:endParaRPr lang="fr-FR" i="1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Insécurité </a:t>
                      </a:r>
                      <a:r>
                        <a:rPr lang="fr-FR" i="1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de facto</a:t>
                      </a:r>
                    </a:p>
                    <a:p>
                      <a:r>
                        <a:rPr lang="fr-FR" i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Insécurité perçue émotionnelle</a:t>
                      </a:r>
                    </a:p>
                    <a:p>
                      <a:r>
                        <a:rPr lang="fr-FR" i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Insécurité perçue cognitive</a:t>
                      </a:r>
                    </a:p>
                    <a:p>
                      <a:r>
                        <a:rPr lang="fr-FR" i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Documents informels</a:t>
                      </a:r>
                    </a:p>
                    <a:p>
                      <a:r>
                        <a:rPr lang="fr-FR" i="0" dirty="0">
                          <a:solidFill>
                            <a:sysClr val="windowText" lastClr="000000"/>
                          </a:solidFill>
                          <a:latin typeface="+mj-lt"/>
                        </a:rPr>
                        <a:t>Documents formels</a:t>
                      </a:r>
                    </a:p>
                    <a:p>
                      <a:endParaRPr lang="fr-FR" i="0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  <a:p>
                      <a:endParaRPr lang="fr-FR" sz="1800" i="1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  <a:p>
                      <a:endParaRPr lang="fr-FR" sz="1800" i="1" dirty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  <a:p>
                      <a:r>
                        <a:rPr lang="fr-FR" sz="1800" i="1" dirty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</a:rPr>
                        <a:t>L'expérience de l'expulsion et du conflit foncier font croitre la probabilité et la peur de l'expulsion sans que les seuls documents fonciers formels ou informels ne l'empêchent.</a:t>
                      </a:r>
                      <a:endParaRPr lang="fr-FR" sz="1800" i="1" dirty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8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4967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AA690-A2BB-4C59-84B8-AAE6669A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209" y="252831"/>
            <a:ext cx="9745582" cy="1325563"/>
          </a:xfrm>
        </p:spPr>
        <p:txBody>
          <a:bodyPr>
            <a:normAutofit/>
          </a:bodyPr>
          <a:lstStyle/>
          <a:p>
            <a:r>
              <a:rPr lang="fr-FR" sz="3600" b="1" dirty="0"/>
              <a:t>Discussion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DCA5C8-75FD-463F-BB6F-9E1A306BC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218" y="1505261"/>
            <a:ext cx="9745582" cy="4703033"/>
          </a:xfrm>
        </p:spPr>
        <p:txBody>
          <a:bodyPr>
            <a:normAutofit fontScale="92500" lnSpcReduction="20000"/>
          </a:bodyPr>
          <a:lstStyle/>
          <a:p>
            <a:r>
              <a:rPr lang="fr-FR" sz="2600" dirty="0">
                <a:latin typeface="+mj-lt"/>
              </a:rPr>
              <a:t>Efficacité de la planification foncière</a:t>
            </a:r>
          </a:p>
          <a:p>
            <a:pPr lvl="1"/>
            <a:r>
              <a:rPr lang="fr-FR" sz="2200" dirty="0">
                <a:latin typeface="+mj-lt"/>
              </a:rPr>
              <a:t>Identifier les formes d’insécurité foncière → adapter de façon optimale ces réformes aux spécificités urbaines</a:t>
            </a:r>
          </a:p>
          <a:p>
            <a:pPr lvl="1"/>
            <a:r>
              <a:rPr lang="fr-FR" sz="2200" dirty="0">
                <a:latin typeface="+mj-lt"/>
              </a:rPr>
              <a:t>Enjeu majeur du tissu économique de micro entreprises : inclusion économique et sociale d’une large partie de la population la plus vulnérable</a:t>
            </a:r>
          </a:p>
          <a:p>
            <a:pPr lvl="1"/>
            <a:r>
              <a:rPr lang="fr-FR" sz="2200" dirty="0">
                <a:latin typeface="+mj-lt"/>
              </a:rPr>
              <a:t>Les effets théoriques largement inexplorés de la sécurisation foncière sur les investissements des petits entrepreneurs urbains</a:t>
            </a:r>
          </a:p>
          <a:p>
            <a:r>
              <a:rPr lang="fr-FR" sz="2600" dirty="0">
                <a:latin typeface="+mj-lt"/>
              </a:rPr>
              <a:t>Formalisation ≠ sécurisation</a:t>
            </a:r>
          </a:p>
          <a:p>
            <a:pPr lvl="1"/>
            <a:r>
              <a:rPr lang="fr-FR" sz="2200" dirty="0">
                <a:latin typeface="+mj-lt"/>
              </a:rPr>
              <a:t>Insécurité légale écrasante</a:t>
            </a:r>
          </a:p>
          <a:p>
            <a:pPr lvl="1"/>
            <a:r>
              <a:rPr lang="fr-FR" sz="2200" dirty="0">
                <a:latin typeface="+mj-lt"/>
              </a:rPr>
              <a:t>Peu de remise en question du droit d’emplacement</a:t>
            </a:r>
          </a:p>
          <a:p>
            <a:pPr lvl="1"/>
            <a:r>
              <a:rPr lang="fr-FR" sz="2200" dirty="0">
                <a:latin typeface="+mj-lt"/>
              </a:rPr>
              <a:t>Peu d’insécurité foncière ressentie</a:t>
            </a:r>
          </a:p>
          <a:p>
            <a:r>
              <a:rPr lang="fr-FR" sz="2600" dirty="0">
                <a:latin typeface="+mj-lt"/>
              </a:rPr>
              <a:t>Sécurisation au cœur de la prise de décision</a:t>
            </a:r>
          </a:p>
          <a:p>
            <a:pPr lvl="1"/>
            <a:r>
              <a:rPr lang="fr-FR" sz="2200" dirty="0">
                <a:latin typeface="+mj-lt"/>
              </a:rPr>
              <a:t>Comprendre les mécanismes de sécurisation foncière des différents groupes</a:t>
            </a:r>
          </a:p>
          <a:p>
            <a:pPr lvl="1"/>
            <a:r>
              <a:rPr lang="fr-FR" sz="2200" dirty="0">
                <a:latin typeface="+mj-lt"/>
              </a:rPr>
              <a:t>Anticiper des effets contrastés de la planification sur les performances économiques</a:t>
            </a:r>
          </a:p>
          <a:p>
            <a:pPr lvl="1"/>
            <a:r>
              <a:rPr lang="fr-FR" sz="2200" dirty="0">
                <a:latin typeface="+mj-lt"/>
              </a:rPr>
              <a:t>Atteindre l’objectif de la planification en limitant ses effets néfastes</a:t>
            </a:r>
            <a:endParaRPr lang="fr-FR" sz="2600" dirty="0">
              <a:latin typeface="+mj-lt"/>
            </a:endParaRPr>
          </a:p>
          <a:p>
            <a:endParaRPr lang="fr-FR" sz="2600" dirty="0">
              <a:latin typeface="+mj-lt"/>
            </a:endParaRPr>
          </a:p>
          <a:p>
            <a:pPr lvl="1"/>
            <a:endParaRPr lang="fr-FR" sz="2200" dirty="0">
              <a:latin typeface="+mj-lt"/>
            </a:endParaRPr>
          </a:p>
          <a:p>
            <a:pPr lvl="1"/>
            <a:endParaRPr lang="fr-FR" sz="2200" dirty="0">
              <a:latin typeface="+mj-lt"/>
            </a:endParaRPr>
          </a:p>
          <a:p>
            <a:pPr marL="457200" lvl="1" indent="0">
              <a:buNone/>
            </a:pPr>
            <a:endParaRPr lang="fr-FR" sz="1300" dirty="0">
              <a:latin typeface="+mj-lt"/>
            </a:endParaRPr>
          </a:p>
          <a:p>
            <a:pPr lvl="1"/>
            <a:endParaRPr lang="fr-FR" sz="2200" dirty="0">
              <a:latin typeface="+mj-lt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A0EDE1-6E80-4983-B9DD-A9CEBC7B3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6365687"/>
            <a:ext cx="2057400" cy="365125"/>
          </a:xfrm>
        </p:spPr>
        <p:txBody>
          <a:bodyPr/>
          <a:lstStyle/>
          <a:p>
            <a:pPr algn="r"/>
            <a:r>
              <a:rPr lang="fr-FR" dirty="0"/>
              <a:t>Mardi 8 novembre 2022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D53349-D674-41F5-8010-852D2A58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3209" y="6365686"/>
            <a:ext cx="5813612" cy="365125"/>
          </a:xfrm>
        </p:spPr>
        <p:txBody>
          <a:bodyPr/>
          <a:lstStyle/>
          <a:p>
            <a:r>
              <a:rPr lang="fr-FR" dirty="0"/>
              <a:t>Colloque International - Protection sociale, gestion des risques, et développement durable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796466-077E-482C-8D3B-EE09681E1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4" t="1488" r="42081" b="2391"/>
          <a:stretch/>
        </p:blipFill>
        <p:spPr>
          <a:xfrm>
            <a:off x="0" y="-13447"/>
            <a:ext cx="1013013" cy="687144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A22F636-AC4F-4265-9129-CFE57D815C8D}"/>
              </a:ext>
            </a:extLst>
          </p:cNvPr>
          <p:cNvSpPr txBox="1"/>
          <p:nvPr/>
        </p:nvSpPr>
        <p:spPr>
          <a:xfrm>
            <a:off x="11138647" y="252831"/>
            <a:ext cx="367553" cy="523220"/>
          </a:xfrm>
          <a:prstGeom prst="rect">
            <a:avLst/>
          </a:prstGeom>
          <a:solidFill>
            <a:srgbClr val="B2977B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73040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08B49E-FDC5-4133-A830-6D7A947CD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587" y="1541929"/>
            <a:ext cx="6606989" cy="2115670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vous remerciant pour votre attention</a:t>
            </a:r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7B820EDF-A40E-4903-8FA5-BD376F3A62E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1" t="1046" r="21055" b="1990"/>
          <a:stretch/>
        </p:blipFill>
        <p:spPr>
          <a:xfrm>
            <a:off x="7252446" y="0"/>
            <a:ext cx="5074025" cy="6857999"/>
          </a:xfr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AA8CD73-1039-4EFC-8D41-CBF4C8236C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905" y="4711139"/>
            <a:ext cx="6606989" cy="779931"/>
          </a:xfrm>
        </p:spPr>
        <p:txBody>
          <a:bodyPr>
            <a:normAutofit/>
          </a:bodyPr>
          <a:lstStyle/>
          <a:p>
            <a:pPr algn="ctr">
              <a:lnSpc>
                <a:spcPct val="50000"/>
              </a:lnSpc>
              <a:spcBef>
                <a:spcPts val="1200"/>
              </a:spcBef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Diane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Cachau</a:t>
            </a:r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>
              <a:lnSpc>
                <a:spcPct val="50000"/>
              </a:lnSpc>
              <a:spcBef>
                <a:spcPts val="1200"/>
              </a:spcBef>
            </a:pP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diane.cachau@u-bordeaux.fr</a:t>
            </a:r>
          </a:p>
          <a:p>
            <a:pPr algn="ctr">
              <a:lnSpc>
                <a:spcPct val="50000"/>
              </a:lnSpc>
              <a:spcBef>
                <a:spcPts val="1200"/>
              </a:spcBef>
            </a:pP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Doctorante – Bordeaux Sciences Economiques (BSE)</a:t>
            </a:r>
          </a:p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EFA5F28-8B43-429C-A214-D103FEE76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E2B7-5EE8-4527-A9DE-F6C8E220ADBF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322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08B49E-FDC5-4133-A830-6D7A947CD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847" y="923177"/>
            <a:ext cx="5925671" cy="5011643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fr-FR" sz="28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Motivation</a:t>
            </a:r>
            <a:br>
              <a:rPr lang="fr-FR" sz="28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</a:br>
            <a:r>
              <a:rPr lang="fr-FR" sz="28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Cadre théorique</a:t>
            </a:r>
            <a:br>
              <a:rPr lang="fr-FR" sz="28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</a:br>
            <a:r>
              <a:rPr lang="fr-FR" sz="28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Enquête </a:t>
            </a:r>
            <a:r>
              <a:rPr lang="fr-FR" sz="280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Sysmipro</a:t>
            </a:r>
            <a:r>
              <a:rPr lang="fr-FR" sz="28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en 2 phases</a:t>
            </a:r>
            <a:br>
              <a:rPr lang="fr-FR" sz="28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</a:br>
            <a:r>
              <a:rPr lang="fr-FR" sz="28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Résultats</a:t>
            </a:r>
            <a:br>
              <a:rPr lang="fr-FR" sz="28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</a:br>
            <a:r>
              <a:rPr lang="fr-FR" sz="280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Discussion</a:t>
            </a:r>
            <a:endParaRPr lang="fr-F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7B820EDF-A40E-4903-8FA5-BD376F3A62E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" t="1990" r="2475" b="2614"/>
          <a:stretch/>
        </p:blipFill>
        <p:spPr>
          <a:xfrm>
            <a:off x="7234518" y="0"/>
            <a:ext cx="4957482" cy="6857999"/>
          </a:xfrm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EFA5F28-8B43-429C-A214-D103FEE76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3E2B7-5EE8-4527-A9DE-F6C8E220ADBF}" type="slidenum">
              <a:rPr lang="fr-FR" smtClean="0"/>
              <a:t>2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DAB7C1-A6ED-4677-91CD-6F4AD07A0CD2}"/>
              </a:ext>
            </a:extLst>
          </p:cNvPr>
          <p:cNvSpPr txBox="1"/>
          <p:nvPr/>
        </p:nvSpPr>
        <p:spPr>
          <a:xfrm>
            <a:off x="663388" y="1165406"/>
            <a:ext cx="367553" cy="523220"/>
          </a:xfrm>
          <a:prstGeom prst="rect">
            <a:avLst/>
          </a:prstGeom>
          <a:solidFill>
            <a:srgbClr val="856747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5011FB-D4B5-46F8-9AA9-C4895B95BC87}"/>
              </a:ext>
            </a:extLst>
          </p:cNvPr>
          <p:cNvSpPr txBox="1"/>
          <p:nvPr/>
        </p:nvSpPr>
        <p:spPr>
          <a:xfrm>
            <a:off x="663388" y="2219558"/>
            <a:ext cx="367553" cy="523220"/>
          </a:xfrm>
          <a:prstGeom prst="rect">
            <a:avLst/>
          </a:prstGeom>
          <a:solidFill>
            <a:srgbClr val="C54F3B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DEFDAAD-911D-435E-A8B9-CCD4070D727C}"/>
              </a:ext>
            </a:extLst>
          </p:cNvPr>
          <p:cNvSpPr txBox="1"/>
          <p:nvPr/>
        </p:nvSpPr>
        <p:spPr>
          <a:xfrm>
            <a:off x="663387" y="3328266"/>
            <a:ext cx="367553" cy="523220"/>
          </a:xfrm>
          <a:prstGeom prst="rect">
            <a:avLst/>
          </a:prstGeom>
          <a:solidFill>
            <a:srgbClr val="72403E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3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579C7A-D0C3-435A-BB8F-6155C7355970}"/>
              </a:ext>
            </a:extLst>
          </p:cNvPr>
          <p:cNvSpPr txBox="1"/>
          <p:nvPr/>
        </p:nvSpPr>
        <p:spPr>
          <a:xfrm>
            <a:off x="663388" y="4359649"/>
            <a:ext cx="367553" cy="523220"/>
          </a:xfrm>
          <a:prstGeom prst="rect">
            <a:avLst/>
          </a:prstGeom>
          <a:solidFill>
            <a:srgbClr val="CB7A5C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4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608DABD-C44C-4608-A16F-AB754E90F21F}"/>
              </a:ext>
            </a:extLst>
          </p:cNvPr>
          <p:cNvSpPr txBox="1"/>
          <p:nvPr/>
        </p:nvSpPr>
        <p:spPr>
          <a:xfrm>
            <a:off x="663388" y="5420755"/>
            <a:ext cx="367553" cy="523220"/>
          </a:xfrm>
          <a:prstGeom prst="rect">
            <a:avLst/>
          </a:prstGeom>
          <a:solidFill>
            <a:srgbClr val="B2977B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448394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AA690-A2BB-4C59-84B8-AAE6669A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209" y="252831"/>
            <a:ext cx="9745582" cy="1325563"/>
          </a:xfrm>
        </p:spPr>
        <p:txBody>
          <a:bodyPr>
            <a:normAutofit/>
          </a:bodyPr>
          <a:lstStyle/>
          <a:p>
            <a:r>
              <a:rPr lang="fr-FR" sz="3600" b="1" dirty="0"/>
              <a:t>Motivation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DCA5C8-75FD-463F-BB6F-9E1A306BC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218" y="1505261"/>
            <a:ext cx="9745582" cy="5003655"/>
          </a:xfrm>
        </p:spPr>
        <p:txBody>
          <a:bodyPr>
            <a:normAutofit/>
          </a:bodyPr>
          <a:lstStyle/>
          <a:p>
            <a:r>
              <a:rPr lang="fr-FR" sz="2600" dirty="0">
                <a:latin typeface="+mj-lt"/>
              </a:rPr>
              <a:t>Croissance urbaine inédite dans les PED</a:t>
            </a:r>
          </a:p>
          <a:p>
            <a:pPr lvl="1"/>
            <a:r>
              <a:rPr lang="fr-FR" sz="2200" dirty="0">
                <a:latin typeface="+mj-lt"/>
              </a:rPr>
              <a:t>2.5 milliards d’urbains supplémentaires d’ici 2050 </a:t>
            </a:r>
          </a:p>
          <a:p>
            <a:pPr lvl="2"/>
            <a:r>
              <a:rPr lang="fr-FR" sz="2200" dirty="0">
                <a:latin typeface="+mj-lt"/>
              </a:rPr>
              <a:t>950 millions dans les agglomérations du continent africain</a:t>
            </a:r>
          </a:p>
          <a:p>
            <a:r>
              <a:rPr lang="fr-FR" sz="2600" dirty="0">
                <a:latin typeface="+mj-lt"/>
              </a:rPr>
              <a:t>Développement urbain non planifié</a:t>
            </a:r>
          </a:p>
          <a:p>
            <a:pPr lvl="1"/>
            <a:r>
              <a:rPr lang="fr-FR" sz="2200" dirty="0">
                <a:latin typeface="+mj-lt"/>
              </a:rPr>
              <a:t>Enjeux sanitaires, sociaux, politiques, économiques</a:t>
            </a:r>
          </a:p>
          <a:p>
            <a:pPr lvl="2"/>
            <a:r>
              <a:rPr lang="fr-FR" sz="2200" dirty="0">
                <a:latin typeface="+mj-lt"/>
              </a:rPr>
              <a:t>Développement urbain non soutenable</a:t>
            </a:r>
          </a:p>
          <a:p>
            <a:pPr lvl="3"/>
            <a:r>
              <a:rPr lang="fr-FR" sz="2200" dirty="0">
                <a:latin typeface="+mj-lt"/>
              </a:rPr>
              <a:t>Urgence de la planification</a:t>
            </a:r>
          </a:p>
          <a:p>
            <a:r>
              <a:rPr lang="fr-FR" sz="2600" dirty="0">
                <a:latin typeface="+mj-lt"/>
              </a:rPr>
              <a:t>Axe prioritaire pour Madagascar et la CUA</a:t>
            </a:r>
          </a:p>
          <a:p>
            <a:pPr lvl="1"/>
            <a:r>
              <a:rPr lang="fr-FR" sz="2200" dirty="0">
                <a:latin typeface="+mj-lt"/>
              </a:rPr>
              <a:t>Réforme foncière 2005</a:t>
            </a:r>
          </a:p>
          <a:p>
            <a:pPr lvl="1"/>
            <a:r>
              <a:rPr lang="fr-FR" sz="2200" dirty="0">
                <a:latin typeface="+mj-lt"/>
              </a:rPr>
              <a:t>Lettre foncière 2015</a:t>
            </a:r>
          </a:p>
          <a:p>
            <a:pPr lvl="1"/>
            <a:r>
              <a:rPr lang="fr-FR" sz="2200" dirty="0">
                <a:latin typeface="+mj-lt"/>
              </a:rPr>
              <a:t>Réorganisation des marchands de rue par la direction des marchés de la CUA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A0EDE1-6E80-4983-B9DD-A9CEBC7B3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6365687"/>
            <a:ext cx="2057400" cy="365125"/>
          </a:xfrm>
        </p:spPr>
        <p:txBody>
          <a:bodyPr/>
          <a:lstStyle/>
          <a:p>
            <a:pPr algn="r"/>
            <a:r>
              <a:rPr lang="fr-FR" dirty="0"/>
              <a:t>Mardi 8 novembre 2022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D53349-D674-41F5-8010-852D2A58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3209" y="6365686"/>
            <a:ext cx="5813612" cy="365125"/>
          </a:xfrm>
        </p:spPr>
        <p:txBody>
          <a:bodyPr/>
          <a:lstStyle/>
          <a:p>
            <a:r>
              <a:rPr lang="fr-FR" dirty="0"/>
              <a:t>Colloque International - Protection sociale, gestion des risques, et développement durable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796466-077E-482C-8D3B-EE09681E1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4" t="1488" r="42081" b="2391"/>
          <a:stretch/>
        </p:blipFill>
        <p:spPr>
          <a:xfrm>
            <a:off x="0" y="-13447"/>
            <a:ext cx="1013013" cy="687144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88D6B47-05C4-4B18-AA12-584054DA7070}"/>
              </a:ext>
            </a:extLst>
          </p:cNvPr>
          <p:cNvSpPr txBox="1"/>
          <p:nvPr/>
        </p:nvSpPr>
        <p:spPr>
          <a:xfrm>
            <a:off x="11138647" y="252831"/>
            <a:ext cx="367553" cy="523220"/>
          </a:xfrm>
          <a:prstGeom prst="rect">
            <a:avLst/>
          </a:prstGeom>
          <a:solidFill>
            <a:srgbClr val="856747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37056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AA690-A2BB-4C59-84B8-AAE6669A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209" y="252831"/>
            <a:ext cx="9745582" cy="1325563"/>
          </a:xfrm>
        </p:spPr>
        <p:txBody>
          <a:bodyPr>
            <a:normAutofit/>
          </a:bodyPr>
          <a:lstStyle/>
          <a:p>
            <a:r>
              <a:rPr lang="fr-FR" sz="3600" b="1" dirty="0"/>
              <a:t>Des bidonvilles à la théorie des droits de propriété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DCA5C8-75FD-463F-BB6F-9E1A306BC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218" y="1505262"/>
            <a:ext cx="9745582" cy="4667250"/>
          </a:xfrm>
        </p:spPr>
        <p:txBody>
          <a:bodyPr>
            <a:normAutofit/>
          </a:bodyPr>
          <a:lstStyle/>
          <a:p>
            <a:r>
              <a:rPr lang="fr-FR" sz="2600" dirty="0">
                <a:latin typeface="+mj-lt"/>
              </a:rPr>
              <a:t>Urbanisation ↔ </a:t>
            </a:r>
            <a:r>
              <a:rPr lang="fr-FR" sz="2600" dirty="0" err="1">
                <a:latin typeface="+mj-lt"/>
              </a:rPr>
              <a:t>Bidonvillisation</a:t>
            </a:r>
            <a:r>
              <a:rPr lang="fr-FR" sz="2600" dirty="0">
                <a:latin typeface="+mj-lt"/>
              </a:rPr>
              <a:t> (</a:t>
            </a:r>
            <a:r>
              <a:rPr lang="fr-FR" sz="2600" dirty="0">
                <a:solidFill>
                  <a:srgbClr val="8A96C0"/>
                </a:solidFill>
                <a:latin typeface="+mj-lt"/>
              </a:rPr>
              <a:t>Damon, 2017</a:t>
            </a:r>
            <a:r>
              <a:rPr lang="fr-FR" sz="2600" dirty="0">
                <a:latin typeface="+mj-lt"/>
              </a:rPr>
              <a:t>)</a:t>
            </a:r>
          </a:p>
          <a:p>
            <a:pPr marL="0" indent="0">
              <a:buNone/>
            </a:pPr>
            <a:endParaRPr lang="fr-FR" sz="1100" dirty="0">
              <a:latin typeface="+mj-lt"/>
            </a:endParaRPr>
          </a:p>
          <a:p>
            <a:r>
              <a:rPr lang="fr-FR" sz="2600" dirty="0">
                <a:latin typeface="+mj-lt"/>
              </a:rPr>
              <a:t>Politiques pour endiguer le phénomène</a:t>
            </a:r>
          </a:p>
          <a:p>
            <a:pPr lvl="1"/>
            <a:r>
              <a:rPr lang="fr-FR" sz="2200" dirty="0">
                <a:latin typeface="+mj-lt"/>
              </a:rPr>
              <a:t>Laisser faire → pas de résorption naturelle du phénomène</a:t>
            </a:r>
          </a:p>
          <a:p>
            <a:pPr lvl="1"/>
            <a:r>
              <a:rPr lang="fr-FR" sz="2200" dirty="0">
                <a:latin typeface="+mj-lt"/>
              </a:rPr>
              <a:t>Expulsion → abouti à un déplacement</a:t>
            </a:r>
          </a:p>
          <a:p>
            <a:pPr lvl="1"/>
            <a:r>
              <a:rPr lang="fr-FR" sz="2200" dirty="0">
                <a:latin typeface="+mj-lt"/>
              </a:rPr>
              <a:t>Relogement → destruction des réseaux sociaux, garant de la protection sociale</a:t>
            </a:r>
          </a:p>
          <a:p>
            <a:pPr lvl="1"/>
            <a:r>
              <a:rPr lang="fr-FR" sz="2200" dirty="0">
                <a:latin typeface="+mj-lt"/>
              </a:rPr>
              <a:t>Réhabilitation → paradoxe de </a:t>
            </a:r>
            <a:r>
              <a:rPr lang="fr-FR" sz="2200" dirty="0" err="1">
                <a:latin typeface="+mj-lt"/>
              </a:rPr>
              <a:t>Todaro</a:t>
            </a:r>
            <a:endParaRPr lang="fr-FR" sz="2200" dirty="0">
              <a:latin typeface="+mj-lt"/>
            </a:endParaRPr>
          </a:p>
          <a:p>
            <a:pPr lvl="1"/>
            <a:r>
              <a:rPr lang="fr-FR" sz="2200" dirty="0">
                <a:latin typeface="+mj-lt"/>
              </a:rPr>
              <a:t>Sécurisation foncière ?</a:t>
            </a:r>
          </a:p>
          <a:p>
            <a:pPr lvl="2"/>
            <a:r>
              <a:rPr lang="fr-FR" sz="1800" dirty="0">
                <a:latin typeface="+mj-lt"/>
              </a:rPr>
              <a:t>Propriété reconnue</a:t>
            </a:r>
          </a:p>
          <a:p>
            <a:pPr lvl="3"/>
            <a:r>
              <a:rPr lang="fr-FR" dirty="0">
                <a:latin typeface="+mj-lt"/>
              </a:rPr>
              <a:t>Investissement dans le logement et le milieu de vie</a:t>
            </a:r>
          </a:p>
          <a:p>
            <a:pPr lvl="4"/>
            <a:r>
              <a:rPr lang="fr-FR" dirty="0">
                <a:latin typeface="+mj-lt"/>
              </a:rPr>
              <a:t>Quartier formel</a:t>
            </a:r>
          </a:p>
          <a:p>
            <a:pPr marL="914400" lvl="2" indent="0">
              <a:buNone/>
            </a:pPr>
            <a:r>
              <a:rPr lang="fr-FR" dirty="0">
                <a:latin typeface="+mj-lt"/>
              </a:rPr>
              <a:t> théorie des droits de propriété (</a:t>
            </a:r>
            <a:r>
              <a:rPr lang="fr-FR" dirty="0" err="1">
                <a:solidFill>
                  <a:srgbClr val="8A96C0"/>
                </a:solidFill>
                <a:latin typeface="+mj-lt"/>
              </a:rPr>
              <a:t>Alchian</a:t>
            </a:r>
            <a:r>
              <a:rPr lang="fr-FR" dirty="0">
                <a:solidFill>
                  <a:srgbClr val="8A96C0"/>
                </a:solidFill>
                <a:latin typeface="+mj-lt"/>
              </a:rPr>
              <a:t> et </a:t>
            </a:r>
            <a:r>
              <a:rPr lang="fr-FR" dirty="0" err="1">
                <a:solidFill>
                  <a:srgbClr val="8A96C0"/>
                </a:solidFill>
                <a:latin typeface="+mj-lt"/>
              </a:rPr>
              <a:t>Demsetz</a:t>
            </a:r>
            <a:r>
              <a:rPr lang="fr-FR" dirty="0">
                <a:solidFill>
                  <a:srgbClr val="8A96C0"/>
                </a:solidFill>
                <a:latin typeface="+mj-lt"/>
              </a:rPr>
              <a:t>, 1970 </a:t>
            </a:r>
            <a:r>
              <a:rPr lang="fr-FR" dirty="0">
                <a:latin typeface="+mj-lt"/>
              </a:rPr>
              <a:t>;</a:t>
            </a:r>
            <a:r>
              <a:rPr lang="fr-FR" dirty="0">
                <a:solidFill>
                  <a:srgbClr val="8A96C0"/>
                </a:solidFill>
                <a:latin typeface="+mj-lt"/>
              </a:rPr>
              <a:t> de Soto, 2000</a:t>
            </a:r>
            <a:r>
              <a:rPr lang="fr-FR" dirty="0">
                <a:latin typeface="+mj-lt"/>
              </a:rPr>
              <a:t>)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A0EDE1-6E80-4983-B9DD-A9CEBC7B3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6365687"/>
            <a:ext cx="2057400" cy="365125"/>
          </a:xfrm>
        </p:spPr>
        <p:txBody>
          <a:bodyPr/>
          <a:lstStyle/>
          <a:p>
            <a:pPr algn="r"/>
            <a:r>
              <a:rPr lang="fr-FR" dirty="0"/>
              <a:t>Mardi 8 novembre 2022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D53349-D674-41F5-8010-852D2A58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3209" y="6365686"/>
            <a:ext cx="5813612" cy="365125"/>
          </a:xfrm>
        </p:spPr>
        <p:txBody>
          <a:bodyPr/>
          <a:lstStyle/>
          <a:p>
            <a:r>
              <a:rPr lang="fr-FR" dirty="0"/>
              <a:t>Colloque International - Protection sociale, gestion des risques, et développement durable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796466-077E-482C-8D3B-EE09681E1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4" t="1488" r="42081" b="2391"/>
          <a:stretch/>
        </p:blipFill>
        <p:spPr>
          <a:xfrm>
            <a:off x="0" y="-13447"/>
            <a:ext cx="1013013" cy="687144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DE6A413-23C9-446E-888D-3E9C5BB4A36B}"/>
              </a:ext>
            </a:extLst>
          </p:cNvPr>
          <p:cNvSpPr txBox="1"/>
          <p:nvPr/>
        </p:nvSpPr>
        <p:spPr>
          <a:xfrm>
            <a:off x="11138647" y="252831"/>
            <a:ext cx="367553" cy="523220"/>
          </a:xfrm>
          <a:prstGeom prst="rect">
            <a:avLst/>
          </a:prstGeom>
          <a:solidFill>
            <a:srgbClr val="C54F3B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2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736320D-A781-4F54-BBB9-B7CB2CC27363}"/>
              </a:ext>
            </a:extLst>
          </p:cNvPr>
          <p:cNvCxnSpPr>
            <a:cxnSpLocks/>
          </p:cNvCxnSpPr>
          <p:nvPr/>
        </p:nvCxnSpPr>
        <p:spPr>
          <a:xfrm>
            <a:off x="2393576" y="4697503"/>
            <a:ext cx="0" cy="9771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A79E56B-B660-4FCC-9343-4B99B0BEC44A}"/>
              </a:ext>
            </a:extLst>
          </p:cNvPr>
          <p:cNvCxnSpPr/>
          <p:nvPr/>
        </p:nvCxnSpPr>
        <p:spPr>
          <a:xfrm>
            <a:off x="2393577" y="5674656"/>
            <a:ext cx="1792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3845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AA690-A2BB-4C59-84B8-AAE6669A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209" y="252831"/>
            <a:ext cx="9745582" cy="1325563"/>
          </a:xfrm>
        </p:spPr>
        <p:txBody>
          <a:bodyPr>
            <a:normAutofit/>
          </a:bodyPr>
          <a:lstStyle/>
          <a:p>
            <a:r>
              <a:rPr lang="fr-FR" sz="3600" b="1" dirty="0"/>
              <a:t>La théorie des droits de propriété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DCA5C8-75FD-463F-BB6F-9E1A306BC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218" y="1505261"/>
            <a:ext cx="9745582" cy="4703033"/>
          </a:xfrm>
        </p:spPr>
        <p:txBody>
          <a:bodyPr>
            <a:normAutofit/>
          </a:bodyPr>
          <a:lstStyle/>
          <a:p>
            <a:r>
              <a:rPr lang="fr-FR" sz="2600" dirty="0">
                <a:latin typeface="+mj-lt"/>
              </a:rPr>
              <a:t>Droits de propriété privés → allocation optimale des ressources </a:t>
            </a:r>
            <a:r>
              <a:rPr lang="fr-FR" sz="2400" dirty="0">
                <a:latin typeface="+mj-lt"/>
              </a:rPr>
              <a:t>(</a:t>
            </a:r>
            <a:r>
              <a:rPr lang="fr-FR" sz="2400" dirty="0" err="1">
                <a:solidFill>
                  <a:srgbClr val="8A96C0"/>
                </a:solidFill>
                <a:latin typeface="+mj-lt"/>
              </a:rPr>
              <a:t>Alchian</a:t>
            </a:r>
            <a:r>
              <a:rPr lang="fr-FR" sz="2400" dirty="0">
                <a:solidFill>
                  <a:srgbClr val="8A96C0"/>
                </a:solidFill>
                <a:latin typeface="+mj-lt"/>
              </a:rPr>
              <a:t> et </a:t>
            </a:r>
            <a:r>
              <a:rPr lang="fr-FR" sz="2400" dirty="0" err="1">
                <a:solidFill>
                  <a:srgbClr val="8A96C0"/>
                </a:solidFill>
                <a:latin typeface="+mj-lt"/>
              </a:rPr>
              <a:t>Demsetz</a:t>
            </a:r>
            <a:r>
              <a:rPr lang="fr-FR" sz="2400" dirty="0">
                <a:solidFill>
                  <a:srgbClr val="8A96C0"/>
                </a:solidFill>
                <a:latin typeface="+mj-lt"/>
              </a:rPr>
              <a:t>, 1970 </a:t>
            </a:r>
            <a:r>
              <a:rPr lang="fr-FR" sz="2400" dirty="0">
                <a:latin typeface="+mj-lt"/>
              </a:rPr>
              <a:t>;</a:t>
            </a:r>
            <a:r>
              <a:rPr lang="fr-FR" sz="2400" dirty="0">
                <a:solidFill>
                  <a:srgbClr val="8A96C0"/>
                </a:solidFill>
                <a:latin typeface="+mj-lt"/>
              </a:rPr>
              <a:t> de Soto, 2000</a:t>
            </a:r>
            <a:r>
              <a:rPr lang="fr-FR" sz="2400" dirty="0">
                <a:latin typeface="+mj-lt"/>
              </a:rPr>
              <a:t>)</a:t>
            </a:r>
            <a:endParaRPr lang="fr-FR" sz="2600" dirty="0">
              <a:latin typeface="+mj-lt"/>
            </a:endParaRPr>
          </a:p>
          <a:p>
            <a:endParaRPr lang="fr-FR" sz="2400" dirty="0">
              <a:latin typeface="+mj-lt"/>
            </a:endParaRPr>
          </a:p>
          <a:p>
            <a:r>
              <a:rPr lang="fr-FR" sz="2600" dirty="0">
                <a:latin typeface="+mj-lt"/>
              </a:rPr>
              <a:t>Investissement en fonction des retombées espérées</a:t>
            </a:r>
          </a:p>
          <a:p>
            <a:pPr lvl="1"/>
            <a:r>
              <a:rPr lang="fr-FR" sz="2200" dirty="0">
                <a:latin typeface="+mj-lt"/>
              </a:rPr>
              <a:t>Sans propriété privée clairement établie et reconnu</a:t>
            </a:r>
          </a:p>
          <a:p>
            <a:pPr lvl="2"/>
            <a:r>
              <a:rPr lang="fr-FR" sz="2200" dirty="0">
                <a:latin typeface="+mj-lt"/>
              </a:rPr>
              <a:t>Risque d’expropriation</a:t>
            </a:r>
          </a:p>
          <a:p>
            <a:pPr lvl="3"/>
            <a:r>
              <a:rPr lang="fr-FR" sz="2200" dirty="0">
                <a:latin typeface="+mj-lt"/>
              </a:rPr>
              <a:t>Risque aléatoire = coût potentiel</a:t>
            </a:r>
          </a:p>
          <a:p>
            <a:pPr lvl="4"/>
            <a:r>
              <a:rPr lang="fr-FR" sz="2200" dirty="0">
                <a:latin typeface="+mj-lt"/>
              </a:rPr>
              <a:t>Diminue la rentabilité de l’investissement</a:t>
            </a:r>
          </a:p>
          <a:p>
            <a:pPr lvl="5"/>
            <a:r>
              <a:rPr lang="fr-FR" sz="2200" dirty="0">
                <a:latin typeface="+mj-lt"/>
              </a:rPr>
              <a:t>Pénalise l’incitation à investir</a:t>
            </a:r>
          </a:p>
          <a:p>
            <a:pPr marL="0" indent="0">
              <a:buNone/>
            </a:pPr>
            <a:endParaRPr lang="fr-FR" sz="2400" dirty="0">
              <a:latin typeface="+mj-lt"/>
            </a:endParaRPr>
          </a:p>
          <a:p>
            <a:r>
              <a:rPr lang="fr-FR" sz="2600" dirty="0">
                <a:latin typeface="+mj-lt"/>
              </a:rPr>
              <a:t>Réformes foncière en milieu rural au lendemain des Indépendances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A0EDE1-6E80-4983-B9DD-A9CEBC7B3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6365687"/>
            <a:ext cx="2057400" cy="365125"/>
          </a:xfrm>
        </p:spPr>
        <p:txBody>
          <a:bodyPr/>
          <a:lstStyle/>
          <a:p>
            <a:pPr algn="r"/>
            <a:r>
              <a:rPr lang="fr-FR" dirty="0"/>
              <a:t>Mardi 8 novembre 2022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D53349-D674-41F5-8010-852D2A58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3209" y="6365686"/>
            <a:ext cx="5813612" cy="365125"/>
          </a:xfrm>
        </p:spPr>
        <p:txBody>
          <a:bodyPr/>
          <a:lstStyle/>
          <a:p>
            <a:r>
              <a:rPr lang="fr-FR" dirty="0"/>
              <a:t>Colloque International - Protection sociale, gestion des risques, et développement durable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796466-077E-482C-8D3B-EE09681E1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4" t="1488" r="42081" b="2391"/>
          <a:stretch/>
        </p:blipFill>
        <p:spPr>
          <a:xfrm>
            <a:off x="0" y="-13447"/>
            <a:ext cx="1013013" cy="687144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DE6A413-23C9-446E-888D-3E9C5BB4A36B}"/>
              </a:ext>
            </a:extLst>
          </p:cNvPr>
          <p:cNvSpPr txBox="1"/>
          <p:nvPr/>
        </p:nvSpPr>
        <p:spPr>
          <a:xfrm>
            <a:off x="11138647" y="252831"/>
            <a:ext cx="367553" cy="523220"/>
          </a:xfrm>
          <a:prstGeom prst="rect">
            <a:avLst/>
          </a:prstGeom>
          <a:solidFill>
            <a:srgbClr val="C54F3B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01417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AA690-A2BB-4C59-84B8-AAE6669A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209" y="252831"/>
            <a:ext cx="9745582" cy="1325563"/>
          </a:xfrm>
        </p:spPr>
        <p:txBody>
          <a:bodyPr>
            <a:normAutofit/>
          </a:bodyPr>
          <a:lstStyle/>
          <a:p>
            <a:r>
              <a:rPr lang="fr-FR" sz="3600" b="1" dirty="0"/>
              <a:t>Réforme foncière en milieu urbain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DCA5C8-75FD-463F-BB6F-9E1A306BC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218" y="1505261"/>
            <a:ext cx="9745582" cy="4703033"/>
          </a:xfrm>
        </p:spPr>
        <p:txBody>
          <a:bodyPr>
            <a:normAutofit lnSpcReduction="10000"/>
          </a:bodyPr>
          <a:lstStyle/>
          <a:p>
            <a:r>
              <a:rPr lang="fr-FR" sz="2600" dirty="0">
                <a:latin typeface="+mj-lt"/>
              </a:rPr>
              <a:t>Réformes foncières urbaines et gestion de l’espace public (</a:t>
            </a:r>
            <a:r>
              <a:rPr lang="fr-FR" sz="2600" dirty="0">
                <a:solidFill>
                  <a:srgbClr val="8A96C0"/>
                </a:solidFill>
                <a:latin typeface="+mj-lt"/>
              </a:rPr>
              <a:t>de Soto, 2000</a:t>
            </a:r>
            <a:r>
              <a:rPr lang="fr-FR" sz="2600" dirty="0">
                <a:latin typeface="+mj-lt"/>
              </a:rPr>
              <a:t>)</a:t>
            </a:r>
          </a:p>
          <a:p>
            <a:pPr lvl="1"/>
            <a:r>
              <a:rPr lang="fr-FR" sz="2200" dirty="0">
                <a:latin typeface="+mj-lt"/>
              </a:rPr>
              <a:t>Réformes foncières → </a:t>
            </a:r>
            <a:r>
              <a:rPr lang="fr-FR" sz="2200" i="1" dirty="0">
                <a:latin typeface="+mj-lt"/>
              </a:rPr>
              <a:t>Investissement dans le logement </a:t>
            </a:r>
            <a:r>
              <a:rPr lang="fr-FR" sz="2200" dirty="0">
                <a:latin typeface="+mj-lt"/>
              </a:rPr>
              <a:t>→ Conditions de vie </a:t>
            </a:r>
          </a:p>
          <a:p>
            <a:pPr marL="457200" lvl="1" indent="0">
              <a:buNone/>
            </a:pPr>
            <a:endParaRPr lang="fr-FR" sz="1100" dirty="0">
              <a:latin typeface="+mj-lt"/>
            </a:endParaRPr>
          </a:p>
          <a:p>
            <a:r>
              <a:rPr lang="fr-FR" sz="2600" dirty="0">
                <a:latin typeface="+mj-lt"/>
              </a:rPr>
              <a:t>Tissu économique dense </a:t>
            </a:r>
          </a:p>
          <a:p>
            <a:pPr lvl="1"/>
            <a:r>
              <a:rPr lang="fr-FR" sz="2200" dirty="0">
                <a:latin typeface="+mj-lt"/>
              </a:rPr>
              <a:t>Garant de sécurité sociale</a:t>
            </a:r>
          </a:p>
          <a:p>
            <a:pPr lvl="1"/>
            <a:r>
              <a:rPr lang="fr-FR" sz="2200" dirty="0">
                <a:latin typeface="+mj-lt"/>
              </a:rPr>
              <a:t>Emplacements divers (domiciles, boutiques, abris précaires, rue)</a:t>
            </a:r>
          </a:p>
          <a:p>
            <a:pPr lvl="1"/>
            <a:r>
              <a:rPr lang="fr-FR" sz="2200" dirty="0">
                <a:latin typeface="+mj-lt"/>
              </a:rPr>
              <a:t>Faible niveau de productivité et d’investissement</a:t>
            </a:r>
          </a:p>
          <a:p>
            <a:pPr lvl="1"/>
            <a:r>
              <a:rPr lang="fr-FR" sz="2200" dirty="0">
                <a:latin typeface="+mj-lt"/>
              </a:rPr>
              <a:t>Recherche de gain de productivité</a:t>
            </a:r>
          </a:p>
          <a:p>
            <a:pPr marL="457200" lvl="1" indent="0">
              <a:buNone/>
            </a:pPr>
            <a:endParaRPr lang="fr-FR" sz="2200" dirty="0">
              <a:latin typeface="+mj-lt"/>
            </a:endParaRPr>
          </a:p>
          <a:p>
            <a:pPr marL="0" indent="0" algn="ctr">
              <a:buNone/>
            </a:pPr>
            <a:r>
              <a:rPr lang="fr-FR" sz="2600" dirty="0">
                <a:latin typeface="+mj-lt"/>
              </a:rPr>
              <a:t>Comment la régularisation foncière influence-t-elle les choix d’investissement des micro entrepreneurs ?</a:t>
            </a:r>
          </a:p>
          <a:p>
            <a:pPr marL="0" indent="0" algn="ctr">
              <a:buNone/>
            </a:pPr>
            <a:r>
              <a:rPr lang="fr-FR" sz="2600" b="1" dirty="0">
                <a:latin typeface="+mj-lt"/>
              </a:rPr>
              <a:t>Quelle est la nature de l’(in)sécurité foncière des micro entrepreneurs ?</a:t>
            </a:r>
          </a:p>
          <a:p>
            <a:pPr lvl="1"/>
            <a:endParaRPr lang="fr-FR" sz="2200" dirty="0">
              <a:latin typeface="+mj-lt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A0EDE1-6E80-4983-B9DD-A9CEBC7B3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6365687"/>
            <a:ext cx="2057400" cy="365125"/>
          </a:xfrm>
        </p:spPr>
        <p:txBody>
          <a:bodyPr/>
          <a:lstStyle/>
          <a:p>
            <a:pPr algn="r"/>
            <a:r>
              <a:rPr lang="fr-FR" dirty="0"/>
              <a:t>Mardi 8 novembre 2022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D53349-D674-41F5-8010-852D2A58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3209" y="6365686"/>
            <a:ext cx="5813612" cy="365125"/>
          </a:xfrm>
        </p:spPr>
        <p:txBody>
          <a:bodyPr/>
          <a:lstStyle/>
          <a:p>
            <a:r>
              <a:rPr lang="fr-FR" dirty="0"/>
              <a:t>Colloque International - Protection sociale, gestion des risques, et développement durable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796466-077E-482C-8D3B-EE09681E1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4" t="1488" r="42081" b="2391"/>
          <a:stretch/>
        </p:blipFill>
        <p:spPr>
          <a:xfrm>
            <a:off x="0" y="-13447"/>
            <a:ext cx="1013013" cy="687144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DE6A413-23C9-446E-888D-3E9C5BB4A36B}"/>
              </a:ext>
            </a:extLst>
          </p:cNvPr>
          <p:cNvSpPr txBox="1"/>
          <p:nvPr/>
        </p:nvSpPr>
        <p:spPr>
          <a:xfrm>
            <a:off x="11138647" y="252831"/>
            <a:ext cx="367553" cy="523220"/>
          </a:xfrm>
          <a:prstGeom prst="rect">
            <a:avLst/>
          </a:prstGeom>
          <a:solidFill>
            <a:srgbClr val="C54F3B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70738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AA690-A2BB-4C59-84B8-AAE6669A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209" y="252831"/>
            <a:ext cx="9745582" cy="1325563"/>
          </a:xfrm>
        </p:spPr>
        <p:txBody>
          <a:bodyPr>
            <a:normAutofit/>
          </a:bodyPr>
          <a:lstStyle/>
          <a:p>
            <a:r>
              <a:rPr lang="fr-FR" sz="3600" b="1" dirty="0"/>
              <a:t>Enquête Sysmipro en 2 phases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DCA5C8-75FD-463F-BB6F-9E1A306BC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218" y="1505261"/>
            <a:ext cx="9745582" cy="4703033"/>
          </a:xfrm>
        </p:spPr>
        <p:txBody>
          <a:bodyPr>
            <a:normAutofit/>
          </a:bodyPr>
          <a:lstStyle/>
          <a:p>
            <a:r>
              <a:rPr lang="fr-FR" sz="2600" dirty="0">
                <a:latin typeface="+mj-lt"/>
              </a:rPr>
              <a:t>Phase 1 – </a:t>
            </a:r>
            <a:r>
              <a:rPr lang="fr-FR" sz="2600" dirty="0" err="1">
                <a:latin typeface="+mj-lt"/>
              </a:rPr>
              <a:t>Sysmipro</a:t>
            </a:r>
            <a:r>
              <a:rPr lang="fr-FR" sz="2600" dirty="0">
                <a:latin typeface="+mj-lt"/>
              </a:rPr>
              <a:t> 2021</a:t>
            </a:r>
          </a:p>
          <a:p>
            <a:pPr lvl="1"/>
            <a:r>
              <a:rPr lang="fr-FR" sz="2200" dirty="0">
                <a:latin typeface="+mj-lt"/>
              </a:rPr>
              <a:t>500 ménages de </a:t>
            </a:r>
            <a:r>
              <a:rPr lang="fr-FR" sz="2200" dirty="0" err="1">
                <a:latin typeface="+mj-lt"/>
              </a:rPr>
              <a:t>Manarintsoa</a:t>
            </a:r>
            <a:r>
              <a:rPr lang="fr-FR" sz="2200" dirty="0">
                <a:latin typeface="+mj-lt"/>
              </a:rPr>
              <a:t> Centre et </a:t>
            </a:r>
            <a:r>
              <a:rPr lang="fr-FR" sz="2200" dirty="0" err="1">
                <a:latin typeface="+mj-lt"/>
              </a:rPr>
              <a:t>Soamanandrariny</a:t>
            </a:r>
            <a:endParaRPr lang="fr-FR" sz="2200" dirty="0">
              <a:latin typeface="+mj-lt"/>
            </a:endParaRPr>
          </a:p>
          <a:p>
            <a:pPr lvl="1"/>
            <a:r>
              <a:rPr lang="fr-FR" sz="2200" dirty="0">
                <a:latin typeface="+mj-lt"/>
              </a:rPr>
              <a:t>Représentative à l’échelle des fokontany</a:t>
            </a:r>
          </a:p>
          <a:p>
            <a:pPr lvl="1"/>
            <a:r>
              <a:rPr lang="fr-FR" sz="2200" dirty="0">
                <a:latin typeface="+mj-lt"/>
              </a:rPr>
              <a:t>Identifier les micro entrepreneurs</a:t>
            </a:r>
            <a:endParaRPr lang="fr-FR" sz="2600" dirty="0">
              <a:latin typeface="+mj-lt"/>
            </a:endParaRPr>
          </a:p>
          <a:p>
            <a:r>
              <a:rPr lang="fr-FR" sz="2600" dirty="0">
                <a:latin typeface="+mj-lt"/>
              </a:rPr>
              <a:t>Phase 2 – enquête UPI</a:t>
            </a:r>
          </a:p>
          <a:p>
            <a:pPr lvl="1"/>
            <a:r>
              <a:rPr lang="fr-FR" sz="2200" dirty="0">
                <a:latin typeface="+mj-lt"/>
              </a:rPr>
              <a:t>Taux d’attrition élevé à </a:t>
            </a:r>
            <a:r>
              <a:rPr lang="fr-FR" sz="2200" dirty="0" err="1">
                <a:latin typeface="+mj-lt"/>
              </a:rPr>
              <a:t>Manarintsoa</a:t>
            </a:r>
            <a:r>
              <a:rPr lang="fr-FR" sz="2200" dirty="0">
                <a:latin typeface="+mj-lt"/>
              </a:rPr>
              <a:t> Centre</a:t>
            </a:r>
          </a:p>
          <a:p>
            <a:pPr lvl="1"/>
            <a:r>
              <a:rPr lang="fr-FR" sz="2200" dirty="0">
                <a:latin typeface="+mj-lt"/>
              </a:rPr>
              <a:t>Complété par la méthode des quotas : emplacement, sexe, âge</a:t>
            </a:r>
          </a:p>
          <a:p>
            <a:pPr lvl="1"/>
            <a:endParaRPr lang="fr-FR" sz="2200" dirty="0">
              <a:latin typeface="+mj-lt"/>
            </a:endParaRPr>
          </a:p>
          <a:p>
            <a:pPr lvl="1"/>
            <a:endParaRPr lang="fr-FR" sz="2000" dirty="0">
              <a:latin typeface="+mj-lt"/>
            </a:endParaRPr>
          </a:p>
          <a:p>
            <a:pPr lvl="1"/>
            <a:endParaRPr lang="fr-FR" sz="2200" dirty="0">
              <a:latin typeface="+mj-lt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A0EDE1-6E80-4983-B9DD-A9CEBC7B3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6365687"/>
            <a:ext cx="2057400" cy="365125"/>
          </a:xfrm>
        </p:spPr>
        <p:txBody>
          <a:bodyPr/>
          <a:lstStyle/>
          <a:p>
            <a:pPr algn="r"/>
            <a:r>
              <a:rPr lang="fr-FR" dirty="0"/>
              <a:t>Mardi 8 novembre 2022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D53349-D674-41F5-8010-852D2A58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3209" y="6365686"/>
            <a:ext cx="5813612" cy="365125"/>
          </a:xfrm>
        </p:spPr>
        <p:txBody>
          <a:bodyPr/>
          <a:lstStyle/>
          <a:p>
            <a:r>
              <a:rPr lang="fr-FR" dirty="0"/>
              <a:t>Colloque International - Protection sociale, gestion des risques, et développement durable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796466-077E-482C-8D3B-EE09681E1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4" t="1488" r="42081" b="2391"/>
          <a:stretch/>
        </p:blipFill>
        <p:spPr>
          <a:xfrm>
            <a:off x="0" y="-13447"/>
            <a:ext cx="1013013" cy="687144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1912081-9093-4C59-AC20-49BF7F80228E}"/>
              </a:ext>
            </a:extLst>
          </p:cNvPr>
          <p:cNvSpPr txBox="1"/>
          <p:nvPr/>
        </p:nvSpPr>
        <p:spPr>
          <a:xfrm>
            <a:off x="11138647" y="252831"/>
            <a:ext cx="367553" cy="523220"/>
          </a:xfrm>
          <a:prstGeom prst="rect">
            <a:avLst/>
          </a:prstGeom>
          <a:solidFill>
            <a:srgbClr val="72403E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3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EB23CD5-A3BF-4D8A-965F-1506D7AE57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854500"/>
              </p:ext>
            </p:extLst>
          </p:nvPr>
        </p:nvGraphicFramePr>
        <p:xfrm>
          <a:off x="1223209" y="4523746"/>
          <a:ext cx="10404289" cy="1467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0660">
                  <a:extLst>
                    <a:ext uri="{9D8B030D-6E8A-4147-A177-3AD203B41FA5}">
                      <a16:colId xmlns:a16="http://schemas.microsoft.com/office/drawing/2014/main" val="1006621008"/>
                    </a:ext>
                  </a:extLst>
                </a:gridCol>
                <a:gridCol w="1763486">
                  <a:extLst>
                    <a:ext uri="{9D8B030D-6E8A-4147-A177-3AD203B41FA5}">
                      <a16:colId xmlns:a16="http://schemas.microsoft.com/office/drawing/2014/main" val="2760369901"/>
                    </a:ext>
                  </a:extLst>
                </a:gridCol>
                <a:gridCol w="1679510">
                  <a:extLst>
                    <a:ext uri="{9D8B030D-6E8A-4147-A177-3AD203B41FA5}">
                      <a16:colId xmlns:a16="http://schemas.microsoft.com/office/drawing/2014/main" val="413786079"/>
                    </a:ext>
                  </a:extLst>
                </a:gridCol>
                <a:gridCol w="1698172">
                  <a:extLst>
                    <a:ext uri="{9D8B030D-6E8A-4147-A177-3AD203B41FA5}">
                      <a16:colId xmlns:a16="http://schemas.microsoft.com/office/drawing/2014/main" val="2754231070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2297697686"/>
                    </a:ext>
                  </a:extLst>
                </a:gridCol>
                <a:gridCol w="1166327">
                  <a:extLst>
                    <a:ext uri="{9D8B030D-6E8A-4147-A177-3AD203B41FA5}">
                      <a16:colId xmlns:a16="http://schemas.microsoft.com/office/drawing/2014/main" val="1998753964"/>
                    </a:ext>
                  </a:extLst>
                </a:gridCol>
                <a:gridCol w="1251857">
                  <a:extLst>
                    <a:ext uri="{9D8B030D-6E8A-4147-A177-3AD203B41FA5}">
                      <a16:colId xmlns:a16="http://schemas.microsoft.com/office/drawing/2014/main" val="2850655866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u="none" strike="noStrike" dirty="0">
                          <a:effectLst/>
                          <a:latin typeface="+mj-lt"/>
                        </a:rPr>
                        <a:t> 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u="none" strike="noStrike" dirty="0">
                          <a:effectLst/>
                          <a:latin typeface="+mj-lt"/>
                        </a:rPr>
                        <a:t>Nombre de ménages recensé (2017/2018)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u="none" strike="noStrike" dirty="0">
                          <a:effectLst/>
                          <a:latin typeface="+mj-lt"/>
                        </a:rPr>
                        <a:t>Nombre de ménages SYSMIPRO 2021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u="none" strike="noStrike" dirty="0">
                          <a:effectLst/>
                          <a:latin typeface="+mj-lt"/>
                        </a:rPr>
                        <a:t>Nombre de ménages avec au moins une UPI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u="none" strike="noStrike" dirty="0">
                          <a:effectLst/>
                          <a:latin typeface="+mj-lt"/>
                        </a:rPr>
                        <a:t>Nombre d'UPI identifiées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Nombre d’UPI enquêtées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Nombre d’UPI phases 1 et 2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8037763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u="none" strike="noStrike" dirty="0" err="1">
                          <a:effectLst/>
                          <a:latin typeface="+mj-lt"/>
                        </a:rPr>
                        <a:t>Manarintsoa</a:t>
                      </a:r>
                      <a:r>
                        <a:rPr lang="fr-FR" sz="1400" b="0" u="none" strike="noStrike" dirty="0">
                          <a:effectLst/>
                          <a:latin typeface="+mj-lt"/>
                        </a:rPr>
                        <a:t> Centre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1412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250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135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166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243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4606973"/>
                  </a:ext>
                </a:extLst>
              </a:tr>
              <a:tr h="2915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u="none" strike="noStrike" dirty="0" err="1">
                          <a:effectLst/>
                          <a:latin typeface="+mj-lt"/>
                        </a:rPr>
                        <a:t>Soamanandrariny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4037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250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125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144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244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109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1433420"/>
                  </a:ext>
                </a:extLst>
              </a:tr>
              <a:tr h="2915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</a:t>
                      </a:r>
                    </a:p>
                  </a:txBody>
                  <a:tcPr marL="7620" marR="7620" marT="762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5449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500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260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310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487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146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052129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2AA25D6-8AE7-40CC-86F6-C6EBB96F8C22}"/>
              </a:ext>
            </a:extLst>
          </p:cNvPr>
          <p:cNvSpPr txBox="1"/>
          <p:nvPr/>
        </p:nvSpPr>
        <p:spPr>
          <a:xfrm>
            <a:off x="1223209" y="6006350"/>
            <a:ext cx="2039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Source : auteur</a:t>
            </a:r>
          </a:p>
        </p:txBody>
      </p:sp>
    </p:spTree>
    <p:extLst>
      <p:ext uri="{BB962C8B-B14F-4D97-AF65-F5344CB8AC3E}">
        <p14:creationId xmlns:p14="http://schemas.microsoft.com/office/powerpoint/2010/main" val="3422505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A0EDE1-6E80-4983-B9DD-A9CEBC7B3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6365687"/>
            <a:ext cx="2057400" cy="365125"/>
          </a:xfrm>
        </p:spPr>
        <p:txBody>
          <a:bodyPr/>
          <a:lstStyle/>
          <a:p>
            <a:pPr algn="r"/>
            <a:r>
              <a:rPr lang="fr-FR" dirty="0"/>
              <a:t>Mardi 8 novembre 2022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D53349-D674-41F5-8010-852D2A58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3209" y="6365686"/>
            <a:ext cx="5813612" cy="365125"/>
          </a:xfrm>
        </p:spPr>
        <p:txBody>
          <a:bodyPr/>
          <a:lstStyle/>
          <a:p>
            <a:r>
              <a:rPr lang="fr-FR" dirty="0"/>
              <a:t>Colloque International - Protection sociale, gestion des risques, et développement durable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796466-077E-482C-8D3B-EE09681E1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4" t="1488" r="42081" b="2391"/>
          <a:stretch/>
        </p:blipFill>
        <p:spPr>
          <a:xfrm>
            <a:off x="0" y="-13447"/>
            <a:ext cx="1013013" cy="687144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1912081-9093-4C59-AC20-49BF7F80228E}"/>
              </a:ext>
            </a:extLst>
          </p:cNvPr>
          <p:cNvSpPr txBox="1"/>
          <p:nvPr/>
        </p:nvSpPr>
        <p:spPr>
          <a:xfrm>
            <a:off x="11138647" y="252831"/>
            <a:ext cx="367553" cy="523220"/>
          </a:xfrm>
          <a:prstGeom prst="rect">
            <a:avLst/>
          </a:prstGeom>
          <a:solidFill>
            <a:srgbClr val="72403E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3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4A0997E-9BC3-4307-BF83-18EE7C4D49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752846"/>
              </p:ext>
            </p:extLst>
          </p:nvPr>
        </p:nvGraphicFramePr>
        <p:xfrm>
          <a:off x="2398059" y="932329"/>
          <a:ext cx="7395881" cy="43927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8657">
                  <a:extLst>
                    <a:ext uri="{9D8B030D-6E8A-4147-A177-3AD203B41FA5}">
                      <a16:colId xmlns:a16="http://schemas.microsoft.com/office/drawing/2014/main" val="1925146094"/>
                    </a:ext>
                  </a:extLst>
                </a:gridCol>
                <a:gridCol w="1641609">
                  <a:extLst>
                    <a:ext uri="{9D8B030D-6E8A-4147-A177-3AD203B41FA5}">
                      <a16:colId xmlns:a16="http://schemas.microsoft.com/office/drawing/2014/main" val="1989521157"/>
                    </a:ext>
                  </a:extLst>
                </a:gridCol>
                <a:gridCol w="1434249">
                  <a:extLst>
                    <a:ext uri="{9D8B030D-6E8A-4147-A177-3AD203B41FA5}">
                      <a16:colId xmlns:a16="http://schemas.microsoft.com/office/drawing/2014/main" val="1569510694"/>
                    </a:ext>
                  </a:extLst>
                </a:gridCol>
                <a:gridCol w="1071366">
                  <a:extLst>
                    <a:ext uri="{9D8B030D-6E8A-4147-A177-3AD203B41FA5}">
                      <a16:colId xmlns:a16="http://schemas.microsoft.com/office/drawing/2014/main" val="2103089635"/>
                    </a:ext>
                  </a:extLst>
                </a:gridCol>
              </a:tblGrid>
              <a:tr h="244039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 err="1">
                          <a:effectLst/>
                          <a:latin typeface="+mj-lt"/>
                        </a:rPr>
                        <a:t>Manarintsoa</a:t>
                      </a:r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 Centre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 err="1">
                          <a:effectLst/>
                          <a:latin typeface="+mj-lt"/>
                        </a:rPr>
                        <a:t>Soamanandrariny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Total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4119958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n=243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n=244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n=487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1968058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Femme (%)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48,97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  <a:latin typeface="+mj-lt"/>
                        </a:rPr>
                        <a:t>50,82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  <a:latin typeface="+mj-lt"/>
                        </a:rPr>
                        <a:t>49,9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740153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Age (moyenne)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36,46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37,12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36,79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704302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Education (%)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1256969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lvl="1" algn="l" fontAlgn="b"/>
                      <a:r>
                        <a:rPr lang="fr-FR" sz="1400" i="1" u="none" strike="noStrike" dirty="0">
                          <a:effectLst/>
                          <a:latin typeface="+mj-lt"/>
                        </a:rPr>
                        <a:t>Pas de scolarisation formelle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4,94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2,46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  <a:latin typeface="+mj-lt"/>
                        </a:rPr>
                        <a:t>3,70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1422905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lvl="1" algn="l" fontAlgn="b"/>
                      <a:r>
                        <a:rPr lang="fr-FR" sz="1400" i="1" u="none" strike="noStrike" dirty="0">
                          <a:effectLst/>
                          <a:latin typeface="+mj-lt"/>
                        </a:rPr>
                        <a:t>Ecole primaire inachevée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24,69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11,07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17,86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209281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lvl="1" algn="l" fontAlgn="b"/>
                      <a:r>
                        <a:rPr lang="fr-FR" sz="1400" i="1" u="none" strike="noStrike" dirty="0">
                          <a:effectLst/>
                          <a:latin typeface="+mj-lt"/>
                        </a:rPr>
                        <a:t>Ecole primaire achevée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35,8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38,52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37,17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617315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lvl="1" algn="l" fontAlgn="b"/>
                      <a:r>
                        <a:rPr lang="fr-FR" sz="1400" i="1" u="none" strike="noStrike" dirty="0">
                          <a:effectLst/>
                          <a:latin typeface="+mj-lt"/>
                        </a:rPr>
                        <a:t>Collège achevé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  <a:latin typeface="+mj-lt"/>
                        </a:rPr>
                        <a:t>17,7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27,87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22,79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128492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lvl="1" algn="l" fontAlgn="b"/>
                      <a:r>
                        <a:rPr lang="fr-FR" sz="1400" i="1" u="none" strike="noStrike" dirty="0">
                          <a:effectLst/>
                          <a:latin typeface="+mj-lt"/>
                        </a:rPr>
                        <a:t>Lycée achevé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  <a:latin typeface="+mj-lt"/>
                        </a:rPr>
                        <a:t>11,93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13,52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12,73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2967254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lvl="1" algn="l" fontAlgn="b"/>
                      <a:r>
                        <a:rPr lang="fr-FR" sz="1400" i="1" u="none" strike="noStrike" dirty="0">
                          <a:effectLst/>
                          <a:latin typeface="+mj-lt"/>
                        </a:rPr>
                        <a:t>Etudes supérieure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  <a:latin typeface="+mj-lt"/>
                        </a:rPr>
                        <a:t>4,94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6,56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5,75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945495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Emplacement (%)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2401889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lvl="1" algn="l" fontAlgn="b"/>
                      <a:r>
                        <a:rPr lang="fr-FR" sz="1400" i="1" u="none" strike="noStrike" dirty="0">
                          <a:effectLst/>
                          <a:latin typeface="+mj-lt"/>
                        </a:rPr>
                        <a:t>Domicile aménagé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  <a:latin typeface="+mj-lt"/>
                        </a:rPr>
                        <a:t>7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6,97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6,98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2708596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lvl="1" algn="l" fontAlgn="b"/>
                      <a:r>
                        <a:rPr lang="fr-FR" sz="1400" i="1" u="none" strike="noStrike" dirty="0">
                          <a:effectLst/>
                          <a:latin typeface="+mj-lt"/>
                        </a:rPr>
                        <a:t>Domicile non aménagé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9,88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6,15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8,01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9530993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lvl="1" algn="l" fontAlgn="b"/>
                      <a:r>
                        <a:rPr lang="fr-FR" sz="1400" i="1" u="none" strike="noStrike" dirty="0">
                          <a:effectLst/>
                          <a:latin typeface="+mj-lt"/>
                        </a:rPr>
                        <a:t>Local en dur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31,69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34,02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32,85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5215302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lvl="1" algn="l" fontAlgn="b"/>
                      <a:r>
                        <a:rPr lang="fr-FR" sz="1400" i="1" u="none" strike="noStrike" dirty="0">
                          <a:effectLst/>
                          <a:latin typeface="+mj-lt"/>
                        </a:rPr>
                        <a:t>Local fixe précaire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14,4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10,66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12,53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2342476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lvl="1" algn="l" fontAlgn="b"/>
                      <a:r>
                        <a:rPr lang="fr-FR" sz="1400" i="1" u="none" strike="noStrike" dirty="0">
                          <a:effectLst/>
                          <a:latin typeface="+mj-lt"/>
                        </a:rPr>
                        <a:t>Poste fixe sans aménagement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20,99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13,93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17,45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9417671"/>
                  </a:ext>
                </a:extLst>
              </a:tr>
              <a:tr h="244039">
                <a:tc>
                  <a:txBody>
                    <a:bodyPr/>
                    <a:lstStyle/>
                    <a:p>
                      <a:pPr lvl="1" algn="l" fontAlgn="b"/>
                      <a:r>
                        <a:rPr lang="fr-FR" sz="1400" i="1" u="none" strike="noStrike" dirty="0">
                          <a:effectLst/>
                          <a:latin typeface="+mj-lt"/>
                        </a:rPr>
                        <a:t>Ambulant</a:t>
                      </a:r>
                      <a:endParaRPr lang="fr-FR" sz="1400" b="0" i="1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>
                          <a:effectLst/>
                          <a:latin typeface="+mj-lt"/>
                        </a:rPr>
                        <a:t>16,05</a:t>
                      </a:r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28,28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u="none" strike="noStrike" dirty="0">
                          <a:effectLst/>
                          <a:latin typeface="+mj-lt"/>
                        </a:rPr>
                        <a:t>22,18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58714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A0411B5-01A6-4D31-B1C1-ADD9D87C72A2}"/>
              </a:ext>
            </a:extLst>
          </p:cNvPr>
          <p:cNvSpPr txBox="1"/>
          <p:nvPr/>
        </p:nvSpPr>
        <p:spPr>
          <a:xfrm>
            <a:off x="2398059" y="5325031"/>
            <a:ext cx="2039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Source : auteur</a:t>
            </a:r>
          </a:p>
        </p:txBody>
      </p:sp>
    </p:spTree>
    <p:extLst>
      <p:ext uri="{BB962C8B-B14F-4D97-AF65-F5344CB8AC3E}">
        <p14:creationId xmlns:p14="http://schemas.microsoft.com/office/powerpoint/2010/main" val="1287682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EAA690-A2BB-4C59-84B8-AAE6669A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209" y="252831"/>
            <a:ext cx="9745582" cy="1325563"/>
          </a:xfrm>
        </p:spPr>
        <p:txBody>
          <a:bodyPr>
            <a:normAutofit/>
          </a:bodyPr>
          <a:lstStyle/>
          <a:p>
            <a:r>
              <a:rPr lang="fr-FR" sz="3600" b="1" dirty="0"/>
              <a:t>Vision tripartite de Van Gelder </a:t>
            </a:r>
            <a:r>
              <a:rPr lang="fr-FR" sz="3600" dirty="0">
                <a:solidFill>
                  <a:srgbClr val="8A96C0"/>
                </a:solidFill>
              </a:rPr>
              <a:t>(Van Gelder, 2010)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DCA5C8-75FD-463F-BB6F-9E1A306BC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8218" y="1505261"/>
            <a:ext cx="9745582" cy="4703033"/>
          </a:xfrm>
        </p:spPr>
        <p:txBody>
          <a:bodyPr>
            <a:normAutofit fontScale="77500" lnSpcReduction="20000"/>
          </a:bodyPr>
          <a:lstStyle/>
          <a:p>
            <a:r>
              <a:rPr lang="fr-FR" sz="3100" dirty="0">
                <a:latin typeface="+mj-lt"/>
              </a:rPr>
              <a:t>Sécurité légale</a:t>
            </a:r>
          </a:p>
          <a:p>
            <a:pPr lvl="1"/>
            <a:r>
              <a:rPr lang="fr-FR" sz="2600" dirty="0">
                <a:latin typeface="+mj-lt"/>
              </a:rPr>
              <a:t>Continuum plutôt que dichotomie</a:t>
            </a:r>
          </a:p>
          <a:p>
            <a:pPr lvl="1"/>
            <a:r>
              <a:rPr lang="fr-FR" sz="2600" dirty="0">
                <a:latin typeface="+mj-lt"/>
              </a:rPr>
              <a:t>Documents extra formels écrits → documents semi-formels</a:t>
            </a:r>
          </a:p>
          <a:p>
            <a:pPr lvl="1"/>
            <a:r>
              <a:rPr lang="fr-FR" sz="2600" dirty="0">
                <a:latin typeface="+mj-lt"/>
              </a:rPr>
              <a:t>Arrangements verbaux → documents informels</a:t>
            </a:r>
          </a:p>
          <a:p>
            <a:pPr lvl="1"/>
            <a:r>
              <a:rPr lang="fr-FR" sz="2600" dirty="0">
                <a:latin typeface="+mj-lt"/>
              </a:rPr>
              <a:t>Identification des documents par emplacement et propriétaire/locataire</a:t>
            </a:r>
          </a:p>
          <a:p>
            <a:pPr marL="457200" lvl="1" indent="0">
              <a:buNone/>
            </a:pPr>
            <a:endParaRPr lang="fr-FR" sz="1300" dirty="0">
              <a:latin typeface="+mj-lt"/>
            </a:endParaRPr>
          </a:p>
          <a:p>
            <a:r>
              <a:rPr lang="fr-FR" sz="3100" dirty="0">
                <a:latin typeface="+mj-lt"/>
              </a:rPr>
              <a:t>Sécurité </a:t>
            </a:r>
            <a:r>
              <a:rPr lang="fr-FR" sz="3100" i="1" dirty="0">
                <a:latin typeface="+mj-lt"/>
              </a:rPr>
              <a:t>de facto</a:t>
            </a:r>
          </a:p>
          <a:p>
            <a:pPr lvl="1"/>
            <a:r>
              <a:rPr lang="fr-FR" sz="2600" dirty="0">
                <a:latin typeface="+mj-lt"/>
              </a:rPr>
              <a:t>Contestation du droit d’emplacement</a:t>
            </a:r>
          </a:p>
          <a:p>
            <a:pPr lvl="2"/>
            <a:r>
              <a:rPr lang="fr-FR" sz="2600" dirty="0">
                <a:latin typeface="+mj-lt"/>
              </a:rPr>
              <a:t>Expulsion</a:t>
            </a:r>
          </a:p>
          <a:p>
            <a:pPr lvl="2"/>
            <a:r>
              <a:rPr lang="fr-FR" sz="2600" dirty="0">
                <a:latin typeface="+mj-lt"/>
              </a:rPr>
              <a:t>Conflit foncier</a:t>
            </a:r>
          </a:p>
          <a:p>
            <a:pPr lvl="2"/>
            <a:r>
              <a:rPr lang="fr-FR" sz="2600" dirty="0">
                <a:latin typeface="+mj-lt"/>
              </a:rPr>
              <a:t>Anticipation d’un conflit foncier proche</a:t>
            </a:r>
          </a:p>
          <a:p>
            <a:pPr marL="914400" lvl="2" indent="0">
              <a:buNone/>
            </a:pPr>
            <a:endParaRPr lang="fr-FR" sz="1300" i="1" dirty="0">
              <a:latin typeface="+mj-lt"/>
            </a:endParaRPr>
          </a:p>
          <a:p>
            <a:r>
              <a:rPr lang="fr-FR" sz="3100" dirty="0">
                <a:latin typeface="+mj-lt"/>
              </a:rPr>
              <a:t>Sécurité perçue</a:t>
            </a:r>
          </a:p>
          <a:p>
            <a:pPr lvl="1"/>
            <a:r>
              <a:rPr lang="fr-FR" sz="2600" dirty="0">
                <a:latin typeface="+mj-lt"/>
              </a:rPr>
              <a:t>Echelle de Lickert à 4 niveaux</a:t>
            </a:r>
          </a:p>
          <a:p>
            <a:pPr lvl="1"/>
            <a:r>
              <a:rPr lang="fr-FR" sz="2600" dirty="0">
                <a:latin typeface="+mj-lt"/>
              </a:rPr>
              <a:t>4 questions sur la sécurité perçue émotionnelle</a:t>
            </a:r>
          </a:p>
          <a:p>
            <a:pPr lvl="1"/>
            <a:r>
              <a:rPr lang="fr-FR" sz="2600" dirty="0">
                <a:latin typeface="+mj-lt"/>
              </a:rPr>
              <a:t>4 questions sur la sécurité perçue cognitive</a:t>
            </a:r>
          </a:p>
          <a:p>
            <a:pPr lvl="1"/>
            <a:endParaRPr lang="fr-FR" sz="2200" dirty="0">
              <a:latin typeface="+mj-lt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A0EDE1-6E80-4983-B9DD-A9CEBC7B3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448800" y="6365687"/>
            <a:ext cx="2057400" cy="365125"/>
          </a:xfrm>
        </p:spPr>
        <p:txBody>
          <a:bodyPr/>
          <a:lstStyle/>
          <a:p>
            <a:pPr algn="r"/>
            <a:r>
              <a:rPr lang="fr-FR" dirty="0"/>
              <a:t>Mardi 8 novembre 2022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D53349-D674-41F5-8010-852D2A580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3209" y="6365686"/>
            <a:ext cx="5813612" cy="365125"/>
          </a:xfrm>
        </p:spPr>
        <p:txBody>
          <a:bodyPr/>
          <a:lstStyle/>
          <a:p>
            <a:r>
              <a:rPr lang="fr-FR" dirty="0"/>
              <a:t>Colloque International - Protection sociale, gestion des risques, et développement durable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D796466-077E-482C-8D3B-EE09681E17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4" t="1488" r="42081" b="2391"/>
          <a:stretch/>
        </p:blipFill>
        <p:spPr>
          <a:xfrm>
            <a:off x="0" y="-13447"/>
            <a:ext cx="1013013" cy="687144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1912081-9093-4C59-AC20-49BF7F80228E}"/>
              </a:ext>
            </a:extLst>
          </p:cNvPr>
          <p:cNvSpPr txBox="1"/>
          <p:nvPr/>
        </p:nvSpPr>
        <p:spPr>
          <a:xfrm>
            <a:off x="11138647" y="252831"/>
            <a:ext cx="367553" cy="523220"/>
          </a:xfrm>
          <a:prstGeom prst="rect">
            <a:avLst/>
          </a:prstGeom>
          <a:solidFill>
            <a:srgbClr val="72403E"/>
          </a:solidFill>
          <a:ln>
            <a:solidFill>
              <a:srgbClr val="4C3B2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FFFFF8"/>
                </a:solidFill>
                <a:latin typeface="+mj-lt"/>
              </a:rPr>
              <a:t>3</a:t>
            </a:r>
          </a:p>
        </p:txBody>
      </p:sp>
      <p:sp>
        <p:nvSpPr>
          <p:cNvPr id="10" name="Accolade fermante 9">
            <a:extLst>
              <a:ext uri="{FF2B5EF4-FFF2-40B4-BE49-F238E27FC236}">
                <a16:creationId xmlns:a16="http://schemas.microsoft.com/office/drawing/2014/main" id="{785D61C5-A2BB-431B-BB87-CF4F44F3B2B7}"/>
              </a:ext>
            </a:extLst>
          </p:cNvPr>
          <p:cNvSpPr/>
          <p:nvPr/>
        </p:nvSpPr>
        <p:spPr>
          <a:xfrm>
            <a:off x="6767880" y="3855887"/>
            <a:ext cx="268941" cy="779929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13938C8-3515-4A0A-A82D-9C6B67EB9539}"/>
              </a:ext>
            </a:extLst>
          </p:cNvPr>
          <p:cNvSpPr txBox="1"/>
          <p:nvPr/>
        </p:nvSpPr>
        <p:spPr>
          <a:xfrm>
            <a:off x="7137910" y="406118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+mj-lt"/>
              </a:rPr>
              <a:t>Insécurité </a:t>
            </a:r>
            <a:r>
              <a:rPr lang="fr-FR" i="1" dirty="0">
                <a:latin typeface="+mj-lt"/>
              </a:rPr>
              <a:t>de facto</a:t>
            </a:r>
          </a:p>
        </p:txBody>
      </p:sp>
    </p:spTree>
    <p:extLst>
      <p:ext uri="{BB962C8B-B14F-4D97-AF65-F5344CB8AC3E}">
        <p14:creationId xmlns:p14="http://schemas.microsoft.com/office/powerpoint/2010/main" val="413160819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1469</Words>
  <Application>Microsoft Office PowerPoint</Application>
  <PresentationFormat>Grand écran</PresentationFormat>
  <Paragraphs>449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Thème Office</vt:lpstr>
      <vt:lpstr>Micro-entrepreneurs urbains à l’épreuve de la régularisation foncière : enjeux et nature de l’(in)sécurité foncière à Antananarivo</vt:lpstr>
      <vt:lpstr>Motivation Cadre théorique Enquête Sysmipro en 2 phases Résultats Discussion</vt:lpstr>
      <vt:lpstr>Motivation</vt:lpstr>
      <vt:lpstr>Des bidonvilles à la théorie des droits de propriété</vt:lpstr>
      <vt:lpstr>La théorie des droits de propriété </vt:lpstr>
      <vt:lpstr>Réforme foncière en milieu urbain</vt:lpstr>
      <vt:lpstr>Enquête Sysmipro en 2 phases</vt:lpstr>
      <vt:lpstr>Présentation PowerPoint</vt:lpstr>
      <vt:lpstr>Vision tripartite de Van Gelder (Van Gelder, 2010)</vt:lpstr>
      <vt:lpstr>Vision tripartite de la sécurité foncière</vt:lpstr>
      <vt:lpstr>Vision tripartite de la sécurité foncière</vt:lpstr>
      <vt:lpstr>Vision tripartite de la sécurité foncière</vt:lpstr>
      <vt:lpstr>Articulation des trois formes de sécurité perçue</vt:lpstr>
      <vt:lpstr>Articulation des trois formes de sécurité perçue</vt:lpstr>
      <vt:lpstr>Articulation des trois formes de sécurité</vt:lpstr>
      <vt:lpstr>Discussion</vt:lpstr>
      <vt:lpstr>En vous remerciant pour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Micro-entrepreneurs urbains à l’épreuve de la régularisation foncière : enjeux et nature de l’(in)sécurité foncière à Antananarivo</dc:title>
  <dc:creator>Abricot</dc:creator>
  <cp:lastModifiedBy>Abricot</cp:lastModifiedBy>
  <cp:revision>160</cp:revision>
  <dcterms:created xsi:type="dcterms:W3CDTF">2022-10-13T09:00:19Z</dcterms:created>
  <dcterms:modified xsi:type="dcterms:W3CDTF">2022-11-08T05:05:34Z</dcterms:modified>
</cp:coreProperties>
</file>