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1" r:id="rId3"/>
    <p:sldId id="264" r:id="rId4"/>
    <p:sldId id="266" r:id="rId5"/>
    <p:sldId id="267" r:id="rId6"/>
    <p:sldId id="272" r:id="rId7"/>
    <p:sldId id="293" r:id="rId8"/>
    <p:sldId id="274" r:id="rId9"/>
    <p:sldId id="279" r:id="rId10"/>
    <p:sldId id="286" r:id="rId11"/>
    <p:sldId id="290" r:id="rId12"/>
    <p:sldId id="276" r:id="rId13"/>
    <p:sldId id="295" r:id="rId14"/>
    <p:sldId id="284" r:id="rId15"/>
    <p:sldId id="278" r:id="rId16"/>
    <p:sldId id="287" r:id="rId17"/>
    <p:sldId id="283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6E504-FD90-4788-BEF1-ACB4DE87FF8F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77068-8305-49BE-BA8C-E94125F332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79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60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663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38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4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77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18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6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56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66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32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98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2FF15-FA43-4180-9E1D-C917B4567F2A}" type="datetimeFigureOut">
              <a:rPr lang="fr-FR" smtClean="0"/>
              <a:t>12/07/2023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EAEEB-8D5D-4252-BBAA-76CE8E297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49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AB24D-21B3-137D-1A7D-CBAEDF49E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35" y="2845506"/>
            <a:ext cx="11978639" cy="2221100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00B0F0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fr-FR" sz="3600" dirty="0" smtClean="0">
                <a:solidFill>
                  <a:srgbClr val="00B0F0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/>
                <a:ea typeface="Tahoma" panose="020B0604030504040204" pitchFamily="34" charset="0"/>
                <a:cs typeface="Tahoma" panose="020B0604030504040204" pitchFamily="34" charset="0"/>
              </a:rPr>
              <a:t>hallenge de l’approvisionnement en eau potable dans les zones insulaires : cas des îles du delta du Saloum. </a:t>
            </a:r>
            <a:b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800" i="1" dirty="0" smtClean="0">
                <a:solidFill>
                  <a:srgbClr val="0070C0"/>
                </a:solidFill>
                <a:latin typeface="DM sans"/>
                <a:ea typeface="Tahoma" panose="020B0604030504040204" pitchFamily="34" charset="0"/>
                <a:cs typeface="Tahoma" panose="020B0604030504040204" pitchFamily="34" charset="0"/>
              </a:rPr>
              <a:t>Entre pénurie, résilience et défis de gouvernance </a:t>
            </a:r>
            <a:br>
              <a:rPr lang="fr-FR" sz="2800" i="1" dirty="0" smtClean="0">
                <a:solidFill>
                  <a:srgbClr val="0070C0"/>
                </a:solidFill>
                <a:latin typeface="DM sans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800" i="1" dirty="0" smtClean="0">
                <a:solidFill>
                  <a:srgbClr val="0070C0"/>
                </a:solidFill>
                <a:latin typeface="DM sans"/>
                <a:ea typeface="Tahoma" panose="020B0604030504040204" pitchFamily="34" charset="0"/>
                <a:cs typeface="Tahoma" panose="020B0604030504040204" pitchFamily="34" charset="0"/>
              </a:rPr>
              <a:t>des systèmes hydrauliques</a:t>
            </a:r>
            <a:r>
              <a:rPr lang="fr-FR" sz="2800" i="1" dirty="0" smtClean="0">
                <a:solidFill>
                  <a:srgbClr val="00B0F0"/>
                </a:solidFill>
                <a:latin typeface="DM sans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3200" i="1" dirty="0" smtClean="0">
                <a:solidFill>
                  <a:srgbClr val="00B0F0"/>
                </a:solidFill>
                <a:latin typeface="DM sans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fr-FR" sz="3200" i="1" dirty="0" smtClean="0">
                <a:solidFill>
                  <a:srgbClr val="00B0F0"/>
                </a:solidFill>
                <a:latin typeface="DM sans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 sz="2800" i="1" dirty="0">
              <a:solidFill>
                <a:srgbClr val="00B0F0"/>
              </a:solidFill>
              <a:latin typeface="DM sans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23D139B-31A5-B3EE-5C9D-D6E34B74168A}"/>
              </a:ext>
            </a:extLst>
          </p:cNvPr>
          <p:cNvSpPr txBox="1"/>
          <p:nvPr/>
        </p:nvSpPr>
        <p:spPr>
          <a:xfrm>
            <a:off x="1584008" y="5638478"/>
            <a:ext cx="8993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>
                <a:latin typeface="DM sans" pitchFamily="2" charset="0"/>
              </a:rPr>
              <a:t>Présentation : Mr. </a:t>
            </a:r>
            <a:r>
              <a:rPr lang="fr-FR" b="1" dirty="0" smtClean="0">
                <a:latin typeface="DM sans" pitchFamily="2" charset="0"/>
              </a:rPr>
              <a:t>Mouhamadou Mansour NGUIRANE</a:t>
            </a:r>
          </a:p>
          <a:p>
            <a:pPr algn="ctr">
              <a:lnSpc>
                <a:spcPct val="150000"/>
              </a:lnSpc>
            </a:pPr>
            <a:r>
              <a:rPr lang="fr-FR" dirty="0" smtClean="0">
                <a:latin typeface="DM sans" pitchFamily="2" charset="0"/>
              </a:rPr>
              <a:t>Sous la Direction du: Pr. </a:t>
            </a:r>
            <a:r>
              <a:rPr lang="fr-FR" b="1" dirty="0" smtClean="0">
                <a:latin typeface="DM sans" pitchFamily="2" charset="0"/>
              </a:rPr>
              <a:t>Mme Awa Niang FALL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-544" y="1450262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7D2F162-454D-0F99-22D2-2C170F33849D}"/>
              </a:ext>
            </a:extLst>
          </p:cNvPr>
          <p:cNvCxnSpPr>
            <a:cxnSpLocks/>
          </p:cNvCxnSpPr>
          <p:nvPr/>
        </p:nvCxnSpPr>
        <p:spPr>
          <a:xfrm>
            <a:off x="-545" y="2783895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39FB5BF3-698C-D01C-CE63-ACC5F2D2D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1" y="336884"/>
            <a:ext cx="2769326" cy="7384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23" y="91435"/>
            <a:ext cx="932743" cy="9372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574" y="129044"/>
            <a:ext cx="1003095" cy="965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3034" y="1094814"/>
            <a:ext cx="2604940" cy="275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Université Cheikh Anta DIOP de Dakar (UCAD)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01814" y="1095226"/>
            <a:ext cx="3108544" cy="275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Ecole Doctorale Eau Qualité et Usages de l’Eau (EDEQUE)</a:t>
            </a:r>
          </a:p>
        </p:txBody>
      </p:sp>
      <p:sp>
        <p:nvSpPr>
          <p:cNvPr id="7" name="Rectangle 6"/>
          <p:cNvSpPr/>
          <p:nvPr/>
        </p:nvSpPr>
        <p:spPr>
          <a:xfrm>
            <a:off x="8412480" y="1094814"/>
            <a:ext cx="2973892" cy="275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Laboratoire UMI SOURCE Antenne de Dakar (Sénégal)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23D139B-31A5-B3EE-5C9D-D6E34B74168A}"/>
              </a:ext>
            </a:extLst>
          </p:cNvPr>
          <p:cNvSpPr txBox="1"/>
          <p:nvPr/>
        </p:nvSpPr>
        <p:spPr>
          <a:xfrm>
            <a:off x="1083553" y="1818365"/>
            <a:ext cx="9994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Journées Scientifiques des Doctorants de l’UMI SOURCE 2023</a:t>
            </a:r>
            <a:endParaRPr lang="fr-FR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1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-39188" y="-1954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13064" y="806492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3881030" y="338481"/>
            <a:ext cx="4336868" cy="442019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4153989" y="324399"/>
            <a:ext cx="3790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DM sans" pitchFamily="2" charset="0"/>
              </a:rPr>
              <a:t>Résultats </a:t>
            </a:r>
            <a:r>
              <a:rPr lang="fr-FR" sz="2400" b="1" dirty="0">
                <a:solidFill>
                  <a:schemeClr val="bg1"/>
                </a:solidFill>
                <a:latin typeface="DM sans" pitchFamily="2" charset="0"/>
              </a:rPr>
              <a:t>3</a:t>
            </a:r>
            <a:r>
              <a:rPr lang="fr-FR" sz="2400" b="1" dirty="0" smtClean="0">
                <a:solidFill>
                  <a:schemeClr val="bg1"/>
                </a:solidFill>
                <a:latin typeface="DM sans" pitchFamily="2" charset="0"/>
              </a:rPr>
              <a:t>/6</a:t>
            </a:r>
            <a:endParaRPr lang="fr-FR" sz="24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33251" y="806492"/>
            <a:ext cx="11299371" cy="478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Analyse SWOT des différents modèles de gestion de l’eau en zone rurale</a:t>
            </a:r>
            <a:endParaRPr lang="fr-FR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090652"/>
              </p:ext>
            </p:extLst>
          </p:nvPr>
        </p:nvGraphicFramePr>
        <p:xfrm>
          <a:off x="126274" y="1276034"/>
          <a:ext cx="11861075" cy="5621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6663">
                  <a:extLst>
                    <a:ext uri="{9D8B030D-6E8A-4147-A177-3AD203B41FA5}">
                      <a16:colId xmlns:a16="http://schemas.microsoft.com/office/drawing/2014/main" val="2996951867"/>
                    </a:ext>
                  </a:extLst>
                </a:gridCol>
                <a:gridCol w="2508069">
                  <a:extLst>
                    <a:ext uri="{9D8B030D-6E8A-4147-A177-3AD203B41FA5}">
                      <a16:colId xmlns:a16="http://schemas.microsoft.com/office/drawing/2014/main" val="825933447"/>
                    </a:ext>
                  </a:extLst>
                </a:gridCol>
                <a:gridCol w="2461913">
                  <a:extLst>
                    <a:ext uri="{9D8B030D-6E8A-4147-A177-3AD203B41FA5}">
                      <a16:colId xmlns:a16="http://schemas.microsoft.com/office/drawing/2014/main" val="3834872836"/>
                    </a:ext>
                  </a:extLst>
                </a:gridCol>
                <a:gridCol w="2372215">
                  <a:extLst>
                    <a:ext uri="{9D8B030D-6E8A-4147-A177-3AD203B41FA5}">
                      <a16:colId xmlns:a16="http://schemas.microsoft.com/office/drawing/2014/main" val="1868438921"/>
                    </a:ext>
                  </a:extLst>
                </a:gridCol>
                <a:gridCol w="2372215">
                  <a:extLst>
                    <a:ext uri="{9D8B030D-6E8A-4147-A177-3AD203B41FA5}">
                      <a16:colId xmlns:a16="http://schemas.microsoft.com/office/drawing/2014/main" val="3116197604"/>
                    </a:ext>
                  </a:extLst>
                </a:gridCol>
              </a:tblGrid>
              <a:tr h="4352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Modes de gestion</a:t>
                      </a:r>
                      <a:endParaRPr lang="fr-FR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Forces</a:t>
                      </a:r>
                      <a:endParaRPr lang="fr-FR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Faiblesses</a:t>
                      </a:r>
                      <a:endParaRPr lang="fr-FR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Opportunités</a:t>
                      </a:r>
                      <a:endParaRPr lang="fr-FR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Menaces</a:t>
                      </a:r>
                      <a:endParaRPr lang="fr-FR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36357"/>
                  </a:ext>
                </a:extLst>
              </a:tr>
              <a:tr h="1619795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 Etatique</a:t>
                      </a:r>
                    </a:p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(début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des années 60- 80)</a:t>
                      </a:r>
                      <a:endParaRPr lang="fr-FR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Mission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régalienne de l’Etat</a:t>
                      </a: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  service publique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Investissement et modernisation</a:t>
                      </a:r>
                    </a:p>
                    <a:p>
                      <a:pPr marL="171450" indent="-171450" algn="ctr">
                        <a:buFont typeface="Wingdings" panose="05000000000000000000" pitchFamily="2" charset="2"/>
                        <a:buChar char="§"/>
                      </a:pPr>
                      <a:r>
                        <a:rPr lang="fr-FR" sz="14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Efficacité de hydraulique</a:t>
                      </a:r>
                      <a:endParaRPr lang="fr-FR" sz="14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Responsabilité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à 100% Etat</a:t>
                      </a: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 non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impliquée</a:t>
                      </a: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Politiques hydrauliques inadéquates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Surexploitation des nappes</a:t>
                      </a:r>
                    </a:p>
                    <a:p>
                      <a:pPr marL="171450" indent="-171450" algn="ctr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4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 rentable</a:t>
                      </a:r>
                      <a:endParaRPr lang="fr-FR" sz="14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Gratuité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l’eau </a:t>
                      </a: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service public</a:t>
                      </a: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Recherche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financement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Facilitation de l’accès à l’eau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fr-FR" sz="1400" b="1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(accès)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prise de conscience de la valeur de l’eau</a:t>
                      </a: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Charges financiers élevés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Situation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intenable à la longue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2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Charges financiers très élevés</a:t>
                      </a:r>
                      <a:endParaRPr lang="fr-FR" sz="12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417807"/>
                  </a:ext>
                </a:extLst>
              </a:tr>
              <a:tr h="1684015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 Communautaire</a:t>
                      </a:r>
                    </a:p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(courant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des 2006-2013)</a:t>
                      </a:r>
                      <a:endParaRPr lang="fr-FR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Appropriation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des populations</a:t>
                      </a: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d’investissement </a:t>
                      </a: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vétusté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Responsabilité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100% Etat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Vente de l’eau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200" b="1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Efficacité dans l’implication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Mauvaise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qualité de l’eau</a:t>
                      </a: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Absence de planification et d</a:t>
                      </a: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ifficulté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modernisation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Pluralité des gestionnaire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Destruction rapide des ouvrages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="1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 performant</a:t>
                      </a:r>
                      <a:endParaRPr lang="fr-FR" sz="1400" b="1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 concertée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Facilitation des paiements (moratoire)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Accessibilité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financier des ménages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 hydraulique (valeur économique de l’eau)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200" b="1" u="non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Rentabilité assez importante</a:t>
                      </a:r>
                      <a:endParaRPr lang="fr-FR" sz="1200" b="1" u="none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 informelle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Dépendance de l’aide Etatique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Retard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dans la maintenance et l’entretien des ouvrages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="1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Hétérogénéité des tarifs </a:t>
                      </a:r>
                      <a:endParaRPr lang="fr-FR" sz="1400" b="1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131663"/>
                  </a:ext>
                </a:extLst>
              </a:tr>
              <a:tr h="1712328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</a:t>
                      </a:r>
                      <a:r>
                        <a:rPr lang="fr-F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privée (PPP)</a:t>
                      </a:r>
                    </a:p>
                    <a:p>
                      <a:pPr algn="ctr"/>
                      <a:r>
                        <a:rPr lang="fr-F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 partir de 2014 à aujourd’hui)</a:t>
                      </a:r>
                      <a:endParaRPr lang="fr-FR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 professionnelle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Investissement et modernisation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  Etat 50% Privé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Autonomie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au bout de 5ans)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fr-FR" sz="1400" b="1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Efficacité et Performance hydraulique</a:t>
                      </a:r>
                      <a:endParaRPr lang="fr-FR" sz="1400" b="1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fr-F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 professionnelle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Mobilisation des investissement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Prise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 compte de la </a:t>
                      </a: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modernisation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Accessibilité financier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 professionnelle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Investissement et modernisation (sur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 prix de l’eau)</a:t>
                      </a: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Partage des risques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des charges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="1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Efficience économique</a:t>
                      </a:r>
                      <a:endParaRPr lang="fr-FR" sz="1400" b="1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Absence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d’implication</a:t>
                      </a:r>
                      <a:endParaRPr lang="fr-FR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Cherté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l’eau et non appropriation de la gestion des services d’eau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Privatisation</a:t>
                      </a: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la gestion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Recours aux puits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FR" sz="1200" b="1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Exclusion des ménages vulnérables</a:t>
                      </a:r>
                      <a:endParaRPr lang="fr-FR" sz="1200" b="1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88007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787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Problématique            Méthodologie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</a:t>
            </a:r>
            <a:r>
              <a:rPr lang="fr-FR" b="1" dirty="0" smtClean="0">
                <a:solidFill>
                  <a:srgbClr val="FF0000"/>
                </a:solidFill>
              </a:rPr>
              <a:t>Résultats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1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33" y="1645920"/>
            <a:ext cx="7277447" cy="514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7B148B7-DE70-C15C-4352-0CBA832E837D}"/>
              </a:ext>
            </a:extLst>
          </p:cNvPr>
          <p:cNvSpPr txBox="1">
            <a:spLocks/>
          </p:cNvSpPr>
          <p:nvPr/>
        </p:nvSpPr>
        <p:spPr>
          <a:xfrm>
            <a:off x="7733211" y="2122642"/>
            <a:ext cx="4349932" cy="2653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 de 35% des puits sont des céanes (lentilles d’eau douce -1m)   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 </a:t>
            </a:r>
            <a:r>
              <a:rPr lang="fr-FR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s’éloigne de l’estuaire du Saloum, plus les puits sont profonds</a:t>
            </a:r>
          </a:p>
          <a:p>
            <a:pPr algn="ctr">
              <a:lnSpc>
                <a:spcPct val="100000"/>
              </a:lnSpc>
            </a:pPr>
            <a:endParaRPr lang="fr-FR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04811" y="1319349"/>
            <a:ext cx="235132" cy="20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13063" y="895613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4153989" y="398467"/>
            <a:ext cx="4336868" cy="503575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4395107" y="378822"/>
            <a:ext cx="379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DM sans" pitchFamily="2" charset="0"/>
              </a:rPr>
              <a:t>Résultats 4/6</a:t>
            </a:r>
            <a:endParaRPr lang="fr-FR" sz="28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7B148B7-DE70-C15C-4352-0CBA832E837D}"/>
              </a:ext>
            </a:extLst>
          </p:cNvPr>
          <p:cNvSpPr txBox="1">
            <a:spLocks/>
          </p:cNvSpPr>
          <p:nvPr/>
        </p:nvSpPr>
        <p:spPr>
          <a:xfrm>
            <a:off x="344346" y="1392760"/>
            <a:ext cx="4585063" cy="36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Carte 6: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Profondeur des puits dans le delta du Saloum  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787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Problématique            Méthodologie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</a:t>
            </a:r>
            <a:r>
              <a:rPr lang="fr-FR" b="1" dirty="0" smtClean="0">
                <a:solidFill>
                  <a:srgbClr val="FF0000"/>
                </a:solidFill>
              </a:rPr>
              <a:t>Résultats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86" y="850336"/>
            <a:ext cx="98497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faiblesse de la topographie facteur aggravant de la vulnérabilité des ressources en eau </a:t>
            </a:r>
            <a:endParaRPr lang="fr-FR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-39188" y="-1954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0" y="875743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3401669" y="407418"/>
            <a:ext cx="4253165" cy="464474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3545360" y="377458"/>
            <a:ext cx="379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DM sans" pitchFamily="2" charset="0"/>
              </a:rPr>
              <a:t>Résultats 5/6</a:t>
            </a:r>
            <a:endParaRPr lang="fr-FR" sz="2800" dirty="0">
              <a:solidFill>
                <a:schemeClr val="bg1"/>
              </a:solidFill>
              <a:latin typeface="DM sans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8" y="1570526"/>
            <a:ext cx="7308000" cy="5091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57578" y="1329802"/>
            <a:ext cx="4757862" cy="36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Carte 7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Teneur en salinité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puits dans le delta du Saloum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54834" y="2091950"/>
            <a:ext cx="4497978" cy="428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fr-F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salinisation plus importante en fonction du niveau d’intrusion des eaux salées </a:t>
            </a:r>
          </a:p>
          <a:p>
            <a:pPr marL="342900" indent="-342900" algn="ctr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 de 48% des ménages enquêtées affirment que leurs puits sont salés  </a:t>
            </a:r>
            <a:endParaRPr lang="fr-F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50000"/>
              </a:lnSpc>
            </a:pPr>
            <a:endParaRPr lang="fr-FR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87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Problématique            Méthodologie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</a:t>
            </a:r>
            <a:r>
              <a:rPr lang="fr-FR" b="1" dirty="0" smtClean="0">
                <a:solidFill>
                  <a:srgbClr val="FF0000"/>
                </a:solidFill>
              </a:rPr>
              <a:t>Résultats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063" y="925997"/>
            <a:ext cx="10711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salinisation plus importante en fonction du niveau d’intrusion </a:t>
            </a:r>
            <a:r>
              <a:rPr lang="fr-FR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bolongs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9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BA952B6-63AD-4CEE-A8F0-A7B4C9558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915" y="993049"/>
            <a:ext cx="3348000" cy="446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875F46-3001-4B4A-BA8D-37A3922CE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7" y="1164483"/>
            <a:ext cx="7920000" cy="56412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277513" y="754803"/>
            <a:ext cx="5568284" cy="36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fort taux d’abandons des puits</a:t>
            </a:r>
            <a:r>
              <a:rPr lang="fr-FR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8678164" y="5871696"/>
            <a:ext cx="3119751" cy="777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 de 25 puits abandonnés</a:t>
            </a:r>
            <a:r>
              <a:rPr lang="fr-FR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13063" y="725799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3677363" y="288742"/>
            <a:ext cx="4336868" cy="463184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3950322" y="339386"/>
            <a:ext cx="3790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DM sans" pitchFamily="2" charset="0"/>
              </a:rPr>
              <a:t>Résultats 6/5</a:t>
            </a:r>
            <a:endParaRPr lang="fr-FR" sz="24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87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Problématique            Méthodologie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</a:t>
            </a:r>
            <a:r>
              <a:rPr lang="fr-FR" b="1" dirty="0" smtClean="0">
                <a:solidFill>
                  <a:srgbClr val="FF0000"/>
                </a:solidFill>
              </a:rPr>
              <a:t>Résultats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-39188" y="-1954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13063" y="934807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2704008" y="404953"/>
            <a:ext cx="6479181" cy="516637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3513905" y="378827"/>
            <a:ext cx="528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DM sans" pitchFamily="2" charset="0"/>
              </a:rPr>
              <a:t>Conclusion et Discussion</a:t>
            </a:r>
            <a:endParaRPr lang="fr-FR" sz="28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69DD2F90-1984-49FD-82D3-311CD3AC382B}"/>
              </a:ext>
            </a:extLst>
          </p:cNvPr>
          <p:cNvSpPr txBox="1"/>
          <p:nvPr/>
        </p:nvSpPr>
        <p:spPr>
          <a:xfrm>
            <a:off x="233144" y="1333173"/>
            <a:ext cx="11699586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250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44500" algn="l"/>
              </a:tabLst>
            </a:pPr>
            <a:r>
              <a:rPr lang="fr-SN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place de nombreuses modèles </a:t>
            </a:r>
            <a:r>
              <a:rPr lang="fr-S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gestion </a:t>
            </a:r>
            <a:r>
              <a:rPr lang="fr-SN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l’eau dans les zones insulaires du monde</a:t>
            </a:r>
            <a:r>
              <a:rPr lang="fr-SN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 algn="just">
              <a:lnSpc>
                <a:spcPct val="250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44500" algn="l"/>
              </a:tabLst>
            </a:pPr>
            <a:r>
              <a:rPr lang="fr-SN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le monde, le transfert </a:t>
            </a:r>
            <a:r>
              <a:rPr lang="fr-S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 solution pour une durabilité des ouvrages hydrauliques (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travaux de G BESNIER l'exemple de l’ile d’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Hyeu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David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Lorrion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cas de l’ile de la Réunion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Au USA, au Maroc, Le cas de Gorée, OFOR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: Le cas des îles St Louis, de la basse Casamance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342900" indent="-342900" algn="just">
              <a:lnSpc>
                <a:spcPct val="250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44500" algn="l"/>
              </a:tabLst>
            </a:pPr>
            <a:r>
              <a:rPr lang="fr-S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 Sénégal, impact du CC, récurrence des problèmes de gouvernance (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Plaud M. (1967);DIOP, S. (1986); Dacosta H. et al (1994); </a:t>
            </a:r>
            <a:r>
              <a:rPr lang="es-E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Faye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 (2003);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FAO, (2008); Dacosta H. et al (2012); Ndoye. (2018); Dieng NDAO (2019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SN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fr-S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50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49580" algn="l"/>
              </a:tabLst>
            </a:pPr>
            <a:r>
              <a:rPr lang="fr-S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Récurrence des problèmes d’accès et de la qualité de l’eau</a:t>
            </a:r>
            <a:r>
              <a:rPr lang="fr-SN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SN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la vulnérabilité des territoire et fragilité des ressources</a:t>
            </a:r>
            <a:r>
              <a:rPr lang="fr-SN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fr-SN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87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Problématique            Méthodologie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</a:t>
            </a:r>
            <a:r>
              <a:rPr lang="fr-FR" b="1" dirty="0" smtClean="0">
                <a:solidFill>
                  <a:srgbClr val="FF0000"/>
                </a:solidFill>
              </a:rPr>
              <a:t>Résultats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-39188" y="-1954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8" y="2075963"/>
            <a:ext cx="6624000" cy="46803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C4983BE-16D4-4132-A3F8-B3BF8899EDD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086" y="3379130"/>
            <a:ext cx="2556000" cy="2736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753A0D-5FA5-4532-B0E0-4B4A0C1F0AA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99338" y="3379130"/>
            <a:ext cx="2160000" cy="2736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536D80D-2FC2-4FBA-B7AC-EEF37E185C3C}"/>
              </a:ext>
            </a:extLst>
          </p:cNvPr>
          <p:cNvSpPr txBox="1"/>
          <p:nvPr/>
        </p:nvSpPr>
        <p:spPr>
          <a:xfrm>
            <a:off x="7029356" y="2917998"/>
            <a:ext cx="5032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Photo</a:t>
            </a:r>
            <a:r>
              <a:rPr lang="fr-FR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Collecte 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eaux </a:t>
            </a:r>
            <a:r>
              <a:rPr lang="fr-FR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pluviales à partir des impluviums</a:t>
            </a:r>
            <a:endParaRPr lang="fr-FR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lèche : bas 27">
            <a:extLst>
              <a:ext uri="{FF2B5EF4-FFF2-40B4-BE49-F238E27FC236}">
                <a16:creationId xmlns:a16="http://schemas.microsoft.com/office/drawing/2014/main" id="{05917B73-4D55-4D4B-A2F5-1244AEC769D7}"/>
              </a:ext>
            </a:extLst>
          </p:cNvPr>
          <p:cNvSpPr/>
          <p:nvPr/>
        </p:nvSpPr>
        <p:spPr>
          <a:xfrm rot="16200000">
            <a:off x="6870688" y="1828320"/>
            <a:ext cx="561545" cy="627724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SN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13063" y="66048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2704008" y="26126"/>
            <a:ext cx="7145383" cy="646331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3135082" y="45646"/>
            <a:ext cx="628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DM sans" pitchFamily="2" charset="0"/>
              </a:rPr>
              <a:t>Stratégies de résiliences 1/2</a:t>
            </a:r>
            <a:endParaRPr lang="fr-FR" sz="36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4362" y="823713"/>
            <a:ext cx="111861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2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tratégies d’adaptation des populations face à  la dégradation de la qualité de l’eau et de la cherté services dans les zones insulaires  </a:t>
            </a:r>
            <a:endParaRPr lang="fr-FR" sz="2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4E7257-C197-4966-B8CD-792E384EF254}"/>
              </a:ext>
            </a:extLst>
          </p:cNvPr>
          <p:cNvSpPr txBox="1"/>
          <p:nvPr/>
        </p:nvSpPr>
        <p:spPr>
          <a:xfrm>
            <a:off x="544362" y="1712448"/>
            <a:ext cx="4994290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Carte 8</a:t>
            </a:r>
            <a:r>
              <a:rPr lang="fr-FR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Transport de l’eau vers les îles du Saloum</a:t>
            </a:r>
            <a:endParaRPr lang="fr-FR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82225" y="1819018"/>
            <a:ext cx="4579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Privatisation et revenus fortement dépendants de l’agriculture et de la pêche !!!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13063" y="66048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2704008" y="26126"/>
            <a:ext cx="7145383" cy="646331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3135082" y="0"/>
            <a:ext cx="6714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DM sans" pitchFamily="2" charset="0"/>
              </a:rPr>
              <a:t>Conclusion et Discussion</a:t>
            </a:r>
            <a:endParaRPr lang="fr-FR" sz="36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79" y="1072772"/>
            <a:ext cx="11952515" cy="5488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30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nappes 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profondes, mauvaise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qualité physicochimiques, 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variabilité pluviométrique, et à la pression démographique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30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orte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salinité par endroit des nappes phréatiques alors que les eaux de surface qui devaient servir de 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recours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inexistantes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30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ystème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transfert 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d’eau pour réduire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vulnérabilité hydraulique des populations du fait de la cherté des branchements, ce qui favorise toujours l’utilisation d’une eau de qualité douteuse (puits céanes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indent="-342900" algn="just">
              <a:lnSpc>
                <a:spcPct val="30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ueillette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l’eau pluviale demeure encore une stratégie d’adaptation face à la précarité hydrauliques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indent="-342900" algn="just">
              <a:lnSpc>
                <a:spcPct val="30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Nécessité d’apporter des solutions pour atteindre l’accès universel dans les milieux ruraux insulaires.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4045E32-B556-4E77-8438-D1E38EEAE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7" y="52252"/>
            <a:ext cx="11818933" cy="676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5EA4C9-7C61-4F81-A991-C0343BEB9BB5}"/>
              </a:ext>
            </a:extLst>
          </p:cNvPr>
          <p:cNvSpPr/>
          <p:nvPr/>
        </p:nvSpPr>
        <p:spPr>
          <a:xfrm>
            <a:off x="1357022" y="3056709"/>
            <a:ext cx="9242823" cy="1693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MERCI POUR </a:t>
            </a:r>
            <a:r>
              <a:rPr lang="fr-FR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VOTRE </a:t>
            </a:r>
            <a:r>
              <a:rPr lang="fr-FR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ATTENTION </a:t>
            </a:r>
          </a:p>
        </p:txBody>
      </p:sp>
    </p:spTree>
    <p:extLst>
      <p:ext uri="{BB962C8B-B14F-4D97-AF65-F5344CB8AC3E}">
        <p14:creationId xmlns:p14="http://schemas.microsoft.com/office/powerpoint/2010/main" val="18473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0" y="781050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0" y="1914525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3511901" y="775132"/>
            <a:ext cx="5162550" cy="1133476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3511901" y="918273"/>
            <a:ext cx="516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DM sans" pitchFamily="2" charset="0"/>
              </a:rPr>
              <a:t>Sommaire</a:t>
            </a:r>
            <a:endParaRPr lang="fr-FR" sz="44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7634EFC-56BE-D218-2C3A-09D82776BCCF}"/>
              </a:ext>
            </a:extLst>
          </p:cNvPr>
          <p:cNvSpPr txBox="1"/>
          <p:nvPr/>
        </p:nvSpPr>
        <p:spPr>
          <a:xfrm>
            <a:off x="1709534" y="4062412"/>
            <a:ext cx="3604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221913"/>
                </a:solidFill>
                <a:effectLst/>
                <a:latin typeface="DM sans" pitchFamily="2" charset="0"/>
              </a:rPr>
              <a:t>Problématique</a:t>
            </a:r>
            <a:endParaRPr lang="fr-FR" sz="2400" b="1" dirty="0">
              <a:latin typeface="DM sans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C0A229-7A4C-1477-EC02-1E5F0A3AA73A}"/>
              </a:ext>
            </a:extLst>
          </p:cNvPr>
          <p:cNvSpPr txBox="1"/>
          <p:nvPr/>
        </p:nvSpPr>
        <p:spPr>
          <a:xfrm>
            <a:off x="1709534" y="5617234"/>
            <a:ext cx="3604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221913"/>
                </a:solidFill>
                <a:effectLst/>
                <a:latin typeface="DM sans" pitchFamily="2" charset="0"/>
              </a:rPr>
              <a:t>Revue de littérature</a:t>
            </a:r>
            <a:endParaRPr lang="fr-FR" sz="2400" b="1" dirty="0">
              <a:latin typeface="DM san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A978827-81A6-B642-8D1D-87858F359CD6}"/>
              </a:ext>
            </a:extLst>
          </p:cNvPr>
          <p:cNvSpPr txBox="1"/>
          <p:nvPr/>
        </p:nvSpPr>
        <p:spPr>
          <a:xfrm>
            <a:off x="7130661" y="5617234"/>
            <a:ext cx="4247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221913"/>
                </a:solidFill>
                <a:latin typeface="DM sans" pitchFamily="2" charset="0"/>
              </a:rPr>
              <a:t>Conclusion et Discussions</a:t>
            </a:r>
            <a:endParaRPr lang="fr-FR" sz="2400" b="1" dirty="0">
              <a:latin typeface="DM sans" pitchFamily="2" charset="0"/>
            </a:endParaRPr>
          </a:p>
          <a:p>
            <a:endParaRPr lang="fr-FR" sz="2400" b="1" dirty="0">
              <a:latin typeface="DM sans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3B56F9F-AE90-4056-D53B-18EFAF822482}"/>
              </a:ext>
            </a:extLst>
          </p:cNvPr>
          <p:cNvSpPr txBox="1"/>
          <p:nvPr/>
        </p:nvSpPr>
        <p:spPr>
          <a:xfrm>
            <a:off x="7208950" y="4014812"/>
            <a:ext cx="3604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221913"/>
                </a:solidFill>
                <a:effectLst/>
                <a:latin typeface="DM sans" pitchFamily="2" charset="0"/>
              </a:rPr>
              <a:t>Résultats</a:t>
            </a:r>
            <a:endParaRPr lang="fr-FR" sz="2400" b="1" dirty="0">
              <a:latin typeface="DM sans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4F9A135-ED42-5719-F123-B3C69E657488}"/>
              </a:ext>
            </a:extLst>
          </p:cNvPr>
          <p:cNvSpPr txBox="1"/>
          <p:nvPr/>
        </p:nvSpPr>
        <p:spPr>
          <a:xfrm>
            <a:off x="6644887" y="2606127"/>
            <a:ext cx="48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6CA4C6"/>
                </a:solidFill>
                <a:effectLst/>
                <a:latin typeface="DM sans" pitchFamily="2" charset="0"/>
              </a:rPr>
              <a:t>4</a:t>
            </a:r>
            <a:endParaRPr lang="fr-FR" sz="2400" b="1" dirty="0">
              <a:solidFill>
                <a:srgbClr val="6CA4C6"/>
              </a:solidFill>
              <a:latin typeface="DM san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93C7ACD-995D-C14C-EB3E-C3740DD2BD1D}"/>
              </a:ext>
            </a:extLst>
          </p:cNvPr>
          <p:cNvSpPr txBox="1"/>
          <p:nvPr/>
        </p:nvSpPr>
        <p:spPr>
          <a:xfrm>
            <a:off x="1058722" y="4068329"/>
            <a:ext cx="48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6CA4C6"/>
                </a:solidFill>
                <a:effectLst/>
                <a:latin typeface="DM sans" pitchFamily="2" charset="0"/>
              </a:rPr>
              <a:t>2</a:t>
            </a:r>
            <a:endParaRPr lang="fr-FR" sz="2400" b="1" dirty="0">
              <a:solidFill>
                <a:srgbClr val="6CA4C6"/>
              </a:solidFill>
              <a:latin typeface="DM sans" pitchFamily="2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FD84ECA-E37E-8B05-9C9D-19F4F5109E21}"/>
              </a:ext>
            </a:extLst>
          </p:cNvPr>
          <p:cNvSpPr txBox="1"/>
          <p:nvPr/>
        </p:nvSpPr>
        <p:spPr>
          <a:xfrm>
            <a:off x="1058722" y="5617234"/>
            <a:ext cx="48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6CA4C6"/>
                </a:solidFill>
                <a:effectLst/>
                <a:latin typeface="DM sans" pitchFamily="2" charset="0"/>
              </a:rPr>
              <a:t>3</a:t>
            </a:r>
            <a:endParaRPr lang="fr-FR" sz="2400" b="1" dirty="0">
              <a:solidFill>
                <a:srgbClr val="6CA4C6"/>
              </a:solidFill>
              <a:latin typeface="DM sans" pitchFamily="2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A39E4A9-9C64-50DB-46ED-F4F46A3F76B8}"/>
              </a:ext>
            </a:extLst>
          </p:cNvPr>
          <p:cNvSpPr txBox="1"/>
          <p:nvPr/>
        </p:nvSpPr>
        <p:spPr>
          <a:xfrm>
            <a:off x="1058721" y="2581293"/>
            <a:ext cx="48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6CA4C6"/>
                </a:solidFill>
                <a:effectLst/>
                <a:latin typeface="DM sans" pitchFamily="2" charset="0"/>
              </a:rPr>
              <a:t>1</a:t>
            </a:r>
            <a:endParaRPr lang="fr-FR" sz="2400" b="1" dirty="0">
              <a:solidFill>
                <a:srgbClr val="6CA4C6"/>
              </a:solidFill>
              <a:latin typeface="DM san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4B1BF4C-CF7E-9E75-D381-101245A864DE}"/>
              </a:ext>
            </a:extLst>
          </p:cNvPr>
          <p:cNvSpPr txBox="1"/>
          <p:nvPr/>
        </p:nvSpPr>
        <p:spPr>
          <a:xfrm>
            <a:off x="6723176" y="4062412"/>
            <a:ext cx="48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6CA4C6"/>
                </a:solidFill>
                <a:effectLst/>
                <a:latin typeface="DM sans" pitchFamily="2" charset="0"/>
              </a:rPr>
              <a:t>5</a:t>
            </a:r>
            <a:endParaRPr lang="fr-FR" sz="2400" b="1" dirty="0">
              <a:solidFill>
                <a:srgbClr val="6CA4C6"/>
              </a:solidFill>
              <a:latin typeface="DM sans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4E570EE-A183-B5AF-11BF-BF9D55F6CA89}"/>
              </a:ext>
            </a:extLst>
          </p:cNvPr>
          <p:cNvSpPr txBox="1"/>
          <p:nvPr/>
        </p:nvSpPr>
        <p:spPr>
          <a:xfrm>
            <a:off x="6644887" y="5617234"/>
            <a:ext cx="48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6CA4C6"/>
                </a:solidFill>
                <a:latin typeface="DM sans" pitchFamily="2" charset="0"/>
              </a:rPr>
              <a:t>6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CC2F475-D68D-264C-3C2E-92A2ADC2CCE7}"/>
              </a:ext>
            </a:extLst>
          </p:cNvPr>
          <p:cNvSpPr txBox="1"/>
          <p:nvPr/>
        </p:nvSpPr>
        <p:spPr>
          <a:xfrm>
            <a:off x="7208950" y="2606127"/>
            <a:ext cx="3165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u="none" strike="noStrike" dirty="0">
                <a:solidFill>
                  <a:srgbClr val="221913"/>
                </a:solidFill>
                <a:effectLst/>
                <a:latin typeface="DM sans" pitchFamily="2" charset="0"/>
              </a:rPr>
              <a:t>Méthodologie</a:t>
            </a:r>
            <a:endParaRPr lang="fr-FR" sz="2400" b="1" dirty="0">
              <a:latin typeface="DM san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7634EFC-56BE-D218-2C3A-09D82776BCCF}"/>
              </a:ext>
            </a:extLst>
          </p:cNvPr>
          <p:cNvSpPr txBox="1"/>
          <p:nvPr/>
        </p:nvSpPr>
        <p:spPr>
          <a:xfrm>
            <a:off x="1709534" y="2632077"/>
            <a:ext cx="3789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221913"/>
                </a:solidFill>
                <a:latin typeface="DM sans" pitchFamily="2" charset="0"/>
              </a:rPr>
              <a:t>Introduction</a:t>
            </a:r>
            <a:endParaRPr lang="fr-FR" sz="2400" b="1" dirty="0">
              <a:latin typeface="DM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33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19757" y="13928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0" y="1123439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3213461" y="408405"/>
            <a:ext cx="5107577" cy="672017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3739013" y="340563"/>
            <a:ext cx="379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bg1"/>
                </a:solidFill>
                <a:latin typeface="DM sans" pitchFamily="2" charset="0"/>
              </a:rPr>
              <a:t>Introduction</a:t>
            </a:r>
            <a:endParaRPr lang="fr-FR" sz="44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A8AA3-C2D0-4723-8784-4F2DB2CE2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260" y="1456416"/>
            <a:ext cx="706445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ct val="300000"/>
              </a:lnSpc>
              <a:buFont typeface="Wingdings" panose="05000000000000000000" pitchFamily="2" charset="2"/>
              <a:buChar char="§"/>
              <a:defRPr/>
            </a:pPr>
            <a:r>
              <a:rPr 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zones humides</a:t>
            </a:r>
            <a:r>
              <a:rPr lang="fr-FR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africaines (131millions d’ha) (Diop, 2018)</a:t>
            </a:r>
            <a:endParaRPr lang="fr-FR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300000"/>
              </a:lnSpc>
              <a:buFont typeface="Wingdings" panose="05000000000000000000" pitchFamily="2" charset="2"/>
              <a:buChar char="§"/>
              <a:defRPr/>
            </a:pPr>
            <a:r>
              <a:rPr 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espaces propices au développement des activités,</a:t>
            </a:r>
            <a:endParaRPr lang="fr-FR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300000"/>
              </a:lnSpc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ilieux insulaires et estuariens semblent les plus fragiles,</a:t>
            </a:r>
            <a:endParaRPr lang="fr-FR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300000"/>
              </a:lnSpc>
              <a:buFont typeface="Wingdings" panose="05000000000000000000" pitchFamily="2" charset="2"/>
              <a:buChar char="§"/>
              <a:defRPr/>
            </a:pPr>
            <a:r>
              <a:rPr 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Actions anthropiques aggravé par le CC, l’érosion côtière etc.,</a:t>
            </a:r>
          </a:p>
          <a:p>
            <a:pPr marL="342900" indent="-342900" algn="just">
              <a:lnSpc>
                <a:spcPct val="300000"/>
              </a:lnSpc>
              <a:buFont typeface="Wingdings" panose="05000000000000000000" pitchFamily="2" charset="2"/>
              <a:buChar char="§"/>
              <a:defRPr/>
            </a:pPr>
            <a:r>
              <a:rPr lang="fr-FR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égradation de la qualité de l’eau, menace sur </a:t>
            </a:r>
            <a:r>
              <a:rPr lang="fr-FR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écosystèmes.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8009810" y="2136254"/>
            <a:ext cx="3792583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Photo </a:t>
            </a:r>
            <a:r>
              <a:rPr lang="fr-FR" sz="14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r>
              <a:rPr lang="fr-FR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Intrusion d’eaux salées </a:t>
            </a:r>
            <a:r>
              <a:rPr lang="fr-FR" sz="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096" y="2481569"/>
            <a:ext cx="4860000" cy="32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Problématique            Méthodologie            Résultats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-39188" y="-1954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13063" y="921743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2190206" y="418011"/>
            <a:ext cx="8020594" cy="514686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2680062" y="291628"/>
            <a:ext cx="704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DM sans" pitchFamily="2" charset="0"/>
              </a:rPr>
              <a:t>Présentation de la zone d’étude</a:t>
            </a:r>
            <a:endParaRPr lang="fr-FR" sz="36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15498" y="1895462"/>
            <a:ext cx="4541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Delta du Saloum, plusieurs îles et ilots,</a:t>
            </a:r>
          </a:p>
          <a:p>
            <a:pPr>
              <a:lnSpc>
                <a:spcPct val="200000"/>
              </a:lnSpc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Faiblesse de la topographie, </a:t>
            </a:r>
          </a:p>
          <a:p>
            <a:pPr>
              <a:lnSpc>
                <a:spcPct val="200000"/>
              </a:lnSpc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Rapide croissance 2,4% (ANSD,2020), </a:t>
            </a:r>
          </a:p>
          <a:p>
            <a:pPr>
              <a:lnSpc>
                <a:spcPct val="200000"/>
              </a:lnSpc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Forte pression sur les ressources </a:t>
            </a: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eau.</a:t>
            </a: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8628" y="1271532"/>
            <a:ext cx="3922869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Carte 1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L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ocalisation de la zone d’étude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3" y="1656134"/>
            <a:ext cx="7236000" cy="51161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Problématique            Méthodologie            Résultats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-39188" y="-1954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143359" y="987055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2387172" y="389196"/>
            <a:ext cx="6518365" cy="597859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2387172" y="378823"/>
            <a:ext cx="6227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DM sans" pitchFamily="2" charset="0"/>
              </a:rPr>
              <a:t>Revue bibliographique</a:t>
            </a:r>
            <a:endParaRPr lang="fr-FR" sz="36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8" y="1487031"/>
            <a:ext cx="1181910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travaux de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Plaud 1967, Diop 1986, Postel 1992, Malou 2004, Sagna 2005, DPRE 2014, S. Faye 2014, Faye en 2016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etc. Affirment que la variabilité climatique a considérablement aggravé la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ulnérabilité des ressources en eau dans les zones insulaires estuariennes et plus précisément dans les  îles du Saloum.</a:t>
            </a:r>
          </a:p>
          <a:p>
            <a:pPr algn="just">
              <a:spcAft>
                <a:spcPts val="800"/>
              </a:spcAft>
            </a:pPr>
            <a:endParaRPr lang="fr-FR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 ailleurs ceux de </a:t>
            </a:r>
            <a:r>
              <a:rPr lang="fr-FR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IPAR 2017, Abadie 2012, Albergel 2008, DIONE 2014, Seny Faye 2017, W. Faye 2022 </a:t>
            </a:r>
            <a:r>
              <a:rPr lang="fr-FR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etc. Confirment l’impact de la mauvaise gouvernance sur la disponibilité de l’eau dans les milieux insulaires.</a:t>
            </a:r>
          </a:p>
          <a:p>
            <a:pPr algn="just">
              <a:spcAft>
                <a:spcPts val="800"/>
              </a:spcAft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11293227" y="4643477"/>
            <a:ext cx="859585" cy="79537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17232" y="5728125"/>
            <a:ext cx="11931409" cy="84249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 modèle de gouvernance de l’eau dans les zones rurales surtout insulaires pour une meilleure préservation des systèmes hydrauliques ?</a:t>
            </a:r>
            <a:r>
              <a:rPr lang="fr-FR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87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b="1" dirty="0" smtClean="0">
                <a:solidFill>
                  <a:srgbClr val="FF0000"/>
                </a:solidFill>
              </a:rPr>
              <a:t>Problématique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 Méthodologie            Résultats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9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-39188" y="-1954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927463" y="926039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2600324" y="333045"/>
            <a:ext cx="6569801" cy="542764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2389867" y="333045"/>
            <a:ext cx="656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DM sans" pitchFamily="2" charset="0"/>
              </a:rPr>
              <a:t>Objectifs &amp; Hypothèses</a:t>
            </a:r>
            <a:endParaRPr lang="fr-FR" sz="28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9FF47B-CC03-557F-11B4-2584CA1FE078}"/>
              </a:ext>
            </a:extLst>
          </p:cNvPr>
          <p:cNvSpPr txBox="1"/>
          <p:nvPr/>
        </p:nvSpPr>
        <p:spPr>
          <a:xfrm>
            <a:off x="37737" y="910826"/>
            <a:ext cx="12115075" cy="29546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Objectifs</a:t>
            </a:r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Etudier l’impact de la variabilité pluviométrique sur la baisse des isohyètes dans le delta du Saloum,</a:t>
            </a:r>
          </a:p>
          <a:p>
            <a:pPr marL="342900" indent="-34290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Analyser les modes de gestion mis en place et leurs impacts sur la durabilité des ouvrages hydrauliques,</a:t>
            </a:r>
          </a:p>
          <a:p>
            <a:pPr marL="342900" indent="-34290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Identifier les stratégies de résilience des communautés insulaires face aux difficultés d’accès à l’eau.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A9D7D34-ACA2-A977-8A2D-2AC727153F0C}"/>
              </a:ext>
            </a:extLst>
          </p:cNvPr>
          <p:cNvSpPr txBox="1"/>
          <p:nvPr/>
        </p:nvSpPr>
        <p:spPr>
          <a:xfrm>
            <a:off x="29028" y="3903345"/>
            <a:ext cx="12123784" cy="29546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Hypothèses</a:t>
            </a:r>
            <a:endParaRPr lang="fr-FR" sz="2400" dirty="0" smtClean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r-FR" sz="20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La variabilité climatiques semble accentuer la vulnérabilité des zones insulaires,</a:t>
            </a:r>
          </a:p>
          <a:p>
            <a:pPr marL="342900" indent="-342900" algn="just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r-FR" sz="20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La privatisation participerait  à l’amélioration de la durabilité des systèmes hydrauliques,</a:t>
            </a:r>
          </a:p>
          <a:p>
            <a:pPr marL="342900" indent="-342900" algn="just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r-FR" sz="20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Les stratégies d’adaptation ne permettraient pas de régler les problèmes d’accès dans les îles du Saloum.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787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b="1" dirty="0" smtClean="0">
                <a:solidFill>
                  <a:srgbClr val="FF0000"/>
                </a:solidFill>
              </a:rPr>
              <a:t>Problématique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 Méthodologie            Résultats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6918" y="709478"/>
            <a:ext cx="2257415" cy="77505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Méthodes</a:t>
            </a:r>
            <a:endParaRPr lang="fr-F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31741" y="709478"/>
            <a:ext cx="2476539" cy="7785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Outils</a:t>
            </a:r>
            <a:endParaRPr lang="fr-F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28747" y="720807"/>
            <a:ext cx="2429580" cy="77505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Travaux de terrain</a:t>
            </a:r>
            <a:endParaRPr lang="fr-F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702106" y="1495860"/>
            <a:ext cx="4164" cy="3490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606918" y="1997464"/>
            <a:ext cx="2257415" cy="6328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Analyse des données climatiques mensuelles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Normales </a:t>
            </a:r>
            <a:r>
              <a:rPr lang="fr-FR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pluvio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6920" y="3174603"/>
            <a:ext cx="2257414" cy="6153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Analyse des données hydrauliques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31741" y="1787024"/>
            <a:ext cx="2831092" cy="9733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Périodes (1931-2020) dans les stations de Thiès, Fatick, Mbour et Toubakouta (Excel, Arc Gis)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67203" y="2984211"/>
            <a:ext cx="2724597" cy="9097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forages et le linéaire de réseaux de transfert d’eau, le nombre BF, BP répartit sur la zone (GPS, Arc Gis, Excel)</a:t>
            </a: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7334" y="4117798"/>
            <a:ext cx="2755499" cy="10499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Périodes (1974-2019) sur la nappe du Continental Terminal et du Maestrichtien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Profondeur des puits (Sonde électronique)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67203" y="5342198"/>
            <a:ext cx="2795630" cy="757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Puits répartis sur 8 Communes (GPS, Multi-paramètre C6010)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6920" y="4386161"/>
            <a:ext cx="2288840" cy="6153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Analyse des données piézométriques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06918" y="5423348"/>
            <a:ext cx="2288840" cy="6153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Mesures in-situ de la qualité des eaux de puits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4199385" y="2301520"/>
            <a:ext cx="542650" cy="6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8293533" y="1898006"/>
            <a:ext cx="2678747" cy="9733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directes et Enquêtes auprès des ménages 510 Ménages (Kobocollecte)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10095" y="3378799"/>
            <a:ext cx="2678746" cy="922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Entretiens semi-structurés avec l’OFOR, SEOH, ASUFOR, DRH etc. (Fiche d’entretien)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10095" y="5116420"/>
            <a:ext cx="2678746" cy="9223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groupes avec les associations, groupements, GIE etc.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Connecteur droit 38"/>
          <p:cNvCxnSpPr/>
          <p:nvPr/>
        </p:nvCxnSpPr>
        <p:spPr>
          <a:xfrm flipH="1" flipV="1">
            <a:off x="593558" y="1095725"/>
            <a:ext cx="1029402" cy="41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>
            <a:off x="535883" y="1075644"/>
            <a:ext cx="57117" cy="54940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535883" y="6537436"/>
            <a:ext cx="3949508" cy="400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8293533" y="6648998"/>
            <a:ext cx="32668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498453" y="6276928"/>
            <a:ext cx="3782545" cy="5293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TRAITEMENTS</a:t>
            </a:r>
            <a:endParaRPr lang="fr-FR" sz="2400" b="1" dirty="0">
              <a:solidFill>
                <a:schemeClr val="tx1"/>
              </a:solidFill>
            </a:endParaRPr>
          </a:p>
        </p:txBody>
      </p:sp>
      <p:cxnSp>
        <p:nvCxnSpPr>
          <p:cNvPr id="54" name="Connecteur droit 53"/>
          <p:cNvCxnSpPr/>
          <p:nvPr/>
        </p:nvCxnSpPr>
        <p:spPr>
          <a:xfrm>
            <a:off x="11531506" y="1138612"/>
            <a:ext cx="0" cy="55103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flipH="1">
            <a:off x="10658327" y="1164738"/>
            <a:ext cx="9020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>
            <a:off x="6292947" y="1495859"/>
            <a:ext cx="4164" cy="3490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>
            <a:off x="9628742" y="1544608"/>
            <a:ext cx="4164" cy="3490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>
            <a:off x="9634562" y="2945325"/>
            <a:ext cx="4164" cy="3490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>
            <a:off x="9647408" y="4389875"/>
            <a:ext cx="4164" cy="7177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>
            <a:stCxn id="3" idx="1"/>
          </p:cNvCxnSpPr>
          <p:nvPr/>
        </p:nvCxnSpPr>
        <p:spPr>
          <a:xfrm flipH="1" flipV="1">
            <a:off x="3895758" y="1075644"/>
            <a:ext cx="1035983" cy="231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>
            <a:stCxn id="4" idx="1"/>
            <a:endCxn id="3" idx="3"/>
          </p:cNvCxnSpPr>
          <p:nvPr/>
        </p:nvCxnSpPr>
        <p:spPr>
          <a:xfrm flipH="1" flipV="1">
            <a:off x="7408280" y="1098747"/>
            <a:ext cx="820467" cy="9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 flipV="1">
            <a:off x="4194863" y="3481667"/>
            <a:ext cx="542650" cy="6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V="1">
            <a:off x="4180222" y="4685066"/>
            <a:ext cx="542650" cy="6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/>
          <p:nvPr/>
        </p:nvCxnSpPr>
        <p:spPr>
          <a:xfrm flipV="1">
            <a:off x="4195631" y="5751395"/>
            <a:ext cx="542650" cy="6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5787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Problématique            </a:t>
            </a:r>
            <a:r>
              <a:rPr lang="fr-FR" b="1" dirty="0" smtClean="0">
                <a:solidFill>
                  <a:srgbClr val="FF0000"/>
                </a:solidFill>
              </a:rPr>
              <a:t>Méthodologie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Résultats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7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-39188" y="-1954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13063" y="817240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3633440" y="386573"/>
            <a:ext cx="4336868" cy="480935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3887016" y="312623"/>
            <a:ext cx="379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DM sans" pitchFamily="2" charset="0"/>
              </a:rPr>
              <a:t>Résultats 1/6</a:t>
            </a:r>
            <a:endParaRPr lang="fr-FR" sz="32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002664" y="1067630"/>
            <a:ext cx="9784081" cy="360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Forte variabilité climatique entrainant une migration drastique des isohyètes</a:t>
            </a:r>
            <a:endParaRPr lang="fr-FR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0" y="807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84796" y="1366638"/>
            <a:ext cx="483326" cy="143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5299165" y="1578345"/>
            <a:ext cx="483326" cy="143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2177987" y="4177454"/>
            <a:ext cx="483326" cy="143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3259526" y="1392413"/>
            <a:ext cx="484336" cy="143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Titre 1"/>
          <p:cNvSpPr txBox="1">
            <a:spLocks/>
          </p:cNvSpPr>
          <p:nvPr/>
        </p:nvSpPr>
        <p:spPr>
          <a:xfrm>
            <a:off x="207909" y="5242486"/>
            <a:ext cx="11373589" cy="14987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Tendance vers une sahélisation de la zone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Réduction des écoulements, intrusions d’eau salées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Aggravation de la vulnérabilité des communautés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787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Problématique            Méthodologie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</a:t>
            </a:r>
            <a:r>
              <a:rPr lang="fr-FR" b="1" dirty="0" smtClean="0">
                <a:solidFill>
                  <a:srgbClr val="FF0000"/>
                </a:solidFill>
              </a:rPr>
              <a:t>Résultats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0" y="1558263"/>
            <a:ext cx="3968863" cy="3636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319" y="1584584"/>
            <a:ext cx="4038722" cy="360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845" y="1564009"/>
            <a:ext cx="3960000" cy="36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2DD6D-7440-A618-1143-3ECDBD6197BA}"/>
              </a:ext>
            </a:extLst>
          </p:cNvPr>
          <p:cNvCxnSpPr>
            <a:cxnSpLocks/>
          </p:cNvCxnSpPr>
          <p:nvPr/>
        </p:nvCxnSpPr>
        <p:spPr>
          <a:xfrm>
            <a:off x="-39188" y="-19544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FAB3FF-EF81-D374-71EB-71E2BBDF145F}"/>
              </a:ext>
            </a:extLst>
          </p:cNvPr>
          <p:cNvCxnSpPr>
            <a:cxnSpLocks/>
          </p:cNvCxnSpPr>
          <p:nvPr/>
        </p:nvCxnSpPr>
        <p:spPr>
          <a:xfrm>
            <a:off x="-24228" y="944442"/>
            <a:ext cx="12192000" cy="0"/>
          </a:xfrm>
          <a:prstGeom prst="line">
            <a:avLst/>
          </a:prstGeom>
          <a:ln w="19050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5243E3-9D97-4918-8EB7-16410C90F09D}"/>
              </a:ext>
            </a:extLst>
          </p:cNvPr>
          <p:cNvSpPr/>
          <p:nvPr/>
        </p:nvSpPr>
        <p:spPr>
          <a:xfrm>
            <a:off x="3986068" y="409933"/>
            <a:ext cx="4336868" cy="549286"/>
          </a:xfrm>
          <a:prstGeom prst="rect">
            <a:avLst/>
          </a:prstGeom>
          <a:solidFill>
            <a:srgbClr val="6CA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4C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7D3723-301A-E0F8-C849-393769318D9B}"/>
              </a:ext>
            </a:extLst>
          </p:cNvPr>
          <p:cNvSpPr txBox="1"/>
          <p:nvPr/>
        </p:nvSpPr>
        <p:spPr>
          <a:xfrm>
            <a:off x="4178753" y="429048"/>
            <a:ext cx="379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DM sans" pitchFamily="2" charset="0"/>
              </a:rPr>
              <a:t>Résultats 2/6</a:t>
            </a:r>
            <a:endParaRPr lang="fr-FR" sz="2800" dirty="0">
              <a:solidFill>
                <a:schemeClr val="bg1"/>
              </a:solidFill>
              <a:latin typeface="DM sans" pitchFamily="2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304779"/>
              </p:ext>
            </p:extLst>
          </p:nvPr>
        </p:nvGraphicFramePr>
        <p:xfrm>
          <a:off x="77816" y="2814848"/>
          <a:ext cx="6336001" cy="35965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1623">
                  <a:extLst>
                    <a:ext uri="{9D8B030D-6E8A-4147-A177-3AD203B41FA5}">
                      <a16:colId xmlns:a16="http://schemas.microsoft.com/office/drawing/2014/main" val="3626538690"/>
                    </a:ext>
                  </a:extLst>
                </a:gridCol>
                <a:gridCol w="1029196">
                  <a:extLst>
                    <a:ext uri="{9D8B030D-6E8A-4147-A177-3AD203B41FA5}">
                      <a16:colId xmlns:a16="http://schemas.microsoft.com/office/drawing/2014/main" val="2163173874"/>
                    </a:ext>
                  </a:extLst>
                </a:gridCol>
                <a:gridCol w="1173230">
                  <a:extLst>
                    <a:ext uri="{9D8B030D-6E8A-4147-A177-3AD203B41FA5}">
                      <a16:colId xmlns:a16="http://schemas.microsoft.com/office/drawing/2014/main" val="2596311806"/>
                    </a:ext>
                  </a:extLst>
                </a:gridCol>
                <a:gridCol w="943898">
                  <a:extLst>
                    <a:ext uri="{9D8B030D-6E8A-4147-A177-3AD203B41FA5}">
                      <a16:colId xmlns:a16="http://schemas.microsoft.com/office/drawing/2014/main" val="4172406465"/>
                    </a:ext>
                  </a:extLst>
                </a:gridCol>
                <a:gridCol w="880970">
                  <a:extLst>
                    <a:ext uri="{9D8B030D-6E8A-4147-A177-3AD203B41FA5}">
                      <a16:colId xmlns:a16="http://schemas.microsoft.com/office/drawing/2014/main" val="3649582287"/>
                    </a:ext>
                  </a:extLst>
                </a:gridCol>
                <a:gridCol w="724353">
                  <a:extLst>
                    <a:ext uri="{9D8B030D-6E8A-4147-A177-3AD203B41FA5}">
                      <a16:colId xmlns:a16="http://schemas.microsoft.com/office/drawing/2014/main" val="2514109475"/>
                    </a:ext>
                  </a:extLst>
                </a:gridCol>
                <a:gridCol w="832731">
                  <a:extLst>
                    <a:ext uri="{9D8B030D-6E8A-4147-A177-3AD203B41FA5}">
                      <a16:colId xmlns:a16="http://schemas.microsoft.com/office/drawing/2014/main" val="3605853229"/>
                    </a:ext>
                  </a:extLst>
                </a:gridCol>
              </a:tblGrid>
              <a:tr h="359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Forages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Aquifères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 de Réception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Profond. Totale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Lithologie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Situation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Constructeurs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52416082"/>
                  </a:ext>
                </a:extLst>
              </a:tr>
              <a:tr h="359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Vélingara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Eocène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Calcaire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Abandonné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Caritas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61148887"/>
                  </a:ext>
                </a:extLst>
              </a:tr>
              <a:tr h="359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Diamniadio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Maestrichtien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Sable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Abandonné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Caritas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54841109"/>
                  </a:ext>
                </a:extLst>
              </a:tr>
              <a:tr h="359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Djirnda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Maestrichtien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Argile sableux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Fonctionnel</a:t>
                      </a:r>
                      <a:endParaRPr lang="fr-FR" sz="14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Etat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65335521"/>
                  </a:ext>
                </a:extLst>
              </a:tr>
              <a:tr h="359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Ngadior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Maestrichtien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Sable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Abandonné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Etat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18048952"/>
                  </a:ext>
                </a:extLst>
              </a:tr>
              <a:tr h="359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Thialane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Maestrichtien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Sable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Abandonné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Caritas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87035863"/>
                  </a:ext>
                </a:extLst>
              </a:tr>
              <a:tr h="359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Bassoul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Maestrichtien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Sable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Abandonné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Etat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61525240"/>
                  </a:ext>
                </a:extLst>
              </a:tr>
              <a:tr h="359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Thialane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Maestrichtien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Sable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Abandonné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Caritas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34295231"/>
                  </a:ext>
                </a:extLst>
              </a:tr>
              <a:tr h="359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Moundé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Maestrichtien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Sable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Fonctionnel</a:t>
                      </a:r>
                      <a:endParaRPr lang="fr-FR" sz="14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Caritas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92624584"/>
                  </a:ext>
                </a:extLst>
              </a:tr>
              <a:tr h="359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Diogane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Maestrichtien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Sable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Abandonné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SN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Caritas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26374060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3063" y="2330579"/>
            <a:ext cx="60872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SN" altLang="fr-FR" sz="140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Tableau 1</a:t>
            </a:r>
            <a:r>
              <a:rPr kumimoji="0" lang="fr-SN" altLang="fr-FR" sz="1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Caractéristiques hydrogéologiques des forages dans les îles du Saloum</a:t>
            </a:r>
            <a:endParaRPr kumimoji="0" lang="fr-FR" altLang="fr-FR" sz="1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0138" y="6457282"/>
            <a:ext cx="31149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SN" altLang="fr-FR" sz="11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fr-SN" altLang="fr-FR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Direction de l’hydraulique de Fatick, 2022</a:t>
            </a:r>
            <a:endParaRPr lang="fr-SN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17004" y="1068728"/>
            <a:ext cx="12074996" cy="6814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modèles de gestion inadéquats et favorisant une rapide dégradation des infrastructures hydrauliques</a:t>
            </a:r>
            <a:endParaRPr lang="fr-FR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C:\Users\SORA\Desktop\16 AOUT 2022\Iles du saloum forage aban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00" y="1962000"/>
            <a:ext cx="5724000" cy="48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7328490" y="1725682"/>
            <a:ext cx="4003019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Carte 5</a:t>
            </a:r>
            <a:r>
              <a:rPr lang="fr-F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Forage abandonnés dans le delta du Saloum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787" y="0"/>
            <a:ext cx="12192000" cy="378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r>
              <a:rPr lang="fr-FR" b="1" dirty="0" smtClean="0">
                <a:solidFill>
                  <a:schemeClr val="tx1"/>
                </a:solidFill>
              </a:rPr>
              <a:t>              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Problématique            Méthodologie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</a:t>
            </a:r>
            <a:r>
              <a:rPr lang="fr-FR" b="1" dirty="0" smtClean="0">
                <a:solidFill>
                  <a:srgbClr val="FF0000"/>
                </a:solidFill>
              </a:rPr>
              <a:t>Résultats</a:t>
            </a:r>
            <a:r>
              <a:rPr lang="fr-FR" dirty="0" smtClean="0">
                <a:solidFill>
                  <a:schemeClr val="bg2">
                    <a:lumMod val="90000"/>
                  </a:schemeClr>
                </a:solidFill>
              </a:rPr>
              <a:t>                  Discussions Conclusion</a:t>
            </a:r>
            <a:endParaRPr lang="fr-FR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8691</TotalTime>
  <Words>1536</Words>
  <Application>Microsoft Office PowerPoint</Application>
  <PresentationFormat>Grand écran</PresentationFormat>
  <Paragraphs>258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DM sans</vt:lpstr>
      <vt:lpstr>Open sans</vt:lpstr>
      <vt:lpstr>Tahoma</vt:lpstr>
      <vt:lpstr>Times New Roman</vt:lpstr>
      <vt:lpstr>Wingdings</vt:lpstr>
      <vt:lpstr>Thème Office</vt:lpstr>
      <vt:lpstr> Challenge de l’approvisionnement en eau potable dans les zones insulaires : cas des îles du delta du Saloum.  Entre pénurie, résilience et défis de gouvernance  des systèmes hydrauliques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SORA</dc:creator>
  <cp:lastModifiedBy>Pian Loic</cp:lastModifiedBy>
  <cp:revision>153</cp:revision>
  <dcterms:created xsi:type="dcterms:W3CDTF">2023-06-21T10:43:51Z</dcterms:created>
  <dcterms:modified xsi:type="dcterms:W3CDTF">2023-07-12T12:32:49Z</dcterms:modified>
</cp:coreProperties>
</file>