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sldIdLst>
    <p:sldId id="256" r:id="rId2"/>
    <p:sldId id="267" r:id="rId3"/>
    <p:sldId id="312" r:id="rId4"/>
    <p:sldId id="287" r:id="rId5"/>
    <p:sldId id="305" r:id="rId6"/>
    <p:sldId id="313" r:id="rId7"/>
    <p:sldId id="279" r:id="rId8"/>
    <p:sldId id="314" r:id="rId9"/>
    <p:sldId id="297" r:id="rId10"/>
    <p:sldId id="315" r:id="rId11"/>
    <p:sldId id="316" r:id="rId12"/>
    <p:sldId id="317" r:id="rId13"/>
    <p:sldId id="318" r:id="rId14"/>
    <p:sldId id="320" r:id="rId15"/>
    <p:sldId id="321" r:id="rId16"/>
    <p:sldId id="322" r:id="rId17"/>
    <p:sldId id="323" r:id="rId18"/>
    <p:sldId id="325" r:id="rId19"/>
    <p:sldId id="324" r:id="rId20"/>
    <p:sldId id="327" r:id="rId21"/>
    <p:sldId id="326" r:id="rId22"/>
    <p:sldId id="32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Lucic" initials="NL" lastIdx="2" clrIdx="0">
    <p:extLst>
      <p:ext uri="{19B8F6BF-5375-455C-9EA6-DF929625EA0E}">
        <p15:presenceInfo xmlns:p15="http://schemas.microsoft.com/office/powerpoint/2012/main" userId="e1d82c38b6e19a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57" d="100"/>
          <a:sy n="57" d="100"/>
        </p:scale>
        <p:origin x="72"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ucic\OneDrive\Bureau\Nicolas%20Ecole\7A\Data%20Paper\Lucic%20SIEs%20Foreign%20Trade%20Global%20Database%20190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ucic\OneDrive\Bureau\Nicolas%20Ecole\7A\Data%20Paper\Lucic%20SIEs%20Foreign%20Trade%20Global%20Database%201900-20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Ratio Importations Indépendant/Affilié 44</a:t>
            </a:r>
            <a:r>
              <a:rPr lang="en-US" baseline="0"/>
              <a:t> îles 1900-2019</a:t>
            </a:r>
            <a:endParaRPr lang="en-US"/>
          </a:p>
        </c:rich>
      </c:tx>
      <c:layout>
        <c:manualLayout>
          <c:xMode val="edge"/>
          <c:yMode val="edge"/>
          <c:x val="0.13074302215409997"/>
          <c:y val="3.52084297456181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906155193831445E-2"/>
          <c:y val="0.14129523809523808"/>
          <c:w val="0.87189693997238404"/>
          <c:h val="0.73671695449833474"/>
        </c:manualLayout>
      </c:layout>
      <c:lineChart>
        <c:grouping val="standard"/>
        <c:varyColors val="0"/>
        <c:ser>
          <c:idx val="0"/>
          <c:order val="0"/>
          <c:tx>
            <c:strRef>
              <c:f>'Imports pC in 2005 USD'!$AU$1</c:f>
              <c:strCache>
                <c:ptCount val="1"/>
                <c:pt idx="0">
                  <c:v>Ratio Importations Indépendant/Affilié</c:v>
                </c:pt>
              </c:strCache>
            </c:strRef>
          </c:tx>
          <c:spPr>
            <a:ln w="28575" cap="rnd">
              <a:solidFill>
                <a:schemeClr val="accent1"/>
              </a:solidFill>
              <a:round/>
            </a:ln>
            <a:effectLst/>
          </c:spPr>
          <c:marker>
            <c:symbol val="none"/>
          </c:marker>
          <c:cat>
            <c:numRef>
              <c:f>'Imports pC in 2005 USD'!$A$3:$A$122</c:f>
              <c:numCache>
                <c:formatCode>General</c:formatCode>
                <c:ptCount val="120"/>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pt idx="117">
                  <c:v>2017</c:v>
                </c:pt>
                <c:pt idx="118">
                  <c:v>2018</c:v>
                </c:pt>
                <c:pt idx="119">
                  <c:v>2019</c:v>
                </c:pt>
              </c:numCache>
            </c:numRef>
          </c:cat>
          <c:val>
            <c:numRef>
              <c:f>'Imports pC in 2005 USD'!$AU$3:$AU$122</c:f>
              <c:numCache>
                <c:formatCode>#\ ##0.0000</c:formatCode>
                <c:ptCount val="120"/>
                <c:pt idx="0">
                  <c:v>0.51700706756731929</c:v>
                </c:pt>
                <c:pt idx="1">
                  <c:v>0.45176915659285738</c:v>
                </c:pt>
                <c:pt idx="2">
                  <c:v>0.47052229868957901</c:v>
                </c:pt>
                <c:pt idx="3">
                  <c:v>0.46666120334132222</c:v>
                </c:pt>
                <c:pt idx="4">
                  <c:v>0.53928970860784031</c:v>
                </c:pt>
                <c:pt idx="5">
                  <c:v>0.57842244800158971</c:v>
                </c:pt>
                <c:pt idx="6">
                  <c:v>0.63153232242204849</c:v>
                </c:pt>
                <c:pt idx="7">
                  <c:v>0.6508631663656067</c:v>
                </c:pt>
                <c:pt idx="8">
                  <c:v>0.65721792717734595</c:v>
                </c:pt>
                <c:pt idx="9">
                  <c:v>0.59717719925649304</c:v>
                </c:pt>
                <c:pt idx="10">
                  <c:v>0.58975912207986025</c:v>
                </c:pt>
                <c:pt idx="11">
                  <c:v>0.59968373098687755</c:v>
                </c:pt>
                <c:pt idx="12">
                  <c:v>0.5769065285957703</c:v>
                </c:pt>
                <c:pt idx="13">
                  <c:v>0.57809567565780307</c:v>
                </c:pt>
                <c:pt idx="14">
                  <c:v>0.60242007807398257</c:v>
                </c:pt>
                <c:pt idx="15">
                  <c:v>0.73008161655509629</c:v>
                </c:pt>
                <c:pt idx="16">
                  <c:v>0.75739584134264648</c:v>
                </c:pt>
                <c:pt idx="17">
                  <c:v>0.77695023779787675</c:v>
                </c:pt>
                <c:pt idx="18">
                  <c:v>0.68894135262044431</c:v>
                </c:pt>
                <c:pt idx="19">
                  <c:v>0.52232148436571546</c:v>
                </c:pt>
                <c:pt idx="20">
                  <c:v>0.53429536307146741</c:v>
                </c:pt>
                <c:pt idx="21">
                  <c:v>0.45026756188249195</c:v>
                </c:pt>
                <c:pt idx="22">
                  <c:v>0.33944462493786409</c:v>
                </c:pt>
                <c:pt idx="23">
                  <c:v>0.181885593690152</c:v>
                </c:pt>
                <c:pt idx="24">
                  <c:v>0.19346146115619545</c:v>
                </c:pt>
                <c:pt idx="25">
                  <c:v>0.2632326229644627</c:v>
                </c:pt>
                <c:pt idx="26">
                  <c:v>0.33606217398067528</c:v>
                </c:pt>
                <c:pt idx="27">
                  <c:v>0.25705619272002067</c:v>
                </c:pt>
                <c:pt idx="28">
                  <c:v>0.25360175725894557</c:v>
                </c:pt>
                <c:pt idx="29">
                  <c:v>0.20993881191470171</c:v>
                </c:pt>
                <c:pt idx="30">
                  <c:v>0.15116720524888244</c:v>
                </c:pt>
                <c:pt idx="31">
                  <c:v>0.14941420212045453</c:v>
                </c:pt>
                <c:pt idx="32">
                  <c:v>0.12804755490406672</c:v>
                </c:pt>
                <c:pt idx="33">
                  <c:v>0.22441888992571579</c:v>
                </c:pt>
                <c:pt idx="34">
                  <c:v>0.45022441361238591</c:v>
                </c:pt>
                <c:pt idx="35">
                  <c:v>0.36516212311626389</c:v>
                </c:pt>
                <c:pt idx="36">
                  <c:v>0.42812929844087211</c:v>
                </c:pt>
                <c:pt idx="37">
                  <c:v>0.42436014586014642</c:v>
                </c:pt>
                <c:pt idx="38">
                  <c:v>0.39161495176411043</c:v>
                </c:pt>
                <c:pt idx="39">
                  <c:v>0.44667096539227519</c:v>
                </c:pt>
                <c:pt idx="40">
                  <c:v>0.43338301967484594</c:v>
                </c:pt>
                <c:pt idx="41">
                  <c:v>0.3768633818124047</c:v>
                </c:pt>
                <c:pt idx="42">
                  <c:v>0.28267088275078439</c:v>
                </c:pt>
                <c:pt idx="43">
                  <c:v>0.35047924303189593</c:v>
                </c:pt>
                <c:pt idx="44">
                  <c:v>0.2581149865050914</c:v>
                </c:pt>
                <c:pt idx="45">
                  <c:v>0.63616553688412547</c:v>
                </c:pt>
                <c:pt idx="46">
                  <c:v>0.62797112055475857</c:v>
                </c:pt>
                <c:pt idx="47">
                  <c:v>0.558210193050653</c:v>
                </c:pt>
                <c:pt idx="48">
                  <c:v>0.51940427406485679</c:v>
                </c:pt>
                <c:pt idx="49">
                  <c:v>0.41224187169343579</c:v>
                </c:pt>
                <c:pt idx="50">
                  <c:v>0.37606013467385913</c:v>
                </c:pt>
                <c:pt idx="51">
                  <c:v>0.39810194068570348</c:v>
                </c:pt>
                <c:pt idx="52">
                  <c:v>0.38986679141476099</c:v>
                </c:pt>
                <c:pt idx="53">
                  <c:v>0.3684822130655967</c:v>
                </c:pt>
                <c:pt idx="54">
                  <c:v>0.3651129365570045</c:v>
                </c:pt>
                <c:pt idx="55">
                  <c:v>0.40167346900801787</c:v>
                </c:pt>
                <c:pt idx="56">
                  <c:v>0.41856472803762185</c:v>
                </c:pt>
                <c:pt idx="57">
                  <c:v>0.39076868808958326</c:v>
                </c:pt>
                <c:pt idx="58">
                  <c:v>0.39855282945597142</c:v>
                </c:pt>
                <c:pt idx="59">
                  <c:v>0.40649899241311183</c:v>
                </c:pt>
                <c:pt idx="60">
                  <c:v>0.4024167010395141</c:v>
                </c:pt>
                <c:pt idx="61">
                  <c:v>0.36848376827278423</c:v>
                </c:pt>
                <c:pt idx="62">
                  <c:v>0.35508340754806977</c:v>
                </c:pt>
                <c:pt idx="63">
                  <c:v>0.34114700448490065</c:v>
                </c:pt>
                <c:pt idx="64">
                  <c:v>0.35896977408992942</c:v>
                </c:pt>
                <c:pt idx="65">
                  <c:v>0.3367692764239763</c:v>
                </c:pt>
                <c:pt idx="66">
                  <c:v>0.33766179797120788</c:v>
                </c:pt>
                <c:pt idx="67">
                  <c:v>0.31008537490027405</c:v>
                </c:pt>
                <c:pt idx="68">
                  <c:v>0.27517744288109774</c:v>
                </c:pt>
                <c:pt idx="69">
                  <c:v>0.32128380781462512</c:v>
                </c:pt>
                <c:pt idx="70">
                  <c:v>0.3022585689132023</c:v>
                </c:pt>
                <c:pt idx="71">
                  <c:v>0.31254719195887026</c:v>
                </c:pt>
                <c:pt idx="72">
                  <c:v>0.29688419597992699</c:v>
                </c:pt>
                <c:pt idx="73">
                  <c:v>0.29265555597126286</c:v>
                </c:pt>
                <c:pt idx="74">
                  <c:v>0.29861148483054195</c:v>
                </c:pt>
                <c:pt idx="75">
                  <c:v>0.29972830232486708</c:v>
                </c:pt>
                <c:pt idx="76">
                  <c:v>0.25963654091094562</c:v>
                </c:pt>
                <c:pt idx="77">
                  <c:v>0.2972795042962636</c:v>
                </c:pt>
                <c:pt idx="78">
                  <c:v>0.29249848810078566</c:v>
                </c:pt>
                <c:pt idx="79">
                  <c:v>0.31053661789373727</c:v>
                </c:pt>
                <c:pt idx="80">
                  <c:v>0.36257676599418454</c:v>
                </c:pt>
                <c:pt idx="81">
                  <c:v>0.35763235137025362</c:v>
                </c:pt>
                <c:pt idx="82">
                  <c:v>0.32491718217457616</c:v>
                </c:pt>
                <c:pt idx="83">
                  <c:v>0.27794851787198266</c:v>
                </c:pt>
                <c:pt idx="84">
                  <c:v>0.26026118419305544</c:v>
                </c:pt>
                <c:pt idx="85">
                  <c:v>0.27892755526015911</c:v>
                </c:pt>
                <c:pt idx="86">
                  <c:v>0.27866435979145859</c:v>
                </c:pt>
                <c:pt idx="87">
                  <c:v>0.27289800876572712</c:v>
                </c:pt>
                <c:pt idx="88">
                  <c:v>0.29811419627255509</c:v>
                </c:pt>
                <c:pt idx="89">
                  <c:v>0.27786424294757556</c:v>
                </c:pt>
                <c:pt idx="90">
                  <c:v>0.2893678537635137</c:v>
                </c:pt>
                <c:pt idx="91">
                  <c:v>0.31526239558952396</c:v>
                </c:pt>
                <c:pt idx="92">
                  <c:v>0.30147981187730993</c:v>
                </c:pt>
                <c:pt idx="93">
                  <c:v>0.31524583108157639</c:v>
                </c:pt>
                <c:pt idx="94">
                  <c:v>0.30799309247735945</c:v>
                </c:pt>
                <c:pt idx="95">
                  <c:v>0.31885550467010376</c:v>
                </c:pt>
                <c:pt idx="96">
                  <c:v>0.33923568624543166</c:v>
                </c:pt>
                <c:pt idx="97">
                  <c:v>0.35438929076928921</c:v>
                </c:pt>
                <c:pt idx="98">
                  <c:v>0.36358929443328519</c:v>
                </c:pt>
                <c:pt idx="99">
                  <c:v>0.35270206219332928</c:v>
                </c:pt>
                <c:pt idx="100">
                  <c:v>0.35537302592307229</c:v>
                </c:pt>
                <c:pt idx="101">
                  <c:v>0.34380788607781548</c:v>
                </c:pt>
                <c:pt idx="102">
                  <c:v>0.33684656261326196</c:v>
                </c:pt>
                <c:pt idx="103">
                  <c:v>0.34200814102145194</c:v>
                </c:pt>
                <c:pt idx="104">
                  <c:v>0.33664178915363441</c:v>
                </c:pt>
                <c:pt idx="105">
                  <c:v>0.36439144002053281</c:v>
                </c:pt>
                <c:pt idx="106">
                  <c:v>0.39674088225359416</c:v>
                </c:pt>
                <c:pt idx="107">
                  <c:v>0.37867216468568082</c:v>
                </c:pt>
                <c:pt idx="108">
                  <c:v>0.37178451042691929</c:v>
                </c:pt>
                <c:pt idx="109">
                  <c:v>0.35627674989401897</c:v>
                </c:pt>
                <c:pt idx="110">
                  <c:v>0.3479668740178164</c:v>
                </c:pt>
                <c:pt idx="111">
                  <c:v>0.37655659777542139</c:v>
                </c:pt>
                <c:pt idx="112">
                  <c:v>0.40001812998349068</c:v>
                </c:pt>
                <c:pt idx="113">
                  <c:v>0.3765672075329885</c:v>
                </c:pt>
                <c:pt idx="114">
                  <c:v>0.38893264497297969</c:v>
                </c:pt>
                <c:pt idx="115">
                  <c:v>0.43876972323762969</c:v>
                </c:pt>
                <c:pt idx="116">
                  <c:v>0.39930949086293782</c:v>
                </c:pt>
                <c:pt idx="117">
                  <c:v>0.38099120289166311</c:v>
                </c:pt>
                <c:pt idx="118">
                  <c:v>0.39520039001348428</c:v>
                </c:pt>
                <c:pt idx="119">
                  <c:v>0.37485593931848743</c:v>
                </c:pt>
              </c:numCache>
            </c:numRef>
          </c:val>
          <c:smooth val="0"/>
          <c:extLst>
            <c:ext xmlns:c16="http://schemas.microsoft.com/office/drawing/2014/chart" uri="{C3380CC4-5D6E-409C-BE32-E72D297353CC}">
              <c16:uniqueId val="{00000000-3D44-4D41-AFFA-50AFC7F2CBC5}"/>
            </c:ext>
          </c:extLst>
        </c:ser>
        <c:dLbls>
          <c:showLegendKey val="0"/>
          <c:showVal val="0"/>
          <c:showCatName val="0"/>
          <c:showSerName val="0"/>
          <c:showPercent val="0"/>
          <c:showBubbleSize val="0"/>
        </c:dLbls>
        <c:smooth val="0"/>
        <c:axId val="1191937055"/>
        <c:axId val="1191940799"/>
      </c:lineChart>
      <c:catAx>
        <c:axId val="119193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91940799"/>
        <c:crosses val="autoZero"/>
        <c:auto val="1"/>
        <c:lblAlgn val="ctr"/>
        <c:lblOffset val="100"/>
        <c:noMultiLvlLbl val="0"/>
      </c:catAx>
      <c:valAx>
        <c:axId val="119194079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9193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Ratio commerce extérieur Indépendant/Affilié 44</a:t>
            </a:r>
            <a:r>
              <a:rPr lang="en-US" baseline="0"/>
              <a:t> îles 1900-2019</a:t>
            </a:r>
            <a:endParaRPr lang="en-US"/>
          </a:p>
        </c:rich>
      </c:tx>
      <c:layout>
        <c:manualLayout>
          <c:xMode val="edge"/>
          <c:yMode val="edge"/>
          <c:x val="0.12792588230053895"/>
          <c:y val="2.8653295128939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906155193831445E-2"/>
          <c:y val="0.14129523809523808"/>
          <c:w val="0.87189693997238404"/>
          <c:h val="0.73671695449833474"/>
        </c:manualLayout>
      </c:layout>
      <c:lineChart>
        <c:grouping val="standard"/>
        <c:varyColors val="0"/>
        <c:ser>
          <c:idx val="0"/>
          <c:order val="0"/>
          <c:tx>
            <c:strRef>
              <c:f>'Imports pC in 2005 USD'!$AU$1</c:f>
              <c:strCache>
                <c:ptCount val="1"/>
                <c:pt idx="0">
                  <c:v>Ratio Importations Indépendant/Affilié</c:v>
                </c:pt>
              </c:strCache>
            </c:strRef>
          </c:tx>
          <c:spPr>
            <a:ln w="28575" cap="rnd">
              <a:solidFill>
                <a:schemeClr val="accent1"/>
              </a:solidFill>
              <a:round/>
            </a:ln>
            <a:effectLst/>
          </c:spPr>
          <c:marker>
            <c:symbol val="none"/>
          </c:marker>
          <c:cat>
            <c:numRef>
              <c:f>'Imports pC in 2005 USD'!$A$3:$A$122</c:f>
              <c:numCache>
                <c:formatCode>General</c:formatCode>
                <c:ptCount val="120"/>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pt idx="117">
                  <c:v>2017</c:v>
                </c:pt>
                <c:pt idx="118">
                  <c:v>2018</c:v>
                </c:pt>
                <c:pt idx="119">
                  <c:v>2019</c:v>
                </c:pt>
              </c:numCache>
            </c:numRef>
          </c:cat>
          <c:val>
            <c:numRef>
              <c:f>'Imports pC in 2005 USD'!$AU$3:$AU$122</c:f>
              <c:numCache>
                <c:formatCode>#\ ##0.0000</c:formatCode>
                <c:ptCount val="120"/>
                <c:pt idx="0">
                  <c:v>0.51700706756731929</c:v>
                </c:pt>
                <c:pt idx="1">
                  <c:v>0.45176915659285738</c:v>
                </c:pt>
                <c:pt idx="2">
                  <c:v>0.47052229868957901</c:v>
                </c:pt>
                <c:pt idx="3">
                  <c:v>0.46666120334132222</c:v>
                </c:pt>
                <c:pt idx="4">
                  <c:v>0.53928970860784031</c:v>
                </c:pt>
                <c:pt idx="5">
                  <c:v>0.57842244800158971</c:v>
                </c:pt>
                <c:pt idx="6">
                  <c:v>0.63153232242204849</c:v>
                </c:pt>
                <c:pt idx="7">
                  <c:v>0.6508631663656067</c:v>
                </c:pt>
                <c:pt idx="8">
                  <c:v>0.65721792717734595</c:v>
                </c:pt>
                <c:pt idx="9">
                  <c:v>0.59717719925649304</c:v>
                </c:pt>
                <c:pt idx="10">
                  <c:v>0.58975912207986025</c:v>
                </c:pt>
                <c:pt idx="11">
                  <c:v>0.59968373098687755</c:v>
                </c:pt>
                <c:pt idx="12">
                  <c:v>0.5769065285957703</c:v>
                </c:pt>
                <c:pt idx="13">
                  <c:v>0.57809567565780307</c:v>
                </c:pt>
                <c:pt idx="14">
                  <c:v>0.60242007807398257</c:v>
                </c:pt>
                <c:pt idx="15">
                  <c:v>0.73008161655509629</c:v>
                </c:pt>
                <c:pt idx="16">
                  <c:v>0.75739584134264648</c:v>
                </c:pt>
                <c:pt idx="17">
                  <c:v>0.77695023779787675</c:v>
                </c:pt>
                <c:pt idx="18">
                  <c:v>0.68894135262044431</c:v>
                </c:pt>
                <c:pt idx="19">
                  <c:v>0.52232148436571546</c:v>
                </c:pt>
                <c:pt idx="20">
                  <c:v>0.53429536307146741</c:v>
                </c:pt>
                <c:pt idx="21">
                  <c:v>0.45026756188249195</c:v>
                </c:pt>
                <c:pt idx="22">
                  <c:v>0.33944462493786409</c:v>
                </c:pt>
                <c:pt idx="23">
                  <c:v>0.181885593690152</c:v>
                </c:pt>
                <c:pt idx="24">
                  <c:v>0.19346146115619545</c:v>
                </c:pt>
                <c:pt idx="25">
                  <c:v>0.2632326229644627</c:v>
                </c:pt>
                <c:pt idx="26">
                  <c:v>0.33606217398067528</c:v>
                </c:pt>
                <c:pt idx="27">
                  <c:v>0.25705619272002067</c:v>
                </c:pt>
                <c:pt idx="28">
                  <c:v>0.25360175725894557</c:v>
                </c:pt>
                <c:pt idx="29">
                  <c:v>0.20993881191470171</c:v>
                </c:pt>
                <c:pt idx="30">
                  <c:v>0.15116720524888244</c:v>
                </c:pt>
                <c:pt idx="31">
                  <c:v>0.14941420212045453</c:v>
                </c:pt>
                <c:pt idx="32">
                  <c:v>0.12804755490406672</c:v>
                </c:pt>
                <c:pt idx="33">
                  <c:v>0.22441888992571579</c:v>
                </c:pt>
                <c:pt idx="34">
                  <c:v>0.45022441361238591</c:v>
                </c:pt>
                <c:pt idx="35">
                  <c:v>0.36516212311626389</c:v>
                </c:pt>
                <c:pt idx="36">
                  <c:v>0.42812929844087211</c:v>
                </c:pt>
                <c:pt idx="37">
                  <c:v>0.42436014586014642</c:v>
                </c:pt>
                <c:pt idx="38">
                  <c:v>0.39161495176411043</c:v>
                </c:pt>
                <c:pt idx="39">
                  <c:v>0.44667096539227519</c:v>
                </c:pt>
                <c:pt idx="40">
                  <c:v>0.43338301967484594</c:v>
                </c:pt>
                <c:pt idx="41">
                  <c:v>0.3768633818124047</c:v>
                </c:pt>
                <c:pt idx="42">
                  <c:v>0.28267088275078439</c:v>
                </c:pt>
                <c:pt idx="43">
                  <c:v>0.35047924303189593</c:v>
                </c:pt>
                <c:pt idx="44">
                  <c:v>0.2581149865050914</c:v>
                </c:pt>
                <c:pt idx="45">
                  <c:v>0.63616553688412547</c:v>
                </c:pt>
                <c:pt idx="46">
                  <c:v>0.62797112055475857</c:v>
                </c:pt>
                <c:pt idx="47">
                  <c:v>0.558210193050653</c:v>
                </c:pt>
                <c:pt idx="48">
                  <c:v>0.51940427406485679</c:v>
                </c:pt>
                <c:pt idx="49">
                  <c:v>0.41224187169343579</c:v>
                </c:pt>
                <c:pt idx="50">
                  <c:v>0.37606013467385913</c:v>
                </c:pt>
                <c:pt idx="51">
                  <c:v>0.39810194068570348</c:v>
                </c:pt>
                <c:pt idx="52">
                  <c:v>0.38986679141476099</c:v>
                </c:pt>
                <c:pt idx="53">
                  <c:v>0.3684822130655967</c:v>
                </c:pt>
                <c:pt idx="54">
                  <c:v>0.3651129365570045</c:v>
                </c:pt>
                <c:pt idx="55">
                  <c:v>0.40167346900801787</c:v>
                </c:pt>
                <c:pt idx="56">
                  <c:v>0.41856472803762185</c:v>
                </c:pt>
                <c:pt idx="57">
                  <c:v>0.39076868808958326</c:v>
                </c:pt>
                <c:pt idx="58">
                  <c:v>0.39855282945597142</c:v>
                </c:pt>
                <c:pt idx="59">
                  <c:v>0.40649899241311183</c:v>
                </c:pt>
                <c:pt idx="60">
                  <c:v>0.4024167010395141</c:v>
                </c:pt>
                <c:pt idx="61">
                  <c:v>0.36848376827278423</c:v>
                </c:pt>
                <c:pt idx="62">
                  <c:v>0.35508340754806977</c:v>
                </c:pt>
                <c:pt idx="63">
                  <c:v>0.34114700448490065</c:v>
                </c:pt>
                <c:pt idx="64">
                  <c:v>0.35896977408992942</c:v>
                </c:pt>
                <c:pt idx="65">
                  <c:v>0.3367692764239763</c:v>
                </c:pt>
                <c:pt idx="66">
                  <c:v>0.33766179797120788</c:v>
                </c:pt>
                <c:pt idx="67">
                  <c:v>0.31008537490027405</c:v>
                </c:pt>
                <c:pt idx="68">
                  <c:v>0.27517744288109774</c:v>
                </c:pt>
                <c:pt idx="69">
                  <c:v>0.32128380781462512</c:v>
                </c:pt>
                <c:pt idx="70">
                  <c:v>0.3022585689132023</c:v>
                </c:pt>
                <c:pt idx="71">
                  <c:v>0.31254719195887026</c:v>
                </c:pt>
                <c:pt idx="72">
                  <c:v>0.29688419597992699</c:v>
                </c:pt>
                <c:pt idx="73">
                  <c:v>0.29265555597126286</c:v>
                </c:pt>
                <c:pt idx="74">
                  <c:v>0.29861148483054195</c:v>
                </c:pt>
                <c:pt idx="75">
                  <c:v>0.29972830232486708</c:v>
                </c:pt>
                <c:pt idx="76">
                  <c:v>0.25963654091094562</c:v>
                </c:pt>
                <c:pt idx="77">
                  <c:v>0.2972795042962636</c:v>
                </c:pt>
                <c:pt idx="78">
                  <c:v>0.29249848810078566</c:v>
                </c:pt>
                <c:pt idx="79">
                  <c:v>0.31053661789373727</c:v>
                </c:pt>
                <c:pt idx="80">
                  <c:v>0.36257676599418454</c:v>
                </c:pt>
                <c:pt idx="81">
                  <c:v>0.35763235137025362</c:v>
                </c:pt>
                <c:pt idx="82">
                  <c:v>0.32491718217457616</c:v>
                </c:pt>
                <c:pt idx="83">
                  <c:v>0.27794851787198266</c:v>
                </c:pt>
                <c:pt idx="84">
                  <c:v>0.26026118419305544</c:v>
                </c:pt>
                <c:pt idx="85">
                  <c:v>0.27892755526015911</c:v>
                </c:pt>
                <c:pt idx="86">
                  <c:v>0.27866435979145859</c:v>
                </c:pt>
                <c:pt idx="87">
                  <c:v>0.27289800876572712</c:v>
                </c:pt>
                <c:pt idx="88">
                  <c:v>0.29811419627255509</c:v>
                </c:pt>
                <c:pt idx="89">
                  <c:v>0.27786424294757556</c:v>
                </c:pt>
                <c:pt idx="90">
                  <c:v>0.2893678537635137</c:v>
                </c:pt>
                <c:pt idx="91">
                  <c:v>0.31526239558952396</c:v>
                </c:pt>
                <c:pt idx="92">
                  <c:v>0.30147981187730993</c:v>
                </c:pt>
                <c:pt idx="93">
                  <c:v>0.31524583108157639</c:v>
                </c:pt>
                <c:pt idx="94">
                  <c:v>0.30799309247735945</c:v>
                </c:pt>
                <c:pt idx="95">
                  <c:v>0.31885550467010376</c:v>
                </c:pt>
                <c:pt idx="96">
                  <c:v>0.33923568624543166</c:v>
                </c:pt>
                <c:pt idx="97">
                  <c:v>0.35438929076928921</c:v>
                </c:pt>
                <c:pt idx="98">
                  <c:v>0.36358929443328519</c:v>
                </c:pt>
                <c:pt idx="99">
                  <c:v>0.35270206219332928</c:v>
                </c:pt>
                <c:pt idx="100">
                  <c:v>0.35537302592307229</c:v>
                </c:pt>
                <c:pt idx="101">
                  <c:v>0.34380788607781548</c:v>
                </c:pt>
                <c:pt idx="102">
                  <c:v>0.33684656261326196</c:v>
                </c:pt>
                <c:pt idx="103">
                  <c:v>0.34200814102145194</c:v>
                </c:pt>
                <c:pt idx="104">
                  <c:v>0.33664178915363441</c:v>
                </c:pt>
                <c:pt idx="105">
                  <c:v>0.36439144002053281</c:v>
                </c:pt>
                <c:pt idx="106">
                  <c:v>0.39674088225359416</c:v>
                </c:pt>
                <c:pt idx="107">
                  <c:v>0.37867216468568082</c:v>
                </c:pt>
                <c:pt idx="108">
                  <c:v>0.37178451042691929</c:v>
                </c:pt>
                <c:pt idx="109">
                  <c:v>0.35627674989401897</c:v>
                </c:pt>
                <c:pt idx="110">
                  <c:v>0.3479668740178164</c:v>
                </c:pt>
                <c:pt idx="111">
                  <c:v>0.37655659777542139</c:v>
                </c:pt>
                <c:pt idx="112">
                  <c:v>0.40001812998349068</c:v>
                </c:pt>
                <c:pt idx="113">
                  <c:v>0.3765672075329885</c:v>
                </c:pt>
                <c:pt idx="114">
                  <c:v>0.38893264497297969</c:v>
                </c:pt>
                <c:pt idx="115">
                  <c:v>0.43876972323762969</c:v>
                </c:pt>
                <c:pt idx="116">
                  <c:v>0.39930949086293782</c:v>
                </c:pt>
                <c:pt idx="117">
                  <c:v>0.38099120289166311</c:v>
                </c:pt>
                <c:pt idx="118">
                  <c:v>0.39520039001348428</c:v>
                </c:pt>
                <c:pt idx="119">
                  <c:v>0.37485593931848743</c:v>
                </c:pt>
              </c:numCache>
            </c:numRef>
          </c:val>
          <c:smooth val="0"/>
          <c:extLst>
            <c:ext xmlns:c16="http://schemas.microsoft.com/office/drawing/2014/chart" uri="{C3380CC4-5D6E-409C-BE32-E72D297353CC}">
              <c16:uniqueId val="{00000000-D2A3-40D5-AAC9-0A34ADA5A0D7}"/>
            </c:ext>
          </c:extLst>
        </c:ser>
        <c:ser>
          <c:idx val="1"/>
          <c:order val="1"/>
          <c:tx>
            <c:strRef>
              <c:f>'Exports pC in 2005 USD'!$AU$1</c:f>
              <c:strCache>
                <c:ptCount val="1"/>
                <c:pt idx="0">
                  <c:v>Ratio Exportations Indépendant/Affilié</c:v>
                </c:pt>
              </c:strCache>
            </c:strRef>
          </c:tx>
          <c:spPr>
            <a:ln w="28575" cap="rnd">
              <a:solidFill>
                <a:schemeClr val="accent2"/>
              </a:solidFill>
              <a:round/>
            </a:ln>
            <a:effectLst/>
          </c:spPr>
          <c:marker>
            <c:symbol val="none"/>
          </c:marker>
          <c:cat>
            <c:numRef>
              <c:f>'Imports pC in 2005 USD'!$A$3:$A$122</c:f>
              <c:numCache>
                <c:formatCode>General</c:formatCode>
                <c:ptCount val="120"/>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pt idx="117">
                  <c:v>2017</c:v>
                </c:pt>
                <c:pt idx="118">
                  <c:v>2018</c:v>
                </c:pt>
                <c:pt idx="119">
                  <c:v>2019</c:v>
                </c:pt>
              </c:numCache>
            </c:numRef>
          </c:cat>
          <c:val>
            <c:numRef>
              <c:f>'Exports pC in 2005 USD'!$AU$3:$AU$122</c:f>
              <c:numCache>
                <c:formatCode>0.0000</c:formatCode>
                <c:ptCount val="120"/>
                <c:pt idx="0">
                  <c:v>0.50808360855429446</c:v>
                </c:pt>
                <c:pt idx="1">
                  <c:v>0.45617374316257064</c:v>
                </c:pt>
                <c:pt idx="2">
                  <c:v>0.45533440012898679</c:v>
                </c:pt>
                <c:pt idx="3">
                  <c:v>0.49166590562843759</c:v>
                </c:pt>
                <c:pt idx="4">
                  <c:v>0.60361590415294641</c:v>
                </c:pt>
                <c:pt idx="5">
                  <c:v>0.5929188567122391</c:v>
                </c:pt>
                <c:pt idx="6">
                  <c:v>0.63315665313312386</c:v>
                </c:pt>
                <c:pt idx="7">
                  <c:v>0.68750911167005924</c:v>
                </c:pt>
                <c:pt idx="8">
                  <c:v>0.60217481362853498</c:v>
                </c:pt>
                <c:pt idx="9">
                  <c:v>0.53740102567897741</c:v>
                </c:pt>
                <c:pt idx="10">
                  <c:v>0.51411502863658398</c:v>
                </c:pt>
                <c:pt idx="11">
                  <c:v>0.55005175446707411</c:v>
                </c:pt>
                <c:pt idx="12">
                  <c:v>0.57037239337685697</c:v>
                </c:pt>
                <c:pt idx="13">
                  <c:v>0.6137142977000869</c:v>
                </c:pt>
                <c:pt idx="14">
                  <c:v>0.68910087811337706</c:v>
                </c:pt>
                <c:pt idx="15">
                  <c:v>0.64479600485743804</c:v>
                </c:pt>
                <c:pt idx="16">
                  <c:v>0.97369530900711332</c:v>
                </c:pt>
                <c:pt idx="17">
                  <c:v>0.88774891540238043</c:v>
                </c:pt>
                <c:pt idx="18">
                  <c:v>0.79420922401279892</c:v>
                </c:pt>
                <c:pt idx="19">
                  <c:v>0.69614287899619787</c:v>
                </c:pt>
                <c:pt idx="20">
                  <c:v>0.55403065032151899</c:v>
                </c:pt>
                <c:pt idx="21">
                  <c:v>0.59345307842873962</c:v>
                </c:pt>
                <c:pt idx="22">
                  <c:v>0.43973221747099006</c:v>
                </c:pt>
                <c:pt idx="23">
                  <c:v>0.22291322563506913</c:v>
                </c:pt>
                <c:pt idx="24">
                  <c:v>0.20341318720877091</c:v>
                </c:pt>
                <c:pt idx="25">
                  <c:v>0.276546365053569</c:v>
                </c:pt>
                <c:pt idx="26">
                  <c:v>0.29209210239483885</c:v>
                </c:pt>
                <c:pt idx="27">
                  <c:v>0.32901805353753211</c:v>
                </c:pt>
                <c:pt idx="28">
                  <c:v>0.29229211022141249</c:v>
                </c:pt>
                <c:pt idx="29">
                  <c:v>0.21915462084336407</c:v>
                </c:pt>
                <c:pt idx="30">
                  <c:v>0.12897460116276527</c:v>
                </c:pt>
                <c:pt idx="31">
                  <c:v>0.1392336811967918</c:v>
                </c:pt>
                <c:pt idx="32">
                  <c:v>0.1356755993944169</c:v>
                </c:pt>
                <c:pt idx="33">
                  <c:v>0.18044430207766168</c:v>
                </c:pt>
                <c:pt idx="34">
                  <c:v>0.30830221053852475</c:v>
                </c:pt>
                <c:pt idx="35">
                  <c:v>0.31673558687388348</c:v>
                </c:pt>
                <c:pt idx="36">
                  <c:v>0.49542611812059911</c:v>
                </c:pt>
                <c:pt idx="37">
                  <c:v>0.54673449662645146</c:v>
                </c:pt>
                <c:pt idx="38">
                  <c:v>0.53987119694503971</c:v>
                </c:pt>
                <c:pt idx="39">
                  <c:v>0.52398879943278454</c:v>
                </c:pt>
                <c:pt idx="40">
                  <c:v>0.59326343425612327</c:v>
                </c:pt>
                <c:pt idx="41">
                  <c:v>0.39003787338096946</c:v>
                </c:pt>
                <c:pt idx="42">
                  <c:v>0.29974841919472967</c:v>
                </c:pt>
                <c:pt idx="43">
                  <c:v>0.2696165675702899</c:v>
                </c:pt>
                <c:pt idx="44">
                  <c:v>0.24153032681262443</c:v>
                </c:pt>
                <c:pt idx="45">
                  <c:v>0.74066612194733106</c:v>
                </c:pt>
                <c:pt idx="46">
                  <c:v>0.71913648731658797</c:v>
                </c:pt>
                <c:pt idx="47">
                  <c:v>0.54777973347667552</c:v>
                </c:pt>
                <c:pt idx="48">
                  <c:v>0.60227678371191395</c:v>
                </c:pt>
                <c:pt idx="49">
                  <c:v>0.54091897256015042</c:v>
                </c:pt>
                <c:pt idx="50">
                  <c:v>0.57072466648199538</c:v>
                </c:pt>
                <c:pt idx="51">
                  <c:v>0.61536753970090541</c:v>
                </c:pt>
                <c:pt idx="52">
                  <c:v>0.64381569653341075</c:v>
                </c:pt>
                <c:pt idx="53">
                  <c:v>0.63414643852595565</c:v>
                </c:pt>
                <c:pt idx="54">
                  <c:v>0.5435805996985742</c:v>
                </c:pt>
                <c:pt idx="55">
                  <c:v>0.53340914526769156</c:v>
                </c:pt>
                <c:pt idx="56">
                  <c:v>0.55144466682843818</c:v>
                </c:pt>
                <c:pt idx="57">
                  <c:v>0.52462792773717404</c:v>
                </c:pt>
                <c:pt idx="58">
                  <c:v>0.57677428761257421</c:v>
                </c:pt>
                <c:pt idx="59">
                  <c:v>0.55853697845717865</c:v>
                </c:pt>
                <c:pt idx="60">
                  <c:v>0.52385669226531151</c:v>
                </c:pt>
                <c:pt idx="61">
                  <c:v>0.50214744435678715</c:v>
                </c:pt>
                <c:pt idx="62">
                  <c:v>0.53077491667960464</c:v>
                </c:pt>
                <c:pt idx="63">
                  <c:v>0.55227793204039266</c:v>
                </c:pt>
                <c:pt idx="64">
                  <c:v>0.57715264896062679</c:v>
                </c:pt>
                <c:pt idx="65">
                  <c:v>0.53515171803969397</c:v>
                </c:pt>
                <c:pt idx="66">
                  <c:v>0.50325260791613224</c:v>
                </c:pt>
                <c:pt idx="67">
                  <c:v>0.46001298883629421</c:v>
                </c:pt>
                <c:pt idx="68">
                  <c:v>0.43980226981086767</c:v>
                </c:pt>
                <c:pt idx="69">
                  <c:v>0.46193612965037179</c:v>
                </c:pt>
                <c:pt idx="70">
                  <c:v>0.37134500020335021</c:v>
                </c:pt>
                <c:pt idx="71">
                  <c:v>0.37219717120804996</c:v>
                </c:pt>
                <c:pt idx="72">
                  <c:v>0.45244978542513187</c:v>
                </c:pt>
                <c:pt idx="73">
                  <c:v>0.46645918272448766</c:v>
                </c:pt>
                <c:pt idx="74">
                  <c:v>0.53551215691439491</c:v>
                </c:pt>
                <c:pt idx="75">
                  <c:v>0.59734949302804974</c:v>
                </c:pt>
                <c:pt idx="76">
                  <c:v>0.59377516577840528</c:v>
                </c:pt>
                <c:pt idx="77">
                  <c:v>0.57976402920359182</c:v>
                </c:pt>
                <c:pt idx="78">
                  <c:v>0.6152343920180291</c:v>
                </c:pt>
                <c:pt idx="79">
                  <c:v>0.6463403966536363</c:v>
                </c:pt>
                <c:pt idx="80">
                  <c:v>0.71091856528904585</c:v>
                </c:pt>
                <c:pt idx="81">
                  <c:v>0.58510562466055049</c:v>
                </c:pt>
                <c:pt idx="82">
                  <c:v>0.53178531076998403</c:v>
                </c:pt>
                <c:pt idx="83">
                  <c:v>0.5608659014504126</c:v>
                </c:pt>
                <c:pt idx="84">
                  <c:v>0.52799414479480977</c:v>
                </c:pt>
                <c:pt idx="85">
                  <c:v>0.55752005045110431</c:v>
                </c:pt>
                <c:pt idx="86">
                  <c:v>0.52517128670980862</c:v>
                </c:pt>
                <c:pt idx="87">
                  <c:v>0.46468481732056216</c:v>
                </c:pt>
                <c:pt idx="88">
                  <c:v>0.50035571201128637</c:v>
                </c:pt>
                <c:pt idx="89">
                  <c:v>0.43925610180480007</c:v>
                </c:pt>
                <c:pt idx="90">
                  <c:v>0.47808963600873328</c:v>
                </c:pt>
                <c:pt idx="91">
                  <c:v>0.44482032748377609</c:v>
                </c:pt>
                <c:pt idx="92">
                  <c:v>0.48055062386898656</c:v>
                </c:pt>
                <c:pt idx="93">
                  <c:v>0.47648253891671416</c:v>
                </c:pt>
                <c:pt idx="94">
                  <c:v>0.53094199452441815</c:v>
                </c:pt>
                <c:pt idx="95">
                  <c:v>0.50810561240415941</c:v>
                </c:pt>
                <c:pt idx="96">
                  <c:v>0.45792535675381912</c:v>
                </c:pt>
                <c:pt idx="97">
                  <c:v>0.50706947473406194</c:v>
                </c:pt>
                <c:pt idx="98">
                  <c:v>0.5323572424990648</c:v>
                </c:pt>
                <c:pt idx="99">
                  <c:v>0.52865462001506947</c:v>
                </c:pt>
                <c:pt idx="100">
                  <c:v>0.52753420921093797</c:v>
                </c:pt>
                <c:pt idx="101">
                  <c:v>0.47963250907502103</c:v>
                </c:pt>
                <c:pt idx="102">
                  <c:v>0.46179102356334034</c:v>
                </c:pt>
                <c:pt idx="103">
                  <c:v>0.43869757952252114</c:v>
                </c:pt>
                <c:pt idx="104">
                  <c:v>0.44651495590367912</c:v>
                </c:pt>
                <c:pt idx="105">
                  <c:v>0.48493661300919605</c:v>
                </c:pt>
                <c:pt idx="106">
                  <c:v>0.53150204213041741</c:v>
                </c:pt>
                <c:pt idx="107">
                  <c:v>0.52682867913680509</c:v>
                </c:pt>
                <c:pt idx="108">
                  <c:v>0.49236190845868305</c:v>
                </c:pt>
                <c:pt idx="109">
                  <c:v>0.38594444034643166</c:v>
                </c:pt>
                <c:pt idx="110">
                  <c:v>0.43953878085855747</c:v>
                </c:pt>
                <c:pt idx="111">
                  <c:v>0.51510795483695637</c:v>
                </c:pt>
                <c:pt idx="112">
                  <c:v>0.55336326150457449</c:v>
                </c:pt>
                <c:pt idx="113">
                  <c:v>0.56142920044729472</c:v>
                </c:pt>
                <c:pt idx="114">
                  <c:v>0.49079847268827698</c:v>
                </c:pt>
                <c:pt idx="115">
                  <c:v>0.49176246803881446</c:v>
                </c:pt>
                <c:pt idx="116">
                  <c:v>0.41189071828323254</c:v>
                </c:pt>
                <c:pt idx="117">
                  <c:v>0.38347229005101519</c:v>
                </c:pt>
                <c:pt idx="118">
                  <c:v>0.43299916304752156</c:v>
                </c:pt>
                <c:pt idx="119">
                  <c:v>0.40029867060285024</c:v>
                </c:pt>
              </c:numCache>
            </c:numRef>
          </c:val>
          <c:smooth val="0"/>
          <c:extLst>
            <c:ext xmlns:c16="http://schemas.microsoft.com/office/drawing/2014/chart" uri="{C3380CC4-5D6E-409C-BE32-E72D297353CC}">
              <c16:uniqueId val="{00000001-D2A3-40D5-AAC9-0A34ADA5A0D7}"/>
            </c:ext>
          </c:extLst>
        </c:ser>
        <c:dLbls>
          <c:showLegendKey val="0"/>
          <c:showVal val="0"/>
          <c:showCatName val="0"/>
          <c:showSerName val="0"/>
          <c:showPercent val="0"/>
          <c:showBubbleSize val="0"/>
        </c:dLbls>
        <c:smooth val="0"/>
        <c:axId val="1191937055"/>
        <c:axId val="1191940799"/>
      </c:lineChart>
      <c:catAx>
        <c:axId val="119193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91940799"/>
        <c:crosses val="autoZero"/>
        <c:auto val="1"/>
        <c:lblAlgn val="ctr"/>
        <c:lblOffset val="100"/>
        <c:noMultiLvlLbl val="0"/>
      </c:catAx>
      <c:valAx>
        <c:axId val="119194079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9193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9EFBE0E-8B6C-4F59-8F41-358DCEB009DC}" type="datetimeFigureOut">
              <a:rPr lang="fr-FR" smtClean="0"/>
              <a:t>09/02/2023</a:t>
            </a:fld>
            <a:endParaRPr lang="fr-F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429AD6E-4A91-4A62-9108-C6DBD9598127}" type="slidenum">
              <a:rPr lang="fr-FR" smtClean="0"/>
              <a:t>‹N°›</a:t>
            </a:fld>
            <a:endParaRPr lang="fr-F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678904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EFBE0E-8B6C-4F59-8F41-358DCEB009DC}" type="datetimeFigureOut">
              <a:rPr lang="fr-FR" smtClean="0"/>
              <a:t>09/02/2023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29AD6E-4A91-4A62-9108-C6DBD9598127}" type="slidenum">
              <a:rPr lang="fr-FR" smtClean="0"/>
              <a:t>‹N°›</a:t>
            </a:fld>
            <a:endParaRPr lang="fr-FR"/>
          </a:p>
        </p:txBody>
      </p:sp>
    </p:spTree>
    <p:extLst>
      <p:ext uri="{BB962C8B-B14F-4D97-AF65-F5344CB8AC3E}">
        <p14:creationId xmlns:p14="http://schemas.microsoft.com/office/powerpoint/2010/main" val="61757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EFBE0E-8B6C-4F59-8F41-358DCEB009DC}" type="datetimeFigureOut">
              <a:rPr lang="fr-FR" smtClean="0"/>
              <a:t>09/02/2023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29AD6E-4A91-4A62-9108-C6DBD9598127}" type="slidenum">
              <a:rPr lang="fr-FR" smtClean="0"/>
              <a:t>‹N°›</a:t>
            </a:fld>
            <a:endParaRPr lang="fr-FR"/>
          </a:p>
        </p:txBody>
      </p:sp>
    </p:spTree>
    <p:extLst>
      <p:ext uri="{BB962C8B-B14F-4D97-AF65-F5344CB8AC3E}">
        <p14:creationId xmlns:p14="http://schemas.microsoft.com/office/powerpoint/2010/main" val="151664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9EFBE0E-8B6C-4F59-8F41-358DCEB009DC}" type="datetimeFigureOut">
              <a:rPr lang="fr-FR" smtClean="0"/>
              <a:t>09/02/2023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29AD6E-4A91-4A62-9108-C6DBD9598127}" type="slidenum">
              <a:rPr lang="fr-FR" smtClean="0"/>
              <a:t>‹N°›</a:t>
            </a:fld>
            <a:endParaRPr lang="fr-FR"/>
          </a:p>
        </p:txBody>
      </p:sp>
    </p:spTree>
    <p:extLst>
      <p:ext uri="{BB962C8B-B14F-4D97-AF65-F5344CB8AC3E}">
        <p14:creationId xmlns:p14="http://schemas.microsoft.com/office/powerpoint/2010/main" val="139011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9EFBE0E-8B6C-4F59-8F41-358DCEB009DC}" type="datetimeFigureOut">
              <a:rPr lang="fr-FR" smtClean="0"/>
              <a:t>09/02/2023</a:t>
            </a:fld>
            <a:endParaRPr lang="fr-F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429AD6E-4A91-4A62-9108-C6DBD9598127}" type="slidenum">
              <a:rPr lang="fr-FR" smtClean="0"/>
              <a:t>‹N°›</a:t>
            </a:fld>
            <a:endParaRPr lang="fr-F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548348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9EFBE0E-8B6C-4F59-8F41-358DCEB009DC}" type="datetimeFigureOut">
              <a:rPr lang="fr-FR" smtClean="0"/>
              <a:t>09/02/2023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429AD6E-4A91-4A62-9108-C6DBD9598127}" type="slidenum">
              <a:rPr lang="fr-FR" smtClean="0"/>
              <a:t>‹N°›</a:t>
            </a:fld>
            <a:endParaRPr lang="fr-FR"/>
          </a:p>
        </p:txBody>
      </p:sp>
    </p:spTree>
    <p:extLst>
      <p:ext uri="{BB962C8B-B14F-4D97-AF65-F5344CB8AC3E}">
        <p14:creationId xmlns:p14="http://schemas.microsoft.com/office/powerpoint/2010/main" val="3083832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9EFBE0E-8B6C-4F59-8F41-358DCEB009DC}" type="datetimeFigureOut">
              <a:rPr lang="fr-FR" smtClean="0"/>
              <a:t>09/02/2023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429AD6E-4A91-4A62-9108-C6DBD9598127}" type="slidenum">
              <a:rPr lang="fr-FR" smtClean="0"/>
              <a:t>‹N°›</a:t>
            </a:fld>
            <a:endParaRPr lang="fr-FR"/>
          </a:p>
        </p:txBody>
      </p:sp>
    </p:spTree>
    <p:extLst>
      <p:ext uri="{BB962C8B-B14F-4D97-AF65-F5344CB8AC3E}">
        <p14:creationId xmlns:p14="http://schemas.microsoft.com/office/powerpoint/2010/main" val="27894291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9EFBE0E-8B6C-4F59-8F41-358DCEB009DC}" type="datetimeFigureOut">
              <a:rPr lang="fr-FR" smtClean="0"/>
              <a:t>09/02/2023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429AD6E-4A91-4A62-9108-C6DBD9598127}" type="slidenum">
              <a:rPr lang="fr-FR" smtClean="0"/>
              <a:t>‹N°›</a:t>
            </a:fld>
            <a:endParaRPr lang="fr-FR"/>
          </a:p>
        </p:txBody>
      </p:sp>
    </p:spTree>
    <p:extLst>
      <p:ext uri="{BB962C8B-B14F-4D97-AF65-F5344CB8AC3E}">
        <p14:creationId xmlns:p14="http://schemas.microsoft.com/office/powerpoint/2010/main" val="133721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FBE0E-8B6C-4F59-8F41-358DCEB009DC}" type="datetimeFigureOut">
              <a:rPr lang="fr-FR" smtClean="0"/>
              <a:t>09/02/2023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429AD6E-4A91-4A62-9108-C6DBD9598127}" type="slidenum">
              <a:rPr lang="fr-FR" smtClean="0"/>
              <a:t>‹N°›</a:t>
            </a:fld>
            <a:endParaRPr lang="fr-FR"/>
          </a:p>
        </p:txBody>
      </p:sp>
    </p:spTree>
    <p:extLst>
      <p:ext uri="{BB962C8B-B14F-4D97-AF65-F5344CB8AC3E}">
        <p14:creationId xmlns:p14="http://schemas.microsoft.com/office/powerpoint/2010/main" val="323803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9EFBE0E-8B6C-4F59-8F41-358DCEB009DC}" type="datetimeFigureOut">
              <a:rPr lang="fr-FR" smtClean="0"/>
              <a:t>09/02/2023</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429AD6E-4A91-4A62-9108-C6DBD9598127}"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62843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9EFBE0E-8B6C-4F59-8F41-358DCEB009DC}" type="datetimeFigureOut">
              <a:rPr lang="fr-FR" smtClean="0"/>
              <a:t>09/02/2023</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429AD6E-4A91-4A62-9108-C6DBD9598127}"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649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9EFBE0E-8B6C-4F59-8F41-358DCEB009DC}" type="datetimeFigureOut">
              <a:rPr lang="fr-FR" smtClean="0"/>
              <a:t>09/02/2023</a:t>
            </a:fld>
            <a:endParaRPr lang="fr-F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F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429AD6E-4A91-4A62-9108-C6DBD9598127}" type="slidenum">
              <a:rPr lang="fr-FR" smtClean="0"/>
              <a:t>‹N°›</a:t>
            </a:fld>
            <a:endParaRPr lang="fr-F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84397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2013dollars.com/" TargetMode="External"/><Relationship Id="rId2" Type="http://schemas.openxmlformats.org/officeDocument/2006/relationships/hyperlink" Target="https://www.usinflationcalculator.com/" TargetMode="External"/><Relationship Id="rId1" Type="http://schemas.openxmlformats.org/officeDocument/2006/relationships/slideLayout" Target="../slideLayouts/slideLayout2.xml"/><Relationship Id="rId4" Type="http://schemas.openxmlformats.org/officeDocument/2006/relationships/hyperlink" Target="https://liberalarts.oregonstate.edu/spp/polisci/research/inflation-conversion-factor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measuringworth.com/calculators/uscompar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ciencedirect.com/journal/data-in-brief/about/policies-and-guidelin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5124" y="1601820"/>
            <a:ext cx="8361229" cy="2021305"/>
          </a:xfrm>
        </p:spPr>
        <p:txBody>
          <a:bodyPr/>
          <a:lstStyle/>
          <a:p>
            <a:pPr algn="ctr">
              <a:lnSpc>
                <a:spcPct val="115000"/>
              </a:lnSpc>
              <a:spcAft>
                <a:spcPts val="800"/>
              </a:spcAft>
            </a:pPr>
            <a:r>
              <a:rPr lang="fr-FR" sz="2600" dirty="0">
                <a:effectLst/>
                <a:latin typeface="Calibri" panose="020F0502020204030204" pitchFamily="34" charset="0"/>
                <a:ea typeface="Times New Roman" panose="02020603050405020304" pitchFamily="18" charset="0"/>
              </a:rPr>
              <a:t>Produire des données dans le but de publier un data </a:t>
            </a:r>
            <a:r>
              <a:rPr lang="fr-FR" sz="2600" dirty="0" err="1">
                <a:effectLst/>
                <a:latin typeface="Calibri" panose="020F0502020204030204" pitchFamily="34" charset="0"/>
                <a:ea typeface="Times New Roman" panose="02020603050405020304" pitchFamily="18" charset="0"/>
              </a:rPr>
              <a:t>paper</a:t>
            </a:r>
            <a:r>
              <a:rPr lang="fr-FR" sz="2600" dirty="0">
                <a:effectLst/>
                <a:latin typeface="Calibri" panose="020F0502020204030204" pitchFamily="34" charset="0"/>
                <a:ea typeface="Times New Roman" panose="02020603050405020304" pitchFamily="18" charset="0"/>
              </a:rPr>
              <a:t> : l’exemple des données de commerce extérieur de long terme des Petites Economies Insulaires</a:t>
            </a: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ous-titre 2"/>
          <p:cNvSpPr>
            <a:spLocks noGrp="1"/>
          </p:cNvSpPr>
          <p:nvPr>
            <p:ph type="subTitle" idx="1"/>
          </p:nvPr>
        </p:nvSpPr>
        <p:spPr>
          <a:xfrm>
            <a:off x="1915125" y="4245527"/>
            <a:ext cx="8361228" cy="1197642"/>
          </a:xfrm>
        </p:spPr>
        <p:txBody>
          <a:bodyPr>
            <a:normAutofit/>
          </a:bodyPr>
          <a:lstStyle/>
          <a:p>
            <a:r>
              <a:rPr lang="fr-FR" sz="2400" dirty="0"/>
              <a:t>Nicolas LUCIC</a:t>
            </a:r>
          </a:p>
          <a:p>
            <a:endParaRPr lang="fr-FR" sz="1200" dirty="0"/>
          </a:p>
          <a:p>
            <a:r>
              <a:rPr lang="fr-FR" dirty="0"/>
              <a:t>09/02/2023</a:t>
            </a:r>
          </a:p>
        </p:txBody>
      </p:sp>
      <p:pic>
        <p:nvPicPr>
          <p:cNvPr id="4" name="Image 3">
            <a:extLst>
              <a:ext uri="{FF2B5EF4-FFF2-40B4-BE49-F238E27FC236}">
                <a16:creationId xmlns:a16="http://schemas.microsoft.com/office/drawing/2014/main" id="{E2F9ABDD-1072-4C46-889B-41DCBE7F7EA4}"/>
              </a:ext>
            </a:extLst>
          </p:cNvPr>
          <p:cNvPicPr>
            <a:picLocks noChangeAspect="1"/>
          </p:cNvPicPr>
          <p:nvPr/>
        </p:nvPicPr>
        <p:blipFill rotWithShape="1">
          <a:blip r:embed="rId2">
            <a:extLst>
              <a:ext uri="{28A0092B-C50C-407E-A947-70E740481C1C}">
                <a14:useLocalDpi xmlns:a14="http://schemas.microsoft.com/office/drawing/2010/main" val="0"/>
              </a:ext>
            </a:extLst>
          </a:blip>
          <a:srcRect l="3455" r="3761"/>
          <a:stretch/>
        </p:blipFill>
        <p:spPr>
          <a:xfrm>
            <a:off x="132080" y="5477486"/>
            <a:ext cx="3870774" cy="1197641"/>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D534E68F-099E-4DF0-9E75-DF2F41100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845" y="5479804"/>
            <a:ext cx="2250621" cy="1195324"/>
          </a:xfrm>
          <a:prstGeom prst="rect">
            <a:avLst/>
          </a:prstGeom>
        </p:spPr>
      </p:pic>
    </p:spTree>
    <p:extLst>
      <p:ext uri="{BB962C8B-B14F-4D97-AF65-F5344CB8AC3E}">
        <p14:creationId xmlns:p14="http://schemas.microsoft.com/office/powerpoint/2010/main" val="261155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638026"/>
            <a:ext cx="10354491" cy="709861"/>
          </a:xfrm>
        </p:spPr>
        <p:txBody>
          <a:bodyPr>
            <a:normAutofit/>
          </a:bodyPr>
          <a:lstStyle/>
          <a:p>
            <a:r>
              <a:rPr lang="fr-FR" sz="3100" dirty="0"/>
              <a:t>Passer des archives aux données</a:t>
            </a:r>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371596"/>
            <a:ext cx="10156487" cy="553999"/>
          </a:xfrm>
        </p:spPr>
        <p:txBody>
          <a:bodyPr>
            <a:normAutofit/>
          </a:bodyPr>
          <a:lstStyle/>
          <a:p>
            <a:pPr marL="0" indent="0">
              <a:buNone/>
            </a:pPr>
            <a:r>
              <a:rPr lang="fr-FR" sz="2200" dirty="0"/>
              <a:t>Exemple des archives navales des USA – île de Guam</a:t>
            </a:r>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2/</a:t>
            </a:r>
          </a:p>
        </p:txBody>
      </p:sp>
      <p:pic>
        <p:nvPicPr>
          <p:cNvPr id="5" name="Image 4">
            <a:extLst>
              <a:ext uri="{FF2B5EF4-FFF2-40B4-BE49-F238E27FC236}">
                <a16:creationId xmlns:a16="http://schemas.microsoft.com/office/drawing/2014/main" id="{59CD328F-8CDE-E28D-FC5B-DF02E9334066}"/>
              </a:ext>
            </a:extLst>
          </p:cNvPr>
          <p:cNvPicPr>
            <a:picLocks noChangeAspect="1"/>
          </p:cNvPicPr>
          <p:nvPr/>
        </p:nvPicPr>
        <p:blipFill>
          <a:blip r:embed="rId2"/>
          <a:stretch>
            <a:fillRect/>
          </a:stretch>
        </p:blipFill>
        <p:spPr>
          <a:xfrm>
            <a:off x="1043882" y="1925595"/>
            <a:ext cx="6108321" cy="4837611"/>
          </a:xfrm>
          <a:prstGeom prst="rect">
            <a:avLst/>
          </a:prstGeom>
        </p:spPr>
      </p:pic>
      <p:pic>
        <p:nvPicPr>
          <p:cNvPr id="8" name="Image 7">
            <a:extLst>
              <a:ext uri="{FF2B5EF4-FFF2-40B4-BE49-F238E27FC236}">
                <a16:creationId xmlns:a16="http://schemas.microsoft.com/office/drawing/2014/main" id="{E9189077-3E3B-0DDA-685E-D45C0FDBEC97}"/>
              </a:ext>
            </a:extLst>
          </p:cNvPr>
          <p:cNvPicPr>
            <a:picLocks noChangeAspect="1"/>
          </p:cNvPicPr>
          <p:nvPr/>
        </p:nvPicPr>
        <p:blipFill>
          <a:blip r:embed="rId3"/>
          <a:stretch>
            <a:fillRect/>
          </a:stretch>
        </p:blipFill>
        <p:spPr>
          <a:xfrm>
            <a:off x="7368409" y="1886032"/>
            <a:ext cx="4683892" cy="4971968"/>
          </a:xfrm>
          <a:prstGeom prst="rect">
            <a:avLst/>
          </a:prstGeom>
        </p:spPr>
      </p:pic>
    </p:spTree>
    <p:extLst>
      <p:ext uri="{BB962C8B-B14F-4D97-AF65-F5344CB8AC3E}">
        <p14:creationId xmlns:p14="http://schemas.microsoft.com/office/powerpoint/2010/main" val="398090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574526"/>
            <a:ext cx="10354491" cy="709861"/>
          </a:xfrm>
        </p:spPr>
        <p:txBody>
          <a:bodyPr>
            <a:normAutofit/>
          </a:bodyPr>
          <a:lstStyle/>
          <a:p>
            <a:r>
              <a:rPr lang="fr-FR" sz="3100" dirty="0"/>
              <a:t>Passer des données brutes à un jeu de données </a:t>
            </a:r>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536700"/>
            <a:ext cx="10156487" cy="4902200"/>
          </a:xfrm>
        </p:spPr>
        <p:txBody>
          <a:bodyPr>
            <a:normAutofit/>
          </a:bodyPr>
          <a:lstStyle/>
          <a:p>
            <a:r>
              <a:rPr lang="fr-FR" dirty="0"/>
              <a:t>Ma base de données est un mélange de données reprises à partir de plusieurs chercheurs (Bertram, VBT, B.R. Mitchell), de bases de données internationales (UNCTAD, WTO, UN </a:t>
            </a:r>
            <a:r>
              <a:rPr lang="fr-FR" dirty="0" err="1"/>
              <a:t>Statistical</a:t>
            </a:r>
            <a:r>
              <a:rPr lang="fr-FR" dirty="0"/>
              <a:t> </a:t>
            </a:r>
            <a:r>
              <a:rPr lang="fr-FR" dirty="0" err="1"/>
              <a:t>Yearbook</a:t>
            </a:r>
            <a:r>
              <a:rPr lang="fr-FR" dirty="0"/>
              <a:t>, UN Population Division, …) et de données collectées par moi-même au sein des archives et des divisions statistiques.</a:t>
            </a:r>
          </a:p>
          <a:p>
            <a:r>
              <a:rPr lang="fr-FR" dirty="0"/>
              <a:t>Quand c’est possible, croisement des données entre les différentes sources. Si valeurs contradictoires, meilleure réputation sélectionnée.</a:t>
            </a:r>
          </a:p>
          <a:p>
            <a:pPr marL="0" indent="0">
              <a:buNone/>
            </a:pPr>
            <a:r>
              <a:rPr lang="fr-FR" u="sng" dirty="0"/>
              <a:t>Défi principal :</a:t>
            </a:r>
            <a:r>
              <a:rPr lang="fr-FR" dirty="0"/>
              <a:t> Passer des données individuelles de chaque année et dans chaque valeur nationale (ex: importations en francs en 1905 à la Réunion) à des valeurs comparables entre elles pour chaque île.</a:t>
            </a:r>
          </a:p>
          <a:p>
            <a:pPr marL="0" indent="0">
              <a:buNone/>
            </a:pPr>
            <a:r>
              <a:rPr lang="fr-FR" dirty="0">
                <a:sym typeface="Wingdings" panose="05000000000000000000" pitchFamily="2" charset="2"/>
              </a:rPr>
              <a:t> Après avoir trouvé la source, puis la donnée brute, il faut trouver :</a:t>
            </a:r>
          </a:p>
          <a:p>
            <a:pPr>
              <a:buFontTx/>
              <a:buChar char="-"/>
            </a:pPr>
            <a:r>
              <a:rPr lang="fr-FR" dirty="0">
                <a:sym typeface="Wingdings" panose="05000000000000000000" pitchFamily="2" charset="2"/>
              </a:rPr>
              <a:t>Les taux de change vis-à-vis du USD sur toute la période,</a:t>
            </a:r>
          </a:p>
          <a:p>
            <a:pPr>
              <a:buFontTx/>
              <a:buChar char="-"/>
            </a:pPr>
            <a:r>
              <a:rPr lang="fr-FR" dirty="0">
                <a:sym typeface="Wingdings" panose="05000000000000000000" pitchFamily="2" charset="2"/>
              </a:rPr>
              <a:t>Les populations totales sur toute la période,</a:t>
            </a:r>
          </a:p>
          <a:p>
            <a:pPr>
              <a:buFontTx/>
              <a:buChar char="-"/>
            </a:pPr>
            <a:r>
              <a:rPr lang="fr-FR" dirty="0"/>
              <a:t>L’inflation cumulée du dollar par rapport à l’année 2005. </a:t>
            </a:r>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2/</a:t>
            </a:r>
          </a:p>
        </p:txBody>
      </p:sp>
    </p:spTree>
    <p:extLst>
      <p:ext uri="{BB962C8B-B14F-4D97-AF65-F5344CB8AC3E}">
        <p14:creationId xmlns:p14="http://schemas.microsoft.com/office/powerpoint/2010/main" val="207372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574526"/>
            <a:ext cx="10354491" cy="709861"/>
          </a:xfrm>
        </p:spPr>
        <p:txBody>
          <a:bodyPr>
            <a:normAutofit/>
          </a:bodyPr>
          <a:lstStyle/>
          <a:p>
            <a:r>
              <a:rPr lang="fr-FR" sz="3100" dirty="0"/>
              <a:t>Passer des données brutes à des données comparables</a:t>
            </a:r>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536700"/>
            <a:ext cx="10156487" cy="4902200"/>
          </a:xfrm>
        </p:spPr>
        <p:txBody>
          <a:bodyPr>
            <a:normAutofit/>
          </a:bodyPr>
          <a:lstStyle/>
          <a:p>
            <a:r>
              <a:rPr lang="fr-FR" dirty="0"/>
              <a:t>Ma base de données est un mélange de données reprises à partir de plusieurs chercheurs (Bertram, VBT, B.R. Mitchell), de bases de données internationales (UNCTAD, WTO, UN </a:t>
            </a:r>
            <a:r>
              <a:rPr lang="fr-FR" dirty="0" err="1"/>
              <a:t>Statistical</a:t>
            </a:r>
            <a:r>
              <a:rPr lang="fr-FR" dirty="0"/>
              <a:t> </a:t>
            </a:r>
            <a:r>
              <a:rPr lang="fr-FR" dirty="0" err="1"/>
              <a:t>Yearbook</a:t>
            </a:r>
            <a:r>
              <a:rPr lang="fr-FR" dirty="0"/>
              <a:t>, UN Population Division, …) et de données collectées par moi-même au sein des archives et des divisions statistiques.</a:t>
            </a:r>
          </a:p>
          <a:p>
            <a:r>
              <a:rPr lang="fr-FR" dirty="0"/>
              <a:t>Quand c’est possible, croisement des données entre les différentes sources. Si valeurs contradictoires, meilleure réputation sélectionnée.</a:t>
            </a:r>
          </a:p>
          <a:p>
            <a:pPr marL="0" indent="0">
              <a:buNone/>
            </a:pPr>
            <a:r>
              <a:rPr lang="fr-FR" u="sng" dirty="0"/>
              <a:t>Défi principal :</a:t>
            </a:r>
            <a:r>
              <a:rPr lang="fr-FR" dirty="0"/>
              <a:t> Passer des données individuelles de chaque année et dans chaque valeur nationale (ex: importations en francs en 1905 à la Réunion) à des valeurs comparables entre elles pour chaque île.</a:t>
            </a:r>
          </a:p>
          <a:p>
            <a:pPr marL="0" indent="0">
              <a:buNone/>
            </a:pPr>
            <a:r>
              <a:rPr lang="fr-FR" dirty="0">
                <a:sym typeface="Wingdings" panose="05000000000000000000" pitchFamily="2" charset="2"/>
              </a:rPr>
              <a:t> Après avoir trouvé la source, puis la donnée brute, il faut trouver :</a:t>
            </a:r>
          </a:p>
          <a:p>
            <a:pPr>
              <a:buFontTx/>
              <a:buChar char="-"/>
            </a:pPr>
            <a:r>
              <a:rPr lang="fr-FR" dirty="0">
                <a:sym typeface="Wingdings" panose="05000000000000000000" pitchFamily="2" charset="2"/>
              </a:rPr>
              <a:t>Les taux de change vis-à-vis du USD sur toute la période,</a:t>
            </a:r>
          </a:p>
          <a:p>
            <a:pPr>
              <a:buFontTx/>
              <a:buChar char="-"/>
            </a:pPr>
            <a:r>
              <a:rPr lang="fr-FR" dirty="0">
                <a:sym typeface="Wingdings" panose="05000000000000000000" pitchFamily="2" charset="2"/>
              </a:rPr>
              <a:t>Les populations totales sur toute la période,</a:t>
            </a:r>
          </a:p>
          <a:p>
            <a:pPr>
              <a:buFontTx/>
              <a:buChar char="-"/>
            </a:pPr>
            <a:r>
              <a:rPr lang="fr-FR" dirty="0"/>
              <a:t>L’inflation cumulée du dollar par rapport à l’année 2005. </a:t>
            </a:r>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2/</a:t>
            </a:r>
          </a:p>
        </p:txBody>
      </p:sp>
    </p:spTree>
    <p:extLst>
      <p:ext uri="{BB962C8B-B14F-4D97-AF65-F5344CB8AC3E}">
        <p14:creationId xmlns:p14="http://schemas.microsoft.com/office/powerpoint/2010/main" val="270408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574526"/>
            <a:ext cx="10354491" cy="709861"/>
          </a:xfrm>
        </p:spPr>
        <p:txBody>
          <a:bodyPr>
            <a:normAutofit/>
          </a:bodyPr>
          <a:lstStyle/>
          <a:p>
            <a:r>
              <a:rPr lang="fr-FR" sz="3100" dirty="0"/>
              <a:t>Etapes Intermédiaires</a:t>
            </a:r>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536700"/>
            <a:ext cx="10156487" cy="4902200"/>
          </a:xfrm>
        </p:spPr>
        <p:txBody>
          <a:bodyPr>
            <a:normAutofit/>
          </a:bodyPr>
          <a:lstStyle/>
          <a:p>
            <a:pPr marL="457200" indent="-457200">
              <a:buAutoNum type="arabicParenR"/>
            </a:pPr>
            <a:r>
              <a:rPr lang="fr-FR" dirty="0"/>
              <a:t>Les taux de change sont généralement disponibles au sein des services statistiques des banques centrales. Ces dernières ont rarement des données avant les années 1940. </a:t>
            </a:r>
            <a:r>
              <a:rPr lang="fr-FR" b="1" dirty="0"/>
              <a:t>Pour les grandes monnaies, il y a un site</a:t>
            </a:r>
            <a:r>
              <a:rPr lang="fr-FR" dirty="0"/>
              <a:t> (</a:t>
            </a:r>
            <a:r>
              <a:rPr lang="fr-FR" dirty="0" err="1"/>
              <a:t>MeasuringWorth</a:t>
            </a:r>
            <a:r>
              <a:rPr lang="fr-FR" dirty="0"/>
              <a:t> crée par le Pr. Lawrence </a:t>
            </a:r>
            <a:r>
              <a:rPr lang="fr-FR" dirty="0" err="1"/>
              <a:t>Officer</a:t>
            </a:r>
            <a:r>
              <a:rPr lang="fr-FR" dirty="0"/>
              <a:t>) </a:t>
            </a:r>
            <a:r>
              <a:rPr lang="fr-FR" b="1" dirty="0"/>
              <a:t>permettant  de remonter au début du XXème siècle</a:t>
            </a:r>
            <a:r>
              <a:rPr lang="fr-FR" dirty="0"/>
              <a:t>, voire avant pour le USD/GBP. Les années manquantes ont été trouvés dans différents fonds </a:t>
            </a:r>
            <a:r>
              <a:rPr lang="fr-FR" dirty="0" err="1"/>
              <a:t>archivaux</a:t>
            </a:r>
            <a:r>
              <a:rPr lang="fr-FR" dirty="0"/>
              <a:t>. Etant donné que la plupart des grandes monnaies suivaient l’étalon-or, la convertibilité avec les autres monnaies a été notée, par exemple dans les </a:t>
            </a:r>
            <a:r>
              <a:rPr lang="fr-FR" i="1" dirty="0"/>
              <a:t>Annuaires Statistiques</a:t>
            </a:r>
            <a:r>
              <a:rPr lang="fr-FR" dirty="0"/>
              <a:t>. </a:t>
            </a:r>
          </a:p>
          <a:p>
            <a:pPr marL="457200" indent="-457200">
              <a:buAutoNum type="arabicParenR"/>
            </a:pPr>
            <a:r>
              <a:rPr lang="fr-FR" dirty="0"/>
              <a:t>Les données de population sont difficiles à stabiliser pour les PEI et sont sujettes à d’importants débats avec une portée politique comme en Nouvelle Calédonie. </a:t>
            </a:r>
            <a:r>
              <a:rPr lang="fr-FR" b="1" dirty="0"/>
              <a:t>UNPD avec le Hyde Project</a:t>
            </a:r>
            <a:r>
              <a:rPr lang="fr-FR" dirty="0"/>
              <a:t> fournit des bases de données complètes de la population estimée entre 1800 et 2019 pour les territoires indépendants uniquement. A partir de 1950 pour certains territoires affiliés. Le reste des données provient des recensements des populations effectuées par les gouvernements coloniaux. Entre </a:t>
            </a:r>
            <a:r>
              <a:rPr lang="fr-FR" b="1" dirty="0"/>
              <a:t>les années de recensement</a:t>
            </a:r>
            <a:r>
              <a:rPr lang="fr-FR" dirty="0"/>
              <a:t>, j’ai effectué des estimations en prenant simplement les taux de croissance entre deux points à moins que je puisse trouver des taux de croissance mentionnés dans les archives ou la littérature. </a:t>
            </a:r>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2/</a:t>
            </a:r>
          </a:p>
        </p:txBody>
      </p:sp>
    </p:spTree>
    <p:extLst>
      <p:ext uri="{BB962C8B-B14F-4D97-AF65-F5344CB8AC3E}">
        <p14:creationId xmlns:p14="http://schemas.microsoft.com/office/powerpoint/2010/main" val="227383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574526"/>
            <a:ext cx="10354491" cy="709861"/>
          </a:xfrm>
        </p:spPr>
        <p:txBody>
          <a:bodyPr>
            <a:normAutofit/>
          </a:bodyPr>
          <a:lstStyle/>
          <a:p>
            <a:r>
              <a:rPr lang="fr-FR" sz="3100" dirty="0"/>
              <a:t>Etapes Intermédiaires – Zoom sur l’inflation</a:t>
            </a:r>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536700"/>
            <a:ext cx="10156487" cy="4902200"/>
          </a:xfrm>
        </p:spPr>
        <p:txBody>
          <a:bodyPr>
            <a:normAutofit/>
          </a:bodyPr>
          <a:lstStyle/>
          <a:p>
            <a:pPr marL="457200" indent="-457200">
              <a:buFont typeface="+mj-lt"/>
              <a:buAutoNum type="arabicParenR" startAt="3"/>
            </a:pPr>
            <a:r>
              <a:rPr lang="fr-FR" dirty="0"/>
              <a:t>La partie la plus compliquée de ces étapes intermédiaires est la création d’une base de donnée de l’inflation cumulée du Dollar Américain. Pour se faire, on se place sur point de vue de 2005 afin de suivre la méthodologie déjà établie par Bertram. Alors, 1 USD courant en 2005 = 1 USD 2005 constant. </a:t>
            </a:r>
            <a:r>
              <a:rPr lang="fr-FR" b="1" dirty="0"/>
              <a:t>La valeur du dollar après 2005 est moindre alors que la valeur du dollar avant 2005 est supérieure. </a:t>
            </a:r>
          </a:p>
          <a:p>
            <a:pPr>
              <a:buFont typeface="Wingdings" panose="05000000000000000000" pitchFamily="2" charset="2"/>
              <a:buChar char="à"/>
            </a:pPr>
            <a:r>
              <a:rPr lang="fr-FR" dirty="0">
                <a:sym typeface="Wingdings" panose="05000000000000000000" pitchFamily="2" charset="2"/>
              </a:rPr>
              <a:t>Pour trouver la valeur de l’inflation annuelle, le US Bureau of Labor </a:t>
            </a:r>
            <a:r>
              <a:rPr lang="fr-FR" dirty="0" err="1">
                <a:sym typeface="Wingdings" panose="05000000000000000000" pitchFamily="2" charset="2"/>
              </a:rPr>
              <a:t>Statistics</a:t>
            </a:r>
            <a:r>
              <a:rPr lang="fr-FR" dirty="0">
                <a:sym typeface="Wingdings" panose="05000000000000000000" pitchFamily="2" charset="2"/>
              </a:rPr>
              <a:t> publie des données disponibles en ligne ici : </a:t>
            </a:r>
            <a:r>
              <a:rPr lang="fr-FR" dirty="0">
                <a:sym typeface="Wingdings" panose="05000000000000000000" pitchFamily="2" charset="2"/>
                <a:hlinkClick r:id="rId2"/>
              </a:rPr>
              <a:t>https://www.usinflationcalculator.com/</a:t>
            </a:r>
            <a:r>
              <a:rPr lang="fr-FR" dirty="0">
                <a:sym typeface="Wingdings" panose="05000000000000000000" pitchFamily="2" charset="2"/>
              </a:rPr>
              <a:t>. Ce site permet de donner la valeur d’un dollar d’une année, plus exactement le taux multiplicateur à appliquer aux valeurs de commerce extérieur d’une année par rapport à 2005.         </a:t>
            </a:r>
            <a:r>
              <a:rPr lang="fr-FR" u="sng" dirty="0">
                <a:sym typeface="Wingdings" panose="05000000000000000000" pitchFamily="2" charset="2"/>
              </a:rPr>
              <a:t>Exemple </a:t>
            </a:r>
            <a:r>
              <a:rPr lang="fr-FR" dirty="0">
                <a:sym typeface="Wingdings" panose="05000000000000000000" pitchFamily="2" charset="2"/>
              </a:rPr>
              <a:t>: En 1913, 1 USD a le même pouvoir d’achat que 19,73 USD en 2005. </a:t>
            </a:r>
          </a:p>
          <a:p>
            <a:pPr>
              <a:buFont typeface="Wingdings" panose="05000000000000000000" pitchFamily="2" charset="2"/>
              <a:buChar char="à"/>
            </a:pPr>
            <a:r>
              <a:rPr lang="fr-FR" dirty="0">
                <a:sym typeface="Wingdings" panose="05000000000000000000" pitchFamily="2" charset="2"/>
              </a:rPr>
              <a:t>Problème : cette base unifiée ne fonctionne qu’à partir de 1913. Le site </a:t>
            </a:r>
            <a:r>
              <a:rPr lang="fr-FR" dirty="0">
                <a:sym typeface="Wingdings" panose="05000000000000000000" pitchFamily="2" charset="2"/>
                <a:hlinkClick r:id="rId3"/>
              </a:rPr>
              <a:t>https://www.in2013dollars.com/</a:t>
            </a:r>
            <a:r>
              <a:rPr lang="fr-FR" dirty="0">
                <a:sym typeface="Wingdings" panose="05000000000000000000" pitchFamily="2" charset="2"/>
              </a:rPr>
              <a:t> permet de compiler les données d’inflation annuelle de 1635 à 1912 approximées par le Pr. Robert </a:t>
            </a:r>
            <a:r>
              <a:rPr lang="fr-FR" dirty="0" err="1">
                <a:sym typeface="Wingdings" panose="05000000000000000000" pitchFamily="2" charset="2"/>
              </a:rPr>
              <a:t>Sahr</a:t>
            </a:r>
            <a:r>
              <a:rPr lang="fr-FR" dirty="0">
                <a:sym typeface="Wingdings" panose="05000000000000000000" pitchFamily="2" charset="2"/>
              </a:rPr>
              <a:t> disponibles ici : </a:t>
            </a:r>
            <a:r>
              <a:rPr lang="fr-FR" dirty="0">
                <a:sym typeface="Wingdings" panose="05000000000000000000" pitchFamily="2" charset="2"/>
                <a:hlinkClick r:id="rId4"/>
              </a:rPr>
              <a:t>https://liberalarts.oregonstate.edu/spp/polisci/research/inflation-conversion-factors</a:t>
            </a:r>
            <a:r>
              <a:rPr lang="fr-FR" dirty="0">
                <a:sym typeface="Wingdings" panose="05000000000000000000" pitchFamily="2" charset="2"/>
              </a:rPr>
              <a:t> </a:t>
            </a:r>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2/</a:t>
            </a:r>
          </a:p>
        </p:txBody>
      </p:sp>
    </p:spTree>
    <p:extLst>
      <p:ext uri="{BB962C8B-B14F-4D97-AF65-F5344CB8AC3E}">
        <p14:creationId xmlns:p14="http://schemas.microsoft.com/office/powerpoint/2010/main" val="119766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574526"/>
            <a:ext cx="10354491" cy="709861"/>
          </a:xfrm>
        </p:spPr>
        <p:txBody>
          <a:bodyPr>
            <a:normAutofit/>
          </a:bodyPr>
          <a:lstStyle/>
          <a:p>
            <a:r>
              <a:rPr lang="fr-FR" sz="3100" dirty="0"/>
              <a:t>Zoom sur l’inflation - Suite</a:t>
            </a:r>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536700"/>
            <a:ext cx="10156487" cy="4902200"/>
          </a:xfrm>
        </p:spPr>
        <p:txBody>
          <a:bodyPr>
            <a:normAutofit/>
          </a:bodyPr>
          <a:lstStyle/>
          <a:p>
            <a:pPr marL="457200" indent="-457200">
              <a:buFont typeface="+mj-lt"/>
              <a:buAutoNum type="arabicParenR" startAt="3"/>
            </a:pPr>
            <a:r>
              <a:rPr lang="fr-FR" dirty="0"/>
              <a:t>Il a également une autre mesure de l’inflation de 1790-Présent qui est disponible sur le site de </a:t>
            </a:r>
            <a:r>
              <a:rPr lang="fr-FR" dirty="0">
                <a:hlinkClick r:id="rId2"/>
              </a:rPr>
              <a:t>https://www.measuringworth.com/calculators/uscompare/</a:t>
            </a:r>
            <a:r>
              <a:rPr lang="fr-FR" dirty="0"/>
              <a:t>, par </a:t>
            </a:r>
            <a:r>
              <a:rPr lang="en-US" b="0" i="0" dirty="0">
                <a:effectLst/>
                <a:latin typeface="+mj-lt"/>
              </a:rPr>
              <a:t>Samuel H. Williamson, "Seven Ways to Compute the Relative Value of a U.S. Dollar Amount, 1790 to present," </a:t>
            </a:r>
            <a:r>
              <a:rPr lang="en-US" b="0" i="0" dirty="0" err="1">
                <a:effectLst/>
                <a:latin typeface="+mj-lt"/>
              </a:rPr>
              <a:t>MeasuringWorth</a:t>
            </a:r>
            <a:r>
              <a:rPr lang="en-US" b="0" i="0" dirty="0">
                <a:effectLst/>
                <a:latin typeface="+mj-lt"/>
              </a:rPr>
              <a:t>, 2023. </a:t>
            </a:r>
            <a:r>
              <a:rPr lang="fr-FR" b="0" i="0" dirty="0">
                <a:effectLst/>
                <a:latin typeface="+mj-lt"/>
              </a:rPr>
              <a:t>Cette mesure est très proche des </a:t>
            </a:r>
            <a:r>
              <a:rPr lang="fr-FR" dirty="0">
                <a:latin typeface="+mj-lt"/>
              </a:rPr>
              <a:t>valeurs cumulatives estimées du dollar de la précédente mesure. </a:t>
            </a:r>
          </a:p>
          <a:p>
            <a:pPr marL="457200" indent="-457200">
              <a:buFont typeface="+mj-lt"/>
              <a:buAutoNum type="arabicParenR" startAt="3"/>
            </a:pPr>
            <a:endParaRPr lang="fr-FR" dirty="0">
              <a:latin typeface="+mj-lt"/>
              <a:sym typeface="Wingdings" panose="05000000000000000000" pitchFamily="2" charset="2"/>
            </a:endParaRPr>
          </a:p>
          <a:p>
            <a:pPr>
              <a:buFont typeface="Wingdings" panose="05000000000000000000" pitchFamily="2" charset="2"/>
              <a:buChar char="à"/>
            </a:pPr>
            <a:r>
              <a:rPr lang="fr-FR" dirty="0">
                <a:latin typeface="+mj-lt"/>
                <a:sym typeface="Wingdings" panose="05000000000000000000" pitchFamily="2" charset="2"/>
              </a:rPr>
              <a:t>Potentiel biais principal de la démarche : il y a au moins 6 mesures différentes de l’inflation historique, par exemple, en salaire, en % du PIB, en « statut » (par rapport au salaire moyen d’une profession, en pouvoir économique des plus riches, en prix du carburant et en </a:t>
            </a:r>
            <a:r>
              <a:rPr lang="fr-FR" b="1" dirty="0">
                <a:latin typeface="+mj-lt"/>
                <a:sym typeface="Wingdings" panose="05000000000000000000" pitchFamily="2" charset="2"/>
              </a:rPr>
              <a:t>prix des biens (CPI Index)</a:t>
            </a:r>
            <a:r>
              <a:rPr lang="fr-FR" dirty="0">
                <a:latin typeface="+mj-lt"/>
                <a:sym typeface="Wingdings" panose="05000000000000000000" pitchFamily="2" charset="2"/>
              </a:rPr>
              <a:t>. C’est cette dernière méthode que l’on utilise dans ce travail étant donné que l’on cherche à mesurer l’évolution du prix des biens importés et exportés par les PEI. </a:t>
            </a:r>
          </a:p>
          <a:p>
            <a:pPr>
              <a:buFont typeface="Wingdings" panose="05000000000000000000" pitchFamily="2" charset="2"/>
              <a:buChar char="à"/>
            </a:pPr>
            <a:r>
              <a:rPr lang="fr-FR" dirty="0">
                <a:latin typeface="+mj-lt"/>
                <a:sym typeface="Wingdings" panose="05000000000000000000" pitchFamily="2" charset="2"/>
              </a:rPr>
              <a:t>J’ai donc construit une base unie de l’inflation cumulée par rapport au 2005 USD qu’il faut lire de cette manière : </a:t>
            </a:r>
            <a:r>
              <a:rPr lang="fr-FR" b="1" dirty="0">
                <a:latin typeface="+mj-lt"/>
                <a:sym typeface="Wingdings" panose="05000000000000000000" pitchFamily="2" charset="2"/>
              </a:rPr>
              <a:t>de combien faut-il multiplier le commerce extérieur d’une certaine année pour supprimer l’effet de l’inflation ? </a:t>
            </a:r>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2/</a:t>
            </a:r>
          </a:p>
        </p:txBody>
      </p:sp>
    </p:spTree>
    <p:extLst>
      <p:ext uri="{BB962C8B-B14F-4D97-AF65-F5344CB8AC3E}">
        <p14:creationId xmlns:p14="http://schemas.microsoft.com/office/powerpoint/2010/main" val="361541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663426"/>
            <a:ext cx="10354491" cy="709861"/>
          </a:xfrm>
        </p:spPr>
        <p:txBody>
          <a:bodyPr>
            <a:normAutofit/>
          </a:bodyPr>
          <a:lstStyle/>
          <a:p>
            <a:r>
              <a:rPr lang="fr-FR" sz="3100" dirty="0"/>
              <a:t>Structure finale du jeu de données</a:t>
            </a:r>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2/</a:t>
            </a:r>
          </a:p>
        </p:txBody>
      </p:sp>
      <p:pic>
        <p:nvPicPr>
          <p:cNvPr id="5" name="Image 4">
            <a:extLst>
              <a:ext uri="{FF2B5EF4-FFF2-40B4-BE49-F238E27FC236}">
                <a16:creationId xmlns:a16="http://schemas.microsoft.com/office/drawing/2014/main" id="{8FD9186A-0516-9FEB-F3DD-E2CE34FC40F4}"/>
              </a:ext>
            </a:extLst>
          </p:cNvPr>
          <p:cNvPicPr>
            <a:picLocks noChangeAspect="1"/>
          </p:cNvPicPr>
          <p:nvPr/>
        </p:nvPicPr>
        <p:blipFill>
          <a:blip r:embed="rId2"/>
          <a:stretch>
            <a:fillRect/>
          </a:stretch>
        </p:blipFill>
        <p:spPr>
          <a:xfrm>
            <a:off x="-123999" y="2133600"/>
            <a:ext cx="12315999" cy="4722105"/>
          </a:xfrm>
          <a:prstGeom prst="rect">
            <a:avLst/>
          </a:prstGeom>
        </p:spPr>
      </p:pic>
    </p:spTree>
    <p:extLst>
      <p:ext uri="{BB962C8B-B14F-4D97-AF65-F5344CB8AC3E}">
        <p14:creationId xmlns:p14="http://schemas.microsoft.com/office/powerpoint/2010/main" val="2910013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574526"/>
            <a:ext cx="10354491" cy="709861"/>
          </a:xfrm>
        </p:spPr>
        <p:txBody>
          <a:bodyPr>
            <a:normAutofit/>
          </a:bodyPr>
          <a:lstStyle/>
          <a:p>
            <a:r>
              <a:rPr lang="fr-FR" sz="3100" dirty="0"/>
              <a:t>Structure du data </a:t>
            </a:r>
            <a:r>
              <a:rPr lang="fr-FR" sz="3100" dirty="0" err="1"/>
              <a:t>paper</a:t>
            </a:r>
            <a:endParaRPr lang="fr-FR" sz="3100" dirty="0"/>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536700"/>
            <a:ext cx="10156487" cy="4902200"/>
          </a:xfrm>
        </p:spPr>
        <p:txBody>
          <a:bodyPr>
            <a:normAutofit/>
          </a:bodyPr>
          <a:lstStyle/>
          <a:p>
            <a:r>
              <a:rPr lang="fr-FR" dirty="0"/>
              <a:t>Publication doit s’adapter au support de la publication visée. Règles non-uniformes pour la publication des data </a:t>
            </a:r>
            <a:r>
              <a:rPr lang="fr-FR" dirty="0" err="1"/>
              <a:t>papers</a:t>
            </a:r>
            <a:r>
              <a:rPr lang="fr-FR" dirty="0"/>
              <a:t>.</a:t>
            </a:r>
          </a:p>
          <a:p>
            <a:r>
              <a:rPr lang="fr-FR" dirty="0"/>
              <a:t>Pour mon data </a:t>
            </a:r>
            <a:r>
              <a:rPr lang="fr-FR" dirty="0" err="1"/>
              <a:t>paper</a:t>
            </a:r>
            <a:r>
              <a:rPr lang="fr-FR" dirty="0"/>
              <a:t>, le papier scientifique en soi n’a pas a été très long (4-8 pages), la mise en forme des données est très importante (granularité, sourçage, réutilisation facilitée, prise en main intuitive) </a:t>
            </a:r>
            <a:r>
              <a:rPr lang="fr-FR" dirty="0">
                <a:sym typeface="Wingdings" panose="05000000000000000000" pitchFamily="2" charset="2"/>
              </a:rPr>
              <a:t> il faut penser du point de vue d’un utilisateur qui n’est pas familier de ces données et qui ne connait pas le sujet. </a:t>
            </a:r>
          </a:p>
          <a:p>
            <a:r>
              <a:rPr lang="fr-FR" dirty="0">
                <a:sym typeface="Wingdings" panose="05000000000000000000" pitchFamily="2" charset="2"/>
              </a:rPr>
              <a:t>En plus du papier scientifique qui explique la démarche précise, la méthodologie, les difficultés techniques (ex : comment gérer les données manquantes pour une île ?), l’intérêt de recherche et la période d’utilisation possible des données, deux fichiers </a:t>
            </a:r>
            <a:r>
              <a:rPr lang="fr-FR" dirty="0" err="1">
                <a:sym typeface="Wingdings" panose="05000000000000000000" pitchFamily="2" charset="2"/>
              </a:rPr>
              <a:t>excel</a:t>
            </a:r>
            <a:r>
              <a:rPr lang="fr-FR" dirty="0">
                <a:sym typeface="Wingdings" panose="05000000000000000000" pitchFamily="2" charset="2"/>
              </a:rPr>
              <a:t> seront joints (un avec le détail par île, un autre avec uniquement les îles avec données complètes 1900-2019). </a:t>
            </a:r>
          </a:p>
          <a:p>
            <a:r>
              <a:rPr lang="fr-FR" dirty="0">
                <a:sym typeface="Wingdings" panose="05000000000000000000" pitchFamily="2" charset="2"/>
              </a:rPr>
              <a:t>Pas d’interprétation des données, résultats, d’introduction, de discussion dans le papier.</a:t>
            </a:r>
          </a:p>
          <a:p>
            <a:pPr marL="0" indent="0">
              <a:buNone/>
            </a:pPr>
            <a:r>
              <a:rPr lang="fr-FR" dirty="0">
                <a:sym typeface="Wingdings" panose="05000000000000000000" pitchFamily="2" charset="2"/>
              </a:rPr>
              <a:t>  Je me pose encore la question de la forme de publication précise des données (par îles, par données, par année, …).</a:t>
            </a:r>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3/</a:t>
            </a:r>
          </a:p>
        </p:txBody>
      </p:sp>
    </p:spTree>
    <p:extLst>
      <p:ext uri="{BB962C8B-B14F-4D97-AF65-F5344CB8AC3E}">
        <p14:creationId xmlns:p14="http://schemas.microsoft.com/office/powerpoint/2010/main" val="152737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574526"/>
            <a:ext cx="10354491" cy="709861"/>
          </a:xfrm>
        </p:spPr>
        <p:txBody>
          <a:bodyPr>
            <a:normAutofit/>
          </a:bodyPr>
          <a:lstStyle/>
          <a:p>
            <a:r>
              <a:rPr lang="fr-FR" sz="3100" dirty="0"/>
              <a:t>Exigences de publication pour </a:t>
            </a:r>
            <a:r>
              <a:rPr lang="fr-FR" sz="3100" i="1" dirty="0"/>
              <a:t>Data in Brief</a:t>
            </a:r>
            <a:r>
              <a:rPr lang="fr-FR" sz="3100" dirty="0"/>
              <a:t> </a:t>
            </a:r>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536700"/>
            <a:ext cx="10156487" cy="4902200"/>
          </a:xfrm>
        </p:spPr>
        <p:txBody>
          <a:bodyPr>
            <a:normAutofit/>
          </a:bodyPr>
          <a:lstStyle/>
          <a:p>
            <a:r>
              <a:rPr lang="fr-FR" dirty="0"/>
              <a:t>Données doivent être possédées par les auteurs ou alors avoir le droit de les réutiliser.</a:t>
            </a:r>
          </a:p>
          <a:p>
            <a:r>
              <a:rPr lang="fr-FR" dirty="0"/>
              <a:t>Données simulées, données négatives, données de questionnaires, données brutes avec toutes les précautions éthiques sont bienvenues dans </a:t>
            </a:r>
            <a:r>
              <a:rPr lang="fr-FR" i="1" dirty="0"/>
              <a:t>DIB</a:t>
            </a:r>
            <a:r>
              <a:rPr lang="fr-FR" dirty="0"/>
              <a:t>.</a:t>
            </a:r>
          </a:p>
          <a:p>
            <a:r>
              <a:rPr lang="fr-FR" dirty="0"/>
              <a:t>Les données ayant servi pour un autre article, les données de case </a:t>
            </a:r>
            <a:r>
              <a:rPr lang="fr-FR" dirty="0" err="1"/>
              <a:t>study</a:t>
            </a:r>
            <a:r>
              <a:rPr lang="fr-FR" dirty="0"/>
              <a:t> (souvent très sensibles), les méta-analyses, les données secondaires seules ne sont pas acceptées dans </a:t>
            </a:r>
            <a:r>
              <a:rPr lang="fr-FR" i="1" dirty="0"/>
              <a:t>DIB</a:t>
            </a:r>
            <a:r>
              <a:rPr lang="fr-FR" dirty="0"/>
              <a:t>.</a:t>
            </a:r>
          </a:p>
          <a:p>
            <a:r>
              <a:rPr lang="fr-FR" dirty="0"/>
              <a:t>Toutes les données doivent être déposées dans un entrepôt publique de données, spécialisé dans la discipline si possible. </a:t>
            </a:r>
            <a:r>
              <a:rPr lang="fr-FR" i="1" dirty="0"/>
              <a:t>DIB</a:t>
            </a:r>
            <a:r>
              <a:rPr lang="fr-FR" dirty="0"/>
              <a:t> propose une longue liste ci-contre : </a:t>
            </a:r>
            <a:r>
              <a:rPr lang="fr-FR" dirty="0">
                <a:hlinkClick r:id="rId2"/>
              </a:rPr>
              <a:t>https://www.sciencedirect.com/journal/data-in-brief/about/policies-and-guidelines</a:t>
            </a:r>
            <a:r>
              <a:rPr lang="fr-FR" dirty="0"/>
              <a:t> </a:t>
            </a:r>
          </a:p>
          <a:p>
            <a:r>
              <a:rPr lang="fr-FR" dirty="0"/>
              <a:t>2 conditions : l’entrepôt assigne un numéro persistent unique global pour le jeu de données et il est possible de télécharger les données complètes facilement.</a:t>
            </a:r>
          </a:p>
          <a:p>
            <a:r>
              <a:rPr lang="fr-FR" dirty="0"/>
              <a:t>Données originales non publiées autre part.</a:t>
            </a:r>
          </a:p>
          <a:p>
            <a:endParaRPr lang="fr-FR" dirty="0"/>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3/</a:t>
            </a:r>
          </a:p>
        </p:txBody>
      </p:sp>
    </p:spTree>
    <p:extLst>
      <p:ext uri="{BB962C8B-B14F-4D97-AF65-F5344CB8AC3E}">
        <p14:creationId xmlns:p14="http://schemas.microsoft.com/office/powerpoint/2010/main" val="2388092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574526"/>
            <a:ext cx="10354491" cy="709861"/>
          </a:xfrm>
        </p:spPr>
        <p:txBody>
          <a:bodyPr>
            <a:normAutofit/>
          </a:bodyPr>
          <a:lstStyle/>
          <a:p>
            <a:r>
              <a:rPr lang="fr-FR" sz="3100" dirty="0"/>
              <a:t>Questions des évaluateurs pour </a:t>
            </a:r>
            <a:r>
              <a:rPr lang="fr-FR" sz="3100" i="1" dirty="0"/>
              <a:t>Data in Brief</a:t>
            </a:r>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536700"/>
            <a:ext cx="10156487" cy="4902200"/>
          </a:xfrm>
        </p:spPr>
        <p:txBody>
          <a:bodyPr>
            <a:normAutofit lnSpcReduction="10000"/>
          </a:bodyPr>
          <a:lstStyle/>
          <a:p>
            <a:pPr algn="l" fontAlgn="auto">
              <a:buFont typeface="+mj-lt"/>
              <a:buAutoNum type="arabicPeriod"/>
            </a:pPr>
            <a:r>
              <a:rPr lang="en-US" b="0" i="0" dirty="0">
                <a:effectLst/>
                <a:latin typeface="+mj-lt"/>
              </a:rPr>
              <a:t>Are these data original and produced by the authors?</a:t>
            </a:r>
          </a:p>
          <a:p>
            <a:pPr algn="l" fontAlgn="auto">
              <a:buFont typeface="+mj-lt"/>
              <a:buAutoNum type="arabicPeriod"/>
            </a:pPr>
            <a:r>
              <a:rPr lang="en-US" b="0" i="0" dirty="0">
                <a:effectLst/>
                <a:latin typeface="+mj-lt"/>
              </a:rPr>
              <a:t>Are these data secondary (e.g., censuses, government databases, organizational records)?</a:t>
            </a:r>
          </a:p>
          <a:p>
            <a:pPr algn="l" fontAlgn="auto">
              <a:buFont typeface="+mj-lt"/>
              <a:buAutoNum type="arabicPeriod"/>
            </a:pPr>
            <a:r>
              <a:rPr lang="en-US" b="0" i="0" dirty="0">
                <a:effectLst/>
                <a:latin typeface="+mj-lt"/>
              </a:rPr>
              <a:t>Have the authors used a questionnaire or survey?</a:t>
            </a:r>
          </a:p>
          <a:p>
            <a:pPr algn="l" fontAlgn="auto">
              <a:buFont typeface="+mj-lt"/>
              <a:buAutoNum type="arabicPeriod"/>
            </a:pPr>
            <a:r>
              <a:rPr lang="en-US" b="0" i="0" dirty="0">
                <a:effectLst/>
                <a:latin typeface="+mj-lt"/>
              </a:rPr>
              <a:t>Do the authors adequately explain to the research community the utility of these data in the “Value of data” section?</a:t>
            </a:r>
          </a:p>
          <a:p>
            <a:pPr algn="l" fontAlgn="auto">
              <a:buFont typeface="+mj-lt"/>
              <a:buAutoNum type="arabicPeriod"/>
            </a:pPr>
            <a:r>
              <a:rPr lang="en-US" b="0" i="0" dirty="0">
                <a:effectLst/>
                <a:latin typeface="+mj-lt"/>
              </a:rPr>
              <a:t>Are these data described clearly in the “Data” section?</a:t>
            </a:r>
          </a:p>
          <a:p>
            <a:pPr algn="l" fontAlgn="auto">
              <a:buFont typeface="+mj-lt"/>
              <a:buAutoNum type="arabicPeriod"/>
            </a:pPr>
            <a:r>
              <a:rPr lang="en-US" b="0" i="0" dirty="0">
                <a:effectLst/>
                <a:latin typeface="+mj-lt"/>
              </a:rPr>
              <a:t>Is the protocol/method for generating these data adequately described in “Experimental design, materials, and methods” section?</a:t>
            </a:r>
          </a:p>
          <a:p>
            <a:pPr algn="l" fontAlgn="auto">
              <a:buFont typeface="+mj-lt"/>
              <a:buAutoNum type="arabicPeriod"/>
            </a:pPr>
            <a:r>
              <a:rPr lang="en-US" b="0" i="0" dirty="0">
                <a:effectLst/>
                <a:latin typeface="+mj-lt"/>
              </a:rPr>
              <a:t>Have the authors provided the raw data related to any tables, graphs, images, and charts, etc.?</a:t>
            </a:r>
          </a:p>
          <a:p>
            <a:pPr algn="l" fontAlgn="auto">
              <a:buFont typeface="+mj-lt"/>
              <a:buAutoNum type="arabicPeriod"/>
            </a:pPr>
            <a:r>
              <a:rPr lang="en-US" b="0" i="0" dirty="0">
                <a:effectLst/>
                <a:latin typeface="+mj-lt"/>
              </a:rPr>
              <a:t>Are these data publicly available in a repository?</a:t>
            </a:r>
          </a:p>
          <a:p>
            <a:pPr algn="l" fontAlgn="auto">
              <a:buFont typeface="+mj-lt"/>
              <a:buAutoNum type="arabicPeriod"/>
            </a:pPr>
            <a:r>
              <a:rPr lang="en-US" b="0" i="0" dirty="0">
                <a:effectLst/>
                <a:latin typeface="+mj-lt"/>
              </a:rPr>
              <a:t>If this data article is related to an existing primary research article is there any duplication? If yes, please comment on this.</a:t>
            </a:r>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3/</a:t>
            </a:r>
          </a:p>
        </p:txBody>
      </p:sp>
    </p:spTree>
    <p:extLst>
      <p:ext uri="{BB962C8B-B14F-4D97-AF65-F5344CB8AC3E}">
        <p14:creationId xmlns:p14="http://schemas.microsoft.com/office/powerpoint/2010/main" val="257361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599" y="592463"/>
            <a:ext cx="10014857" cy="685800"/>
          </a:xfrm>
        </p:spPr>
        <p:txBody>
          <a:bodyPr>
            <a:normAutofit/>
          </a:bodyPr>
          <a:lstStyle/>
          <a:p>
            <a:r>
              <a:rPr lang="fr-FR" sz="3100" dirty="0"/>
              <a:t>Déroulement de séance</a:t>
            </a:r>
          </a:p>
        </p:txBody>
      </p:sp>
      <p:sp>
        <p:nvSpPr>
          <p:cNvPr id="3" name="Espace réservé du contenu 2"/>
          <p:cNvSpPr>
            <a:spLocks noGrp="1"/>
          </p:cNvSpPr>
          <p:nvPr>
            <p:ph idx="1"/>
          </p:nvPr>
        </p:nvSpPr>
        <p:spPr>
          <a:xfrm>
            <a:off x="1371599" y="2078031"/>
            <a:ext cx="9601200" cy="3774129"/>
          </a:xfrm>
        </p:spPr>
        <p:txBody>
          <a:bodyPr>
            <a:normAutofit/>
          </a:bodyPr>
          <a:lstStyle/>
          <a:p>
            <a:pPr marL="0" indent="0">
              <a:buNone/>
            </a:pPr>
            <a:r>
              <a:rPr lang="fr-FR" sz="2600" b="1" dirty="0"/>
              <a:t>1/ Présentation de l’idée de recherche</a:t>
            </a:r>
          </a:p>
          <a:p>
            <a:pPr marL="0" indent="0">
              <a:buNone/>
            </a:pPr>
            <a:endParaRPr lang="fr-FR" sz="2600" b="1" u="sng" dirty="0"/>
          </a:p>
          <a:p>
            <a:pPr marL="0" indent="0">
              <a:buNone/>
            </a:pPr>
            <a:r>
              <a:rPr lang="fr-FR" sz="2600" b="1" dirty="0"/>
              <a:t>2/ Caractéristiques du jeu de données</a:t>
            </a:r>
          </a:p>
          <a:p>
            <a:pPr marL="0" indent="0">
              <a:buNone/>
            </a:pPr>
            <a:endParaRPr lang="fr-FR" sz="2200" dirty="0"/>
          </a:p>
          <a:p>
            <a:pPr marL="0" indent="0">
              <a:buNone/>
            </a:pPr>
            <a:r>
              <a:rPr lang="fr-FR" sz="2600" b="1" dirty="0"/>
              <a:t>3/ Composition et utilité du data </a:t>
            </a:r>
            <a:r>
              <a:rPr lang="fr-FR" sz="2600" b="1" dirty="0" err="1"/>
              <a:t>paper</a:t>
            </a:r>
            <a:endParaRPr lang="fr-FR" sz="2600" b="1" dirty="0"/>
          </a:p>
          <a:p>
            <a:pPr marL="0" indent="0">
              <a:buNone/>
            </a:pPr>
            <a:endParaRPr lang="fr-FR" sz="2200" dirty="0"/>
          </a:p>
        </p:txBody>
      </p:sp>
    </p:spTree>
    <p:extLst>
      <p:ext uri="{BB962C8B-B14F-4D97-AF65-F5344CB8AC3E}">
        <p14:creationId xmlns:p14="http://schemas.microsoft.com/office/powerpoint/2010/main" val="165270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574526"/>
            <a:ext cx="10354491" cy="709861"/>
          </a:xfrm>
        </p:spPr>
        <p:txBody>
          <a:bodyPr>
            <a:normAutofit/>
          </a:bodyPr>
          <a:lstStyle/>
          <a:p>
            <a:r>
              <a:rPr lang="fr-FR" sz="3100" dirty="0"/>
              <a:t>Importance des data </a:t>
            </a:r>
            <a:r>
              <a:rPr lang="fr-FR" sz="3100" dirty="0" err="1"/>
              <a:t>papers</a:t>
            </a:r>
            <a:endParaRPr lang="fr-FR" sz="3100" dirty="0"/>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536700"/>
            <a:ext cx="10156487" cy="4902200"/>
          </a:xfrm>
        </p:spPr>
        <p:txBody>
          <a:bodyPr>
            <a:normAutofit/>
          </a:bodyPr>
          <a:lstStyle/>
          <a:p>
            <a:r>
              <a:rPr lang="fr-FR" dirty="0"/>
              <a:t>Permet de valoriser des produits de recherche qui n’étaient pas forcément publiés correctement jusque là.</a:t>
            </a:r>
          </a:p>
          <a:p>
            <a:r>
              <a:rPr lang="fr-FR" dirty="0"/>
              <a:t>Permet de se faire publier assez rapidement sans procédures trop longues.</a:t>
            </a:r>
          </a:p>
          <a:p>
            <a:r>
              <a:rPr lang="fr-FR" dirty="0"/>
              <a:t>Permet de se faire citer si le produit de la recherche s’insère dans des débats actuels et peut-être repris par les autres chercheurs du domaine.</a:t>
            </a:r>
          </a:p>
          <a:p>
            <a:r>
              <a:rPr lang="fr-FR" dirty="0"/>
              <a:t>Permet de mettre en avant son objet de recherche en facilitant la recherche future.</a:t>
            </a:r>
          </a:p>
          <a:p>
            <a:endParaRPr lang="fr-FR" dirty="0"/>
          </a:p>
          <a:p>
            <a:r>
              <a:rPr lang="fr-FR" dirty="0"/>
              <a:t>Permet de développer certains « </a:t>
            </a:r>
            <a:r>
              <a:rPr lang="fr-FR" dirty="0" err="1"/>
              <a:t>skills</a:t>
            </a:r>
            <a:r>
              <a:rPr lang="fr-FR" dirty="0"/>
              <a:t> » :  recherche dans les archives, gestion de larges bases de données, minutie et détails dans la gestion des sources, …</a:t>
            </a:r>
          </a:p>
          <a:p>
            <a:r>
              <a:rPr lang="fr-FR" dirty="0"/>
              <a:t>Produit de recherche encore assez novateur en France.</a:t>
            </a:r>
          </a:p>
          <a:p>
            <a:r>
              <a:rPr lang="fr-FR" dirty="0"/>
              <a:t>Produits compris et demandés dans les financements disponibles au niveau français et encore plus au niveau européens. </a:t>
            </a:r>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3/</a:t>
            </a:r>
          </a:p>
        </p:txBody>
      </p:sp>
    </p:spTree>
    <p:extLst>
      <p:ext uri="{BB962C8B-B14F-4D97-AF65-F5344CB8AC3E}">
        <p14:creationId xmlns:p14="http://schemas.microsoft.com/office/powerpoint/2010/main" val="3192497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574526"/>
            <a:ext cx="10354491" cy="709861"/>
          </a:xfrm>
        </p:spPr>
        <p:txBody>
          <a:bodyPr>
            <a:normAutofit/>
          </a:bodyPr>
          <a:lstStyle/>
          <a:p>
            <a:r>
              <a:rPr lang="fr-FR" sz="3100" dirty="0"/>
              <a:t>Difficultés liés à la construction du data </a:t>
            </a:r>
            <a:r>
              <a:rPr lang="fr-FR" sz="3100" dirty="0" err="1"/>
              <a:t>paper</a:t>
            </a:r>
            <a:endParaRPr lang="fr-FR" sz="3100" dirty="0"/>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460500"/>
            <a:ext cx="10156487" cy="5130800"/>
          </a:xfrm>
        </p:spPr>
        <p:txBody>
          <a:bodyPr>
            <a:normAutofit lnSpcReduction="10000"/>
          </a:bodyPr>
          <a:lstStyle/>
          <a:p>
            <a:r>
              <a:rPr lang="fr-FR" dirty="0"/>
              <a:t>Problèmes méthodologiques dans mon cas : la meilleure solution aurait été de prendre l’inflation de chaque île (ou métropole liée à chaque île) pour avoir la meilleure précision quant à l’équivalent 2005 USD du commerce extérieur par tête. Les inflations liées à chaque grande monnaie européenne ont été collectées. Théoriquement ne fonctionne pas : quelle comparabilité finale ? </a:t>
            </a:r>
          </a:p>
          <a:p>
            <a:pPr>
              <a:buFont typeface="Wingdings" panose="05000000000000000000" pitchFamily="2" charset="2"/>
              <a:buChar char="à"/>
            </a:pPr>
            <a:r>
              <a:rPr lang="fr-FR" dirty="0">
                <a:sym typeface="Wingdings" panose="05000000000000000000" pitchFamily="2" charset="2"/>
              </a:rPr>
              <a:t>Théoriquement, la différence des inflations entre monnaies est censée entre contenue dans les taux de changes mais ces derniers n’étaient pas flottants à l’époque. </a:t>
            </a:r>
            <a:endParaRPr lang="fr-FR" dirty="0"/>
          </a:p>
          <a:p>
            <a:r>
              <a:rPr lang="fr-FR" dirty="0"/>
              <a:t>Les données manquantes pour une île sont un problème majeur : pour l’analyse économétrique, il faut soit supprimer toute l’île soit supprimer l’année manquante pour toutes les îles. </a:t>
            </a:r>
            <a:r>
              <a:rPr lang="fr-FR" u="sng" dirty="0"/>
              <a:t>Solution </a:t>
            </a:r>
            <a:r>
              <a:rPr lang="fr-FR" dirty="0"/>
              <a:t>: utiliser les données de croissance régionale du PIB pour simuler les données manquantes.</a:t>
            </a:r>
          </a:p>
          <a:p>
            <a:r>
              <a:rPr lang="fr-FR" dirty="0"/>
              <a:t>La qualité des services statistiques de l’époque restreint la disponibilité finale des données qu’il est possible de retrouver.</a:t>
            </a:r>
          </a:p>
          <a:p>
            <a:r>
              <a:rPr lang="fr-FR" dirty="0"/>
              <a:t>Les données sont très dispersées parmi les différents services statistiques et </a:t>
            </a:r>
            <a:r>
              <a:rPr lang="fr-FR" dirty="0" err="1"/>
              <a:t>archivaux</a:t>
            </a:r>
            <a:r>
              <a:rPr lang="fr-FR" dirty="0"/>
              <a:t> autour du monde.</a:t>
            </a:r>
          </a:p>
          <a:p>
            <a:pPr marL="0" indent="0">
              <a:buNone/>
            </a:pPr>
            <a:r>
              <a:rPr lang="fr-FR" dirty="0">
                <a:sym typeface="Wingdings" panose="05000000000000000000" pitchFamily="2" charset="2"/>
              </a:rPr>
              <a:t>  Besoin de connaître les spécialistes historiens des zones concernées.</a:t>
            </a:r>
            <a:endParaRPr lang="fr-FR" dirty="0"/>
          </a:p>
          <a:p>
            <a:endParaRPr lang="fr-FR" dirty="0"/>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3/</a:t>
            </a:r>
          </a:p>
        </p:txBody>
      </p:sp>
    </p:spTree>
    <p:extLst>
      <p:ext uri="{BB962C8B-B14F-4D97-AF65-F5344CB8AC3E}">
        <p14:creationId xmlns:p14="http://schemas.microsoft.com/office/powerpoint/2010/main" val="2079202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8188" y="2338139"/>
            <a:ext cx="10354491" cy="1255961"/>
          </a:xfrm>
        </p:spPr>
        <p:txBody>
          <a:bodyPr>
            <a:noAutofit/>
          </a:bodyPr>
          <a:lstStyle/>
          <a:p>
            <a:pPr algn="ctr"/>
            <a:r>
              <a:rPr lang="fr-FR" sz="4000" dirty="0"/>
              <a:t>Merci de votre attention, je suis à votre disposition pour d’éventuelles questions</a:t>
            </a:r>
          </a:p>
        </p:txBody>
      </p:sp>
      <p:sp>
        <p:nvSpPr>
          <p:cNvPr id="4" name="Titre 1">
            <a:extLst>
              <a:ext uri="{FF2B5EF4-FFF2-40B4-BE49-F238E27FC236}">
                <a16:creationId xmlns:a16="http://schemas.microsoft.com/office/drawing/2014/main" id="{D2802B5D-ED22-3676-9CC1-640FB85F8672}"/>
              </a:ext>
            </a:extLst>
          </p:cNvPr>
          <p:cNvSpPr txBox="1">
            <a:spLocks/>
          </p:cNvSpPr>
          <p:nvPr/>
        </p:nvSpPr>
        <p:spPr>
          <a:xfrm>
            <a:off x="1298188" y="4154239"/>
            <a:ext cx="10354491" cy="1014661"/>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fr-FR" sz="3200" dirty="0"/>
              <a:t>Nicolas Lucic - Doctorant Univ. Réunion et UMI SOURCE</a:t>
            </a:r>
          </a:p>
          <a:p>
            <a:pPr algn="ctr"/>
            <a:r>
              <a:rPr lang="fr-FR" sz="3200" dirty="0"/>
              <a:t>lucic.nicolas@gmail.com</a:t>
            </a:r>
          </a:p>
        </p:txBody>
      </p:sp>
    </p:spTree>
    <p:extLst>
      <p:ext uri="{BB962C8B-B14F-4D97-AF65-F5344CB8AC3E}">
        <p14:creationId xmlns:p14="http://schemas.microsoft.com/office/powerpoint/2010/main" val="263143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481266"/>
            <a:ext cx="10354491" cy="709861"/>
          </a:xfrm>
        </p:spPr>
        <p:txBody>
          <a:bodyPr>
            <a:normAutofit/>
          </a:bodyPr>
          <a:lstStyle/>
          <a:p>
            <a:r>
              <a:rPr lang="fr-FR" sz="3100" dirty="0"/>
              <a:t>Contexte du sujet</a:t>
            </a:r>
          </a:p>
        </p:txBody>
      </p:sp>
      <p:sp>
        <p:nvSpPr>
          <p:cNvPr id="6" name="Espace réservé du contenu 5">
            <a:extLst>
              <a:ext uri="{FF2B5EF4-FFF2-40B4-BE49-F238E27FC236}">
                <a16:creationId xmlns:a16="http://schemas.microsoft.com/office/drawing/2014/main" id="{77389501-6BC3-464C-87CB-700724398567}"/>
              </a:ext>
            </a:extLst>
          </p:cNvPr>
          <p:cNvSpPr>
            <a:spLocks noGrp="1"/>
          </p:cNvSpPr>
          <p:nvPr>
            <p:ph idx="1"/>
          </p:nvPr>
        </p:nvSpPr>
        <p:spPr>
          <a:xfrm>
            <a:off x="1399787" y="1502228"/>
            <a:ext cx="10156487" cy="4506686"/>
          </a:xfrm>
        </p:spPr>
        <p:txBody>
          <a:bodyPr>
            <a:normAutofit/>
          </a:bodyPr>
          <a:lstStyle/>
          <a:p>
            <a:r>
              <a:rPr lang="fr-FR" sz="2200" dirty="0"/>
              <a:t>Différence importante de niveaux de développement économiques, sanitaires et éducationnels entre les économies insulaires affiliées et économies insulaires indépendantes.</a:t>
            </a:r>
          </a:p>
          <a:p>
            <a:endParaRPr lang="fr-FR" sz="2200" dirty="0"/>
          </a:p>
          <a:p>
            <a:r>
              <a:rPr lang="fr-FR" sz="2200" dirty="0"/>
              <a:t>La littérature a expliqué la différence entre ces niveaux de développement moyens par le statut politique des PEID, lié aux coûts économiques et politiques de l’indépendance. </a:t>
            </a:r>
          </a:p>
          <a:p>
            <a:endParaRPr lang="fr-FR" sz="2200" dirty="0"/>
          </a:p>
          <a:p>
            <a:r>
              <a:rPr lang="fr-FR" sz="2200" dirty="0"/>
              <a:t>Deux modèles théoriques explicatifs existent : la période des indépendances est la source des divergences actuelles vs. les trajectoires entre îles étaient divergentes avant les indépendances et ces dernières n’ont eu qu’un effet limité.</a:t>
            </a:r>
          </a:p>
        </p:txBody>
      </p:sp>
      <p:sp>
        <p:nvSpPr>
          <p:cNvPr id="3" name="ZoneTexte 2">
            <a:extLst>
              <a:ext uri="{FF2B5EF4-FFF2-40B4-BE49-F238E27FC236}">
                <a16:creationId xmlns:a16="http://schemas.microsoft.com/office/drawing/2014/main" id="{5518DBAB-2F25-130D-4253-659F90ECA0E0}"/>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1/</a:t>
            </a:r>
          </a:p>
        </p:txBody>
      </p:sp>
    </p:spTree>
    <p:extLst>
      <p:ext uri="{BB962C8B-B14F-4D97-AF65-F5344CB8AC3E}">
        <p14:creationId xmlns:p14="http://schemas.microsoft.com/office/powerpoint/2010/main" val="16117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4770" y="397044"/>
            <a:ext cx="10014857" cy="685800"/>
          </a:xfrm>
        </p:spPr>
        <p:txBody>
          <a:bodyPr>
            <a:normAutofit/>
          </a:bodyPr>
          <a:lstStyle/>
          <a:p>
            <a:r>
              <a:rPr lang="fr-FR" sz="3100" dirty="0"/>
              <a:t>Modèles explicatifs</a:t>
            </a:r>
          </a:p>
        </p:txBody>
      </p:sp>
      <p:sp>
        <p:nvSpPr>
          <p:cNvPr id="3" name="Espace réservé du contenu 2"/>
          <p:cNvSpPr>
            <a:spLocks noGrp="1"/>
          </p:cNvSpPr>
          <p:nvPr>
            <p:ph idx="1"/>
          </p:nvPr>
        </p:nvSpPr>
        <p:spPr>
          <a:xfrm>
            <a:off x="943097" y="1231058"/>
            <a:ext cx="4681848" cy="4620120"/>
          </a:xfrm>
        </p:spPr>
        <p:txBody>
          <a:bodyPr>
            <a:normAutofit/>
          </a:bodyPr>
          <a:lstStyle/>
          <a:p>
            <a:r>
              <a:rPr lang="fr-FR" sz="2200" dirty="0"/>
              <a:t>Base théorique pour Bertram (2014) : dans les PEI importations permettent d’approximer le niveau de vie des populations.</a:t>
            </a:r>
          </a:p>
          <a:p>
            <a:r>
              <a:rPr lang="fr-FR" sz="2200" dirty="0"/>
              <a:t>Modèle 1 suit les bases théoriques des auteurs à partir de 1995. </a:t>
            </a:r>
          </a:p>
          <a:p>
            <a:r>
              <a:rPr lang="fr-FR" sz="2200" dirty="0"/>
              <a:t>Modèle 2 serait une explication nouvelle avec une divergence existante avant la période des indépendances.</a:t>
            </a:r>
          </a:p>
          <a:p>
            <a:endParaRPr lang="fr-FR" sz="2200" dirty="0"/>
          </a:p>
        </p:txBody>
      </p:sp>
      <p:pic>
        <p:nvPicPr>
          <p:cNvPr id="8" name="Image 7">
            <a:extLst>
              <a:ext uri="{FF2B5EF4-FFF2-40B4-BE49-F238E27FC236}">
                <a16:creationId xmlns:a16="http://schemas.microsoft.com/office/drawing/2014/main" id="{88B0054D-187E-4233-9327-A12FD9F08DE8}"/>
              </a:ext>
            </a:extLst>
          </p:cNvPr>
          <p:cNvPicPr>
            <a:picLocks noChangeAspect="1"/>
          </p:cNvPicPr>
          <p:nvPr/>
        </p:nvPicPr>
        <p:blipFill>
          <a:blip r:embed="rId2"/>
          <a:stretch>
            <a:fillRect/>
          </a:stretch>
        </p:blipFill>
        <p:spPr>
          <a:xfrm>
            <a:off x="5624944" y="1231057"/>
            <a:ext cx="6567055" cy="4482051"/>
          </a:xfrm>
          <a:prstGeom prst="rect">
            <a:avLst/>
          </a:prstGeom>
        </p:spPr>
      </p:pic>
      <p:sp>
        <p:nvSpPr>
          <p:cNvPr id="4" name="ZoneTexte 3">
            <a:extLst>
              <a:ext uri="{FF2B5EF4-FFF2-40B4-BE49-F238E27FC236}">
                <a16:creationId xmlns:a16="http://schemas.microsoft.com/office/drawing/2014/main" id="{EF96F4A8-39FA-D05B-5307-0417822229D5}"/>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1/</a:t>
            </a:r>
          </a:p>
        </p:txBody>
      </p:sp>
    </p:spTree>
    <p:extLst>
      <p:ext uri="{BB962C8B-B14F-4D97-AF65-F5344CB8AC3E}">
        <p14:creationId xmlns:p14="http://schemas.microsoft.com/office/powerpoint/2010/main" val="337471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ED132-0927-4155-921C-52024AC26709}"/>
              </a:ext>
            </a:extLst>
          </p:cNvPr>
          <p:cNvSpPr>
            <a:spLocks noGrp="1"/>
          </p:cNvSpPr>
          <p:nvPr>
            <p:ph type="title"/>
          </p:nvPr>
        </p:nvSpPr>
        <p:spPr>
          <a:xfrm>
            <a:off x="1371600" y="685800"/>
            <a:ext cx="9601200" cy="576943"/>
          </a:xfrm>
        </p:spPr>
        <p:txBody>
          <a:bodyPr>
            <a:normAutofit/>
          </a:bodyPr>
          <a:lstStyle/>
          <a:p>
            <a:r>
              <a:rPr lang="fr-FR" sz="3000" dirty="0"/>
              <a:t>Problème des données</a:t>
            </a:r>
          </a:p>
        </p:txBody>
      </p:sp>
      <p:sp>
        <p:nvSpPr>
          <p:cNvPr id="3" name="Espace réservé du contenu 2">
            <a:extLst>
              <a:ext uri="{FF2B5EF4-FFF2-40B4-BE49-F238E27FC236}">
                <a16:creationId xmlns:a16="http://schemas.microsoft.com/office/drawing/2014/main" id="{097788DF-D2D7-42E3-A724-9CA8326CBE64}"/>
              </a:ext>
            </a:extLst>
          </p:cNvPr>
          <p:cNvSpPr>
            <a:spLocks noGrp="1"/>
          </p:cNvSpPr>
          <p:nvPr>
            <p:ph idx="1"/>
          </p:nvPr>
        </p:nvSpPr>
        <p:spPr>
          <a:xfrm>
            <a:off x="1371600" y="1524000"/>
            <a:ext cx="9601200" cy="5094514"/>
          </a:xfrm>
        </p:spPr>
        <p:txBody>
          <a:bodyPr/>
          <a:lstStyle/>
          <a:p>
            <a:pPr marL="0" indent="0">
              <a:buNone/>
            </a:pPr>
            <a:r>
              <a:rPr lang="fr-FR" dirty="0"/>
              <a:t>Les travaux de recherche précédent ne fonctionnent que sur la base de données post-1960. </a:t>
            </a:r>
          </a:p>
          <a:p>
            <a:pPr marL="0" indent="0">
              <a:buNone/>
            </a:pPr>
            <a:r>
              <a:rPr lang="fr-FR" dirty="0"/>
              <a:t>Toutes les études précédemment citées se basent sur la même période d’étude sans jamais remonter avant les années 1960 : aucune information sur la situation précédente. </a:t>
            </a:r>
          </a:p>
          <a:p>
            <a:pPr>
              <a:buFont typeface="Wingdings" panose="05000000000000000000" pitchFamily="2" charset="2"/>
              <a:buChar char="à"/>
            </a:pPr>
            <a:r>
              <a:rPr lang="fr-FR" dirty="0">
                <a:sym typeface="Wingdings" panose="05000000000000000000" pitchFamily="2" charset="2"/>
              </a:rPr>
              <a:t>Problème </a:t>
            </a:r>
            <a:r>
              <a:rPr lang="fr-FR" u="sng" dirty="0">
                <a:sym typeface="Wingdings" panose="05000000000000000000" pitchFamily="2" charset="2"/>
              </a:rPr>
              <a:t>fondamental</a:t>
            </a:r>
            <a:r>
              <a:rPr lang="fr-FR" dirty="0">
                <a:sym typeface="Wingdings" panose="05000000000000000000" pitchFamily="2" charset="2"/>
              </a:rPr>
              <a:t> de disponibilité de données macro-économiques avant la WW2. </a:t>
            </a:r>
          </a:p>
          <a:p>
            <a:pPr marL="0" indent="0">
              <a:buNone/>
            </a:pPr>
            <a:endParaRPr lang="fr-FR" dirty="0">
              <a:sym typeface="Wingdings" panose="05000000000000000000" pitchFamily="2" charset="2"/>
            </a:endParaRPr>
          </a:p>
          <a:p>
            <a:pPr marL="0" indent="0">
              <a:buNone/>
            </a:pPr>
            <a:r>
              <a:rPr lang="fr-FR" u="sng" dirty="0">
                <a:sym typeface="Wingdings" panose="05000000000000000000" pitchFamily="2" charset="2"/>
              </a:rPr>
              <a:t>Idée ingénieuse</a:t>
            </a:r>
            <a:r>
              <a:rPr lang="fr-FR" dirty="0">
                <a:sym typeface="Wingdings" panose="05000000000000000000" pitchFamily="2" charset="2"/>
              </a:rPr>
              <a:t> : exploiter le statut de comptoirs coloniaux de chaque île au travers du renseignement des données de commerce extérieur depuis le milieu 19</a:t>
            </a:r>
            <a:r>
              <a:rPr lang="fr-FR" baseline="30000" dirty="0">
                <a:sym typeface="Wingdings" panose="05000000000000000000" pitchFamily="2" charset="2"/>
              </a:rPr>
              <a:t>ème</a:t>
            </a:r>
            <a:r>
              <a:rPr lang="fr-FR" dirty="0">
                <a:sym typeface="Wingdings" panose="05000000000000000000" pitchFamily="2" charset="2"/>
              </a:rPr>
              <a:t>.</a:t>
            </a:r>
          </a:p>
          <a:p>
            <a:pPr marL="0" indent="0">
              <a:buNone/>
            </a:pPr>
            <a:endParaRPr lang="fr-FR" dirty="0">
              <a:sym typeface="Wingdings" panose="05000000000000000000" pitchFamily="2" charset="2"/>
            </a:endParaRPr>
          </a:p>
          <a:p>
            <a:pPr>
              <a:buFont typeface="Wingdings" panose="05000000000000000000" pitchFamily="2" charset="2"/>
              <a:buChar char="à"/>
            </a:pPr>
            <a:r>
              <a:rPr lang="fr-FR" dirty="0">
                <a:sym typeface="Wingdings" panose="05000000000000000000" pitchFamily="2" charset="2"/>
              </a:rPr>
              <a:t>Bertram (2014) utilise les données d’importations/tête entre 1900 et 2008 pour 25 PEI. </a:t>
            </a:r>
          </a:p>
          <a:p>
            <a:pPr marL="0" indent="0">
              <a:buNone/>
            </a:pPr>
            <a:endParaRPr lang="fr-FR" dirty="0">
              <a:sym typeface="Wingdings" panose="05000000000000000000" pitchFamily="2" charset="2"/>
            </a:endParaRPr>
          </a:p>
        </p:txBody>
      </p:sp>
      <p:sp>
        <p:nvSpPr>
          <p:cNvPr id="4" name="ZoneTexte 3">
            <a:extLst>
              <a:ext uri="{FF2B5EF4-FFF2-40B4-BE49-F238E27FC236}">
                <a16:creationId xmlns:a16="http://schemas.microsoft.com/office/drawing/2014/main" id="{7FFF2D4F-E57E-6E52-B0AA-D004616E7B29}"/>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1/</a:t>
            </a:r>
          </a:p>
        </p:txBody>
      </p:sp>
    </p:spTree>
    <p:extLst>
      <p:ext uri="{BB962C8B-B14F-4D97-AF65-F5344CB8AC3E}">
        <p14:creationId xmlns:p14="http://schemas.microsoft.com/office/powerpoint/2010/main" val="348423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ED132-0927-4155-921C-52024AC26709}"/>
              </a:ext>
            </a:extLst>
          </p:cNvPr>
          <p:cNvSpPr>
            <a:spLocks noGrp="1"/>
          </p:cNvSpPr>
          <p:nvPr>
            <p:ph type="title"/>
          </p:nvPr>
        </p:nvSpPr>
        <p:spPr>
          <a:xfrm>
            <a:off x="1371600" y="685800"/>
            <a:ext cx="9601200" cy="576943"/>
          </a:xfrm>
        </p:spPr>
        <p:txBody>
          <a:bodyPr>
            <a:normAutofit/>
          </a:bodyPr>
          <a:lstStyle/>
          <a:p>
            <a:r>
              <a:rPr lang="fr-FR" sz="3000" dirty="0"/>
              <a:t>Quelles données pour quel objectif (1)</a:t>
            </a:r>
          </a:p>
        </p:txBody>
      </p:sp>
      <p:sp>
        <p:nvSpPr>
          <p:cNvPr id="3" name="Espace réservé du contenu 2">
            <a:extLst>
              <a:ext uri="{FF2B5EF4-FFF2-40B4-BE49-F238E27FC236}">
                <a16:creationId xmlns:a16="http://schemas.microsoft.com/office/drawing/2014/main" id="{097788DF-D2D7-42E3-A724-9CA8326CBE64}"/>
              </a:ext>
            </a:extLst>
          </p:cNvPr>
          <p:cNvSpPr>
            <a:spLocks noGrp="1"/>
          </p:cNvSpPr>
          <p:nvPr>
            <p:ph idx="1"/>
          </p:nvPr>
        </p:nvSpPr>
        <p:spPr>
          <a:xfrm>
            <a:off x="1371600" y="1524000"/>
            <a:ext cx="9601200" cy="5094514"/>
          </a:xfrm>
        </p:spPr>
        <p:txBody>
          <a:bodyPr/>
          <a:lstStyle/>
          <a:p>
            <a:pPr>
              <a:buFont typeface="Wingdings" panose="05000000000000000000" pitchFamily="2" charset="2"/>
              <a:buChar char="à"/>
            </a:pPr>
            <a:r>
              <a:rPr lang="fr-FR" dirty="0">
                <a:sym typeface="Wingdings" panose="05000000000000000000" pitchFamily="2" charset="2"/>
              </a:rPr>
              <a:t>Si on utilise cette procédure c’est par défaut : on évite le problème de manque d’autres données macroéconomiques.</a:t>
            </a:r>
          </a:p>
          <a:p>
            <a:pPr>
              <a:buFont typeface="Wingdings" panose="05000000000000000000" pitchFamily="2" charset="2"/>
              <a:buChar char="à"/>
            </a:pPr>
            <a:r>
              <a:rPr lang="fr-FR" dirty="0">
                <a:sym typeface="Wingdings" panose="05000000000000000000" pitchFamily="2" charset="2"/>
              </a:rPr>
              <a:t>Bertram a exploité les données d’importations par tête en profitant du statut de comptoir colonial des îles (i.e. les données de commerce extérieur sont les seules renseignées sur le long terme).</a:t>
            </a:r>
          </a:p>
          <a:p>
            <a:pPr marL="0" indent="0">
              <a:buNone/>
            </a:pPr>
            <a:r>
              <a:rPr lang="fr-FR" u="sng" dirty="0">
                <a:sym typeface="Wingdings" panose="05000000000000000000" pitchFamily="2" charset="2"/>
              </a:rPr>
              <a:t>Premier Graphique :</a:t>
            </a:r>
            <a:r>
              <a:rPr lang="fr-FR" dirty="0">
                <a:sym typeface="Wingdings" panose="05000000000000000000" pitchFamily="2" charset="2"/>
              </a:rPr>
              <a:t> </a:t>
            </a:r>
          </a:p>
          <a:p>
            <a:pPr>
              <a:buFont typeface="Wingdings" panose="05000000000000000000" pitchFamily="2" charset="2"/>
              <a:buChar char="à"/>
            </a:pPr>
            <a:r>
              <a:rPr lang="fr-FR" dirty="0">
                <a:sym typeface="Wingdings" panose="05000000000000000000" pitchFamily="2" charset="2"/>
              </a:rPr>
              <a:t>Bertram prend ses propres données pour quelques îles du Pacifique, prend les données de Victor Bulmer-Thomas pour les Caraïbes et les données de B.R. Mitchell pour les îles les plus importantes. </a:t>
            </a:r>
          </a:p>
          <a:p>
            <a:pPr>
              <a:buFont typeface="Wingdings" panose="05000000000000000000" pitchFamily="2" charset="2"/>
              <a:buChar char="à"/>
            </a:pPr>
            <a:r>
              <a:rPr lang="fr-FR" dirty="0">
                <a:sym typeface="Wingdings" panose="05000000000000000000" pitchFamily="2" charset="2"/>
              </a:rPr>
              <a:t>Il construit une base de données notamment 25 îles ayant des données pour 1900-2008. Se base sur les données individuelles de chaque île </a:t>
            </a:r>
            <a:r>
              <a:rPr lang="fr-FR" b="1" dirty="0">
                <a:sym typeface="Wingdings" panose="05000000000000000000" pitchFamily="2" charset="2"/>
              </a:rPr>
              <a:t>exprimées en équivalent 2005 USD par tête</a:t>
            </a:r>
            <a:r>
              <a:rPr lang="fr-FR" dirty="0">
                <a:sym typeface="Wingdings" panose="05000000000000000000" pitchFamily="2" charset="2"/>
              </a:rPr>
              <a:t>.</a:t>
            </a:r>
          </a:p>
          <a:p>
            <a:pPr>
              <a:buFont typeface="Wingdings" panose="05000000000000000000" pitchFamily="2" charset="2"/>
              <a:buChar char="à"/>
            </a:pPr>
            <a:r>
              <a:rPr lang="fr-FR" dirty="0">
                <a:sym typeface="Wingdings" panose="05000000000000000000" pitchFamily="2" charset="2"/>
              </a:rPr>
              <a:t>V. Geronimi et A. Taranco en font une exploitation graphique : Moyenne Imports/tête Iles Indépendantes /Moyenne Imports/tête Iles Affiliées pour chaque année.</a:t>
            </a:r>
          </a:p>
        </p:txBody>
      </p:sp>
      <p:sp>
        <p:nvSpPr>
          <p:cNvPr id="4" name="ZoneTexte 3">
            <a:extLst>
              <a:ext uri="{FF2B5EF4-FFF2-40B4-BE49-F238E27FC236}">
                <a16:creationId xmlns:a16="http://schemas.microsoft.com/office/drawing/2014/main" id="{7FFF2D4F-E57E-6E52-B0AA-D004616E7B29}"/>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1/</a:t>
            </a:r>
          </a:p>
        </p:txBody>
      </p:sp>
    </p:spTree>
    <p:extLst>
      <p:ext uri="{BB962C8B-B14F-4D97-AF65-F5344CB8AC3E}">
        <p14:creationId xmlns:p14="http://schemas.microsoft.com/office/powerpoint/2010/main" val="242755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788" y="481266"/>
            <a:ext cx="10354491" cy="709861"/>
          </a:xfrm>
        </p:spPr>
        <p:txBody>
          <a:bodyPr>
            <a:normAutofit/>
          </a:bodyPr>
          <a:lstStyle/>
          <a:p>
            <a:r>
              <a:rPr lang="fr-FR" sz="3100" dirty="0"/>
              <a:t>Représentation graphique</a:t>
            </a:r>
          </a:p>
        </p:txBody>
      </p:sp>
      <p:pic>
        <p:nvPicPr>
          <p:cNvPr id="4" name="Espace réservé du contenu 3"/>
          <p:cNvPicPr>
            <a:picLocks noGrp="1"/>
          </p:cNvPicPr>
          <p:nvPr>
            <p:ph idx="1"/>
          </p:nvPr>
        </p:nvPicPr>
        <p:blipFill>
          <a:blip r:embed="rId2"/>
          <a:stretch>
            <a:fillRect/>
          </a:stretch>
        </p:blipFill>
        <p:spPr>
          <a:xfrm>
            <a:off x="15239" y="1548066"/>
            <a:ext cx="6080761" cy="5309934"/>
          </a:xfrm>
          <a:prstGeom prst="rect">
            <a:avLst/>
          </a:prstGeom>
          <a:noFill/>
          <a:ln>
            <a:noFill/>
            <a:prstDash/>
          </a:ln>
        </p:spPr>
      </p:pic>
      <p:pic>
        <p:nvPicPr>
          <p:cNvPr id="5" name="Image 4"/>
          <p:cNvPicPr/>
          <p:nvPr/>
        </p:nvPicPr>
        <p:blipFill>
          <a:blip r:embed="rId3"/>
          <a:stretch>
            <a:fillRect/>
          </a:stretch>
        </p:blipFill>
        <p:spPr>
          <a:xfrm>
            <a:off x="6080761" y="1548066"/>
            <a:ext cx="6111239" cy="5309934"/>
          </a:xfrm>
          <a:prstGeom prst="rect">
            <a:avLst/>
          </a:prstGeom>
          <a:noFill/>
          <a:ln>
            <a:noFill/>
            <a:prstDash/>
          </a:ln>
        </p:spPr>
      </p:pic>
      <p:sp>
        <p:nvSpPr>
          <p:cNvPr id="3" name="ZoneTexte 2">
            <a:extLst>
              <a:ext uri="{FF2B5EF4-FFF2-40B4-BE49-F238E27FC236}">
                <a16:creationId xmlns:a16="http://schemas.microsoft.com/office/drawing/2014/main" id="{3B07C226-56F8-405C-8CC5-A2211A9ACD22}"/>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1/</a:t>
            </a:r>
          </a:p>
        </p:txBody>
      </p:sp>
    </p:spTree>
    <p:extLst>
      <p:ext uri="{BB962C8B-B14F-4D97-AF65-F5344CB8AC3E}">
        <p14:creationId xmlns:p14="http://schemas.microsoft.com/office/powerpoint/2010/main" val="3393078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ED132-0927-4155-921C-52024AC26709}"/>
              </a:ext>
            </a:extLst>
          </p:cNvPr>
          <p:cNvSpPr>
            <a:spLocks noGrp="1"/>
          </p:cNvSpPr>
          <p:nvPr>
            <p:ph type="title"/>
          </p:nvPr>
        </p:nvSpPr>
        <p:spPr>
          <a:xfrm>
            <a:off x="1371600" y="685800"/>
            <a:ext cx="9601200" cy="576943"/>
          </a:xfrm>
        </p:spPr>
        <p:txBody>
          <a:bodyPr>
            <a:normAutofit/>
          </a:bodyPr>
          <a:lstStyle/>
          <a:p>
            <a:r>
              <a:rPr lang="fr-FR" sz="3000" dirty="0"/>
              <a:t>Quelles données pour quel objectif (2)</a:t>
            </a:r>
          </a:p>
        </p:txBody>
      </p:sp>
      <p:sp>
        <p:nvSpPr>
          <p:cNvPr id="3" name="Espace réservé du contenu 2">
            <a:extLst>
              <a:ext uri="{FF2B5EF4-FFF2-40B4-BE49-F238E27FC236}">
                <a16:creationId xmlns:a16="http://schemas.microsoft.com/office/drawing/2014/main" id="{097788DF-D2D7-42E3-A724-9CA8326CBE64}"/>
              </a:ext>
            </a:extLst>
          </p:cNvPr>
          <p:cNvSpPr>
            <a:spLocks noGrp="1"/>
          </p:cNvSpPr>
          <p:nvPr>
            <p:ph idx="1"/>
          </p:nvPr>
        </p:nvSpPr>
        <p:spPr>
          <a:xfrm>
            <a:off x="1371600" y="1524000"/>
            <a:ext cx="9601200" cy="5094514"/>
          </a:xfrm>
        </p:spPr>
        <p:txBody>
          <a:bodyPr/>
          <a:lstStyle/>
          <a:p>
            <a:pPr>
              <a:buFont typeface="Wingdings" panose="05000000000000000000" pitchFamily="2" charset="2"/>
              <a:buChar char="à"/>
            </a:pPr>
            <a:r>
              <a:rPr lang="fr-FR" dirty="0">
                <a:sym typeface="Wingdings" panose="05000000000000000000" pitchFamily="2" charset="2"/>
              </a:rPr>
              <a:t>Si on utilise cette procédure c’est par défaut : on évite le problème de manque d’autres données macroéconomiques.</a:t>
            </a:r>
          </a:p>
          <a:p>
            <a:pPr>
              <a:buFont typeface="Wingdings" panose="05000000000000000000" pitchFamily="2" charset="2"/>
              <a:buChar char="à"/>
            </a:pPr>
            <a:r>
              <a:rPr lang="fr-FR" dirty="0">
                <a:sym typeface="Wingdings" panose="05000000000000000000" pitchFamily="2" charset="2"/>
              </a:rPr>
              <a:t>Bertram a exploité les données d’importations par tête en profitant du statut de comptoir colonial des îles (i.e. les données de commerce extérieur sont les seules renseignées sur le long terme).</a:t>
            </a:r>
          </a:p>
          <a:p>
            <a:pPr marL="0" indent="0">
              <a:buNone/>
            </a:pPr>
            <a:r>
              <a:rPr lang="fr-FR" u="sng" dirty="0">
                <a:sym typeface="Wingdings" panose="05000000000000000000" pitchFamily="2" charset="2"/>
              </a:rPr>
              <a:t>Deuxième Graphique :</a:t>
            </a:r>
            <a:r>
              <a:rPr lang="fr-FR" dirty="0">
                <a:sym typeface="Wingdings" panose="05000000000000000000" pitchFamily="2" charset="2"/>
              </a:rPr>
              <a:t> </a:t>
            </a:r>
          </a:p>
          <a:p>
            <a:pPr>
              <a:buFont typeface="Wingdings" panose="05000000000000000000" pitchFamily="2" charset="2"/>
              <a:buChar char="à"/>
            </a:pPr>
            <a:r>
              <a:rPr lang="fr-FR" dirty="0">
                <a:sym typeface="Wingdings" panose="05000000000000000000" pitchFamily="2" charset="2"/>
              </a:rPr>
              <a:t>Extension de la base jusqu’en 2019 avec la coopération de Bertram et Victor Bulmer-Thomas en suivant la même méthodologie. Données venant des bureaux statistiques nationaux, données internationales à défaut.</a:t>
            </a:r>
          </a:p>
          <a:p>
            <a:pPr>
              <a:buFont typeface="Wingdings" panose="05000000000000000000" pitchFamily="2" charset="2"/>
              <a:buChar char="à"/>
            </a:pPr>
            <a:r>
              <a:rPr lang="fr-FR" dirty="0">
                <a:sym typeface="Wingdings" panose="05000000000000000000" pitchFamily="2" charset="2"/>
              </a:rPr>
              <a:t>Extension de la base : un maximum d’îles ayant des données de commerce extérieur disponibles dans les fonds coloniaux. Actuellement des données complètes et continues pour 1900-2019 pour 44 iles. Exportations ajoutées.</a:t>
            </a:r>
          </a:p>
          <a:p>
            <a:pPr>
              <a:buFont typeface="Wingdings" panose="05000000000000000000" pitchFamily="2" charset="2"/>
              <a:buChar char="à"/>
            </a:pPr>
            <a:r>
              <a:rPr lang="fr-FR" dirty="0">
                <a:sym typeface="Wingdings" panose="05000000000000000000" pitchFamily="2" charset="2"/>
              </a:rPr>
              <a:t>Données incomplètes ou inexistantes sur une certaine période pour une trentaine d’autres îles. </a:t>
            </a:r>
          </a:p>
        </p:txBody>
      </p:sp>
      <p:sp>
        <p:nvSpPr>
          <p:cNvPr id="4" name="ZoneTexte 3">
            <a:extLst>
              <a:ext uri="{FF2B5EF4-FFF2-40B4-BE49-F238E27FC236}">
                <a16:creationId xmlns:a16="http://schemas.microsoft.com/office/drawing/2014/main" id="{7FFF2D4F-E57E-6E52-B0AA-D004616E7B29}"/>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1/</a:t>
            </a:r>
          </a:p>
        </p:txBody>
      </p:sp>
    </p:spTree>
    <p:extLst>
      <p:ext uri="{BB962C8B-B14F-4D97-AF65-F5344CB8AC3E}">
        <p14:creationId xmlns:p14="http://schemas.microsoft.com/office/powerpoint/2010/main" val="186893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464120"/>
            <a:ext cx="9601200" cy="1485900"/>
          </a:xfrm>
        </p:spPr>
        <p:txBody>
          <a:bodyPr>
            <a:normAutofit/>
          </a:bodyPr>
          <a:lstStyle/>
          <a:p>
            <a:r>
              <a:rPr lang="fr-FR" sz="3100" dirty="0"/>
              <a:t>Confirmation avec BDD à 44 îles</a:t>
            </a:r>
            <a:br>
              <a:rPr lang="fr-FR" sz="3100" dirty="0"/>
            </a:br>
            <a:endParaRPr lang="fr-FR" sz="3100" dirty="0"/>
          </a:p>
        </p:txBody>
      </p:sp>
      <p:graphicFrame>
        <p:nvGraphicFramePr>
          <p:cNvPr id="6" name="Graphique 5">
            <a:extLst>
              <a:ext uri="{FF2B5EF4-FFF2-40B4-BE49-F238E27FC236}">
                <a16:creationId xmlns:a16="http://schemas.microsoft.com/office/drawing/2014/main" id="{658C7242-1580-4CDB-A436-70BF5A1871A4}"/>
              </a:ext>
            </a:extLst>
          </p:cNvPr>
          <p:cNvGraphicFramePr>
            <a:graphicFrameLocks/>
          </p:cNvGraphicFramePr>
          <p:nvPr>
            <p:extLst>
              <p:ext uri="{D42A27DB-BD31-4B8C-83A1-F6EECF244321}">
                <p14:modId xmlns:p14="http://schemas.microsoft.com/office/powerpoint/2010/main" val="3213812130"/>
              </p:ext>
            </p:extLst>
          </p:nvPr>
        </p:nvGraphicFramePr>
        <p:xfrm>
          <a:off x="671812" y="1343953"/>
          <a:ext cx="6074045" cy="5049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a:extLst>
              <a:ext uri="{FF2B5EF4-FFF2-40B4-BE49-F238E27FC236}">
                <a16:creationId xmlns:a16="http://schemas.microsoft.com/office/drawing/2014/main" id="{2EA23A73-1864-4C44-946E-8D66BB513FC5}"/>
              </a:ext>
            </a:extLst>
          </p:cNvPr>
          <p:cNvGraphicFramePr>
            <a:graphicFrameLocks/>
          </p:cNvGraphicFramePr>
          <p:nvPr>
            <p:extLst>
              <p:ext uri="{D42A27DB-BD31-4B8C-83A1-F6EECF244321}">
                <p14:modId xmlns:p14="http://schemas.microsoft.com/office/powerpoint/2010/main" val="1523427792"/>
              </p:ext>
            </p:extLst>
          </p:nvPr>
        </p:nvGraphicFramePr>
        <p:xfrm>
          <a:off x="6556076" y="1343953"/>
          <a:ext cx="5635924" cy="5038367"/>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E292A48C-6EC5-8822-2726-51B5E22D219D}"/>
              </a:ext>
            </a:extLst>
          </p:cNvPr>
          <p:cNvSpPr txBox="1"/>
          <p:nvPr/>
        </p:nvSpPr>
        <p:spPr>
          <a:xfrm>
            <a:off x="687977" y="2295"/>
            <a:ext cx="711810" cy="553998"/>
          </a:xfrm>
          <a:prstGeom prst="rect">
            <a:avLst/>
          </a:prstGeom>
          <a:noFill/>
        </p:spPr>
        <p:txBody>
          <a:bodyPr wrap="square" rtlCol="0">
            <a:spAutoFit/>
          </a:bodyPr>
          <a:lstStyle/>
          <a:p>
            <a:r>
              <a:rPr lang="fr-FR" sz="3000" dirty="0">
                <a:solidFill>
                  <a:schemeClr val="tx2"/>
                </a:solidFill>
              </a:rPr>
              <a:t>1/</a:t>
            </a:r>
          </a:p>
        </p:txBody>
      </p:sp>
    </p:spTree>
    <p:extLst>
      <p:ext uri="{BB962C8B-B14F-4D97-AF65-F5344CB8AC3E}">
        <p14:creationId xmlns:p14="http://schemas.microsoft.com/office/powerpoint/2010/main" val="2001069922"/>
      </p:ext>
    </p:extLst>
  </p:cSld>
  <p:clrMapOvr>
    <a:masterClrMapping/>
  </p:clrMapOvr>
</p:sld>
</file>

<file path=ppt/theme/theme1.xml><?xml version="1.0" encoding="utf-8"?>
<a:theme xmlns:a="http://schemas.openxmlformats.org/drawingml/2006/main" name="Crop">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TM10001105[[fn=Cadrage]]</Template>
  <TotalTime>39691</TotalTime>
  <Words>2465</Words>
  <Application>Microsoft Office PowerPoint</Application>
  <PresentationFormat>Grand écran</PresentationFormat>
  <Paragraphs>138</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Calibri</vt:lpstr>
      <vt:lpstr>Franklin Gothic Book</vt:lpstr>
      <vt:lpstr>Times New Roman</vt:lpstr>
      <vt:lpstr>Wingdings</vt:lpstr>
      <vt:lpstr>Crop</vt:lpstr>
      <vt:lpstr>Produire des données dans le but de publier un data paper : l’exemple des données de commerce extérieur de long terme des Petites Economies Insulaires</vt:lpstr>
      <vt:lpstr>Déroulement de séance</vt:lpstr>
      <vt:lpstr>Contexte du sujet</vt:lpstr>
      <vt:lpstr>Modèles explicatifs</vt:lpstr>
      <vt:lpstr>Problème des données</vt:lpstr>
      <vt:lpstr>Quelles données pour quel objectif (1)</vt:lpstr>
      <vt:lpstr>Représentation graphique</vt:lpstr>
      <vt:lpstr>Quelles données pour quel objectif (2)</vt:lpstr>
      <vt:lpstr>Confirmation avec BDD à 44 îles </vt:lpstr>
      <vt:lpstr>Passer des archives aux données</vt:lpstr>
      <vt:lpstr>Passer des données brutes à un jeu de données </vt:lpstr>
      <vt:lpstr>Passer des données brutes à des données comparables</vt:lpstr>
      <vt:lpstr>Etapes Intermédiaires</vt:lpstr>
      <vt:lpstr>Etapes Intermédiaires – Zoom sur l’inflation</vt:lpstr>
      <vt:lpstr>Zoom sur l’inflation - Suite</vt:lpstr>
      <vt:lpstr>Structure finale du jeu de données</vt:lpstr>
      <vt:lpstr>Structure du data paper</vt:lpstr>
      <vt:lpstr>Exigences de publication pour Data in Brief </vt:lpstr>
      <vt:lpstr>Questions des évaluateurs pour Data in Brief</vt:lpstr>
      <vt:lpstr>Importance des data papers</vt:lpstr>
      <vt:lpstr>Difficultés liés à la construction du data paper</vt:lpstr>
      <vt:lpstr>Merci de votre attention, je suis à votre disposition pour d’éventuelles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Lucic</dc:creator>
  <cp:lastModifiedBy>Pian Loic</cp:lastModifiedBy>
  <cp:revision>287</cp:revision>
  <dcterms:created xsi:type="dcterms:W3CDTF">2020-05-02T23:35:40Z</dcterms:created>
  <dcterms:modified xsi:type="dcterms:W3CDTF">2023-02-09T16:21:48Z</dcterms:modified>
</cp:coreProperties>
</file>