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3" r:id="rId2"/>
    <p:sldId id="266" r:id="rId3"/>
    <p:sldId id="267" r:id="rId4"/>
    <p:sldId id="293" r:id="rId5"/>
    <p:sldId id="269" r:id="rId6"/>
    <p:sldId id="271" r:id="rId7"/>
    <p:sldId id="287" r:id="rId8"/>
    <p:sldId id="288" r:id="rId9"/>
    <p:sldId id="272" r:id="rId10"/>
    <p:sldId id="274" r:id="rId11"/>
    <p:sldId id="286" r:id="rId12"/>
    <p:sldId id="275" r:id="rId13"/>
    <p:sldId id="294" r:id="rId14"/>
    <p:sldId id="292" r:id="rId15"/>
    <p:sldId id="276" r:id="rId16"/>
    <p:sldId id="277" r:id="rId17"/>
    <p:sldId id="282" r:id="rId18"/>
    <p:sldId id="283" r:id="rId19"/>
    <p:sldId id="284" r:id="rId20"/>
    <p:sldId id="290" r:id="rId21"/>
    <p:sldId id="285" r:id="rId22"/>
    <p:sldId id="291" r:id="rId23"/>
    <p:sldId id="261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15AD96D-B07A-46C0-96E0-F3A71ECD5C55}">
          <p14:sldIdLst>
            <p14:sldId id="263"/>
            <p14:sldId id="266"/>
            <p14:sldId id="267"/>
            <p14:sldId id="293"/>
            <p14:sldId id="269"/>
            <p14:sldId id="271"/>
            <p14:sldId id="287"/>
            <p14:sldId id="288"/>
            <p14:sldId id="272"/>
            <p14:sldId id="274"/>
            <p14:sldId id="286"/>
            <p14:sldId id="275"/>
            <p14:sldId id="294"/>
            <p14:sldId id="292"/>
            <p14:sldId id="276"/>
            <p14:sldId id="277"/>
            <p14:sldId id="282"/>
            <p14:sldId id="283"/>
            <p14:sldId id="284"/>
            <p14:sldId id="290"/>
            <p14:sldId id="285"/>
          </p14:sldIdLst>
        </p14:section>
        <p14:section name="Section sans titre" id="{103D2F9C-6681-499C-859B-74C779ABD7D9}">
          <p14:sldIdLst>
            <p14:sldId id="291"/>
            <p14:sldId id="26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B32"/>
    <a:srgbClr val="30375A"/>
    <a:srgbClr val="551257"/>
    <a:srgbClr val="3F0F49"/>
    <a:srgbClr val="2C397D"/>
    <a:srgbClr val="5B518E"/>
    <a:srgbClr val="00816E"/>
    <a:srgbClr val="009E8C"/>
    <a:srgbClr val="CE4F46"/>
    <a:srgbClr val="CC7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94644" autoAdjust="0"/>
  </p:normalViewPr>
  <p:slideViewPr>
    <p:cSldViewPr snapToGrid="0" snapToObjects="1">
      <p:cViewPr>
        <p:scale>
          <a:sx n="87" d="100"/>
          <a:sy n="87" d="100"/>
        </p:scale>
        <p:origin x="-1109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A4A73-A6E1-5943-85FF-F34FC650778E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DFE17-7EB8-7F4D-98E3-2F9112FCA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286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41AA2-9D03-5E41-B4B9-D26627792276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8A342-9C87-9542-BBA6-7C7EFBC68F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2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48" y="4176034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3" name="Image 2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rgbClr val="551257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CC7F20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CE4F46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5B518E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Image 4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56715"/>
            <a:ext cx="5719668" cy="904642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 descr="uvsq-logo-cmjn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478"/>
            <a:ext cx="313944" cy="347472"/>
          </a:xfrm>
          <a:prstGeom prst="rect">
            <a:avLst/>
          </a:prstGeom>
        </p:spPr>
      </p:pic>
      <p:pic>
        <p:nvPicPr>
          <p:cNvPr id="7" name="Image 6" descr="logo-UVSQ-2020-RV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39" y="1129375"/>
            <a:ext cx="6082228" cy="50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59026"/>
            <a:ext cx="5719668" cy="89031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9" y="1122567"/>
            <a:ext cx="6878562" cy="55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0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83923"/>
            <a:ext cx="5719668" cy="877434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 descr="uvsq-logo-cmjn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478"/>
            <a:ext cx="313944" cy="347472"/>
          </a:xfrm>
          <a:prstGeom prst="rect">
            <a:avLst/>
          </a:prstGeom>
        </p:spPr>
      </p:pic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7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8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48" y="45207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3" name="Image 2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09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7"/>
            <a:ext cx="5719668" cy="893949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2025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8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7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8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73280"/>
            <a:ext cx="5719668" cy="876064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vsq-logo-cmjn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39" y="6096005"/>
            <a:ext cx="393445" cy="435463"/>
          </a:xfrm>
          <a:prstGeom prst="rect">
            <a:avLst/>
          </a:prstGeom>
        </p:spPr>
      </p:pic>
      <p:pic>
        <p:nvPicPr>
          <p:cNvPr id="5" name="Image 4" descr="logo-UVSQ-2020-RV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4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76063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57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2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73281"/>
            <a:ext cx="5719668" cy="87010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 descr="uvsq-logo-cmjn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39" y="6096005"/>
            <a:ext cx="393445" cy="435463"/>
          </a:xfrm>
          <a:prstGeom prst="rect">
            <a:avLst/>
          </a:prstGeom>
        </p:spPr>
      </p:pic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6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48" y="45207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1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8"/>
            <a:ext cx="5719668" cy="882026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2025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55394"/>
            <a:ext cx="5719668" cy="893950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73281"/>
            <a:ext cx="5719668" cy="87010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82026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733"/>
            <a:ext cx="5719668" cy="88761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01638" y="1941513"/>
            <a:ext cx="8285162" cy="4286250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2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93950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9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93950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48" y="45207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3" name="Image 2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11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8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79243"/>
            <a:ext cx="5719668" cy="87010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7319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6"/>
            <a:ext cx="5719668" cy="893950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7"/>
            <a:ext cx="5719668" cy="893949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161357"/>
            <a:ext cx="5719668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FFFF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e l'image de la bibliothèque 4"/>
          <p:cNvSpPr>
            <a:spLocks noGrp="1"/>
          </p:cNvSpPr>
          <p:nvPr>
            <p:ph type="clipArt" sz="quarter" idx="13"/>
          </p:nvPr>
        </p:nvSpPr>
        <p:spPr>
          <a:xfrm>
            <a:off x="622300" y="2063750"/>
            <a:ext cx="3627438" cy="3748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43425" y="2063750"/>
            <a:ext cx="4143375" cy="3748088"/>
          </a:xfrm>
        </p:spPr>
        <p:txBody>
          <a:bodyPr/>
          <a:lstStyle>
            <a:lvl1pPr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1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7318"/>
            <a:ext cx="5750464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ABCB2A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0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55395"/>
            <a:ext cx="5750464" cy="905873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009C8B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55394"/>
            <a:ext cx="5750464" cy="899912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008AA9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rgbClr val="551257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8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7318"/>
            <a:ext cx="5750464" cy="905875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CAC34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8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1356"/>
            <a:ext cx="5750464" cy="887988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6D6E6D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0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tx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73281"/>
            <a:ext cx="5750464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EEC819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77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73281"/>
            <a:ext cx="5750464" cy="887987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F6BC1C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60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1357"/>
            <a:ext cx="5750464" cy="89991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CE4F46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8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7319"/>
            <a:ext cx="5750464" cy="899912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B518E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vsq-logo-cmjn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39" y="6096005"/>
            <a:ext cx="393445" cy="435463"/>
          </a:xfrm>
          <a:prstGeom prst="rect">
            <a:avLst/>
          </a:prstGeom>
        </p:spPr>
      </p:pic>
      <p:pic>
        <p:nvPicPr>
          <p:cNvPr id="5" name="Image 4" descr="logo-UVSQ-blanc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05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161357"/>
            <a:ext cx="5750464" cy="899911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 descr="logo-UVSQ-blan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73" y="-76980"/>
            <a:ext cx="1932043" cy="13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5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00816E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006D7F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Image 4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36822C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1780" y="2044248"/>
            <a:ext cx="7772400" cy="1470025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31323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6" y="4194175"/>
            <a:ext cx="6792857" cy="8985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logo-UVSQ-2020-RV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7" y="130432"/>
            <a:ext cx="1756065" cy="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9F36-A5FE-EE41-9DF3-5E2A67ADDE44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5E24C-6BF8-4940-B5BE-10DEDE99C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11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713" r:id="rId3"/>
    <p:sldLayoutId id="2147483714" r:id="rId4"/>
    <p:sldLayoutId id="2147483711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25" r:id="rId15"/>
    <p:sldLayoutId id="2147483678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690" r:id="rId27"/>
    <p:sldLayoutId id="214748365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1" r:id="rId35"/>
    <p:sldLayoutId id="2147483692" r:id="rId36"/>
    <p:sldLayoutId id="2147483651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655" r:id="rId47"/>
    <p:sldLayoutId id="2147483657" r:id="rId48"/>
    <p:sldLayoutId id="2147483658" r:id="rId49"/>
    <p:sldLayoutId id="2147483659" r:id="rId50"/>
    <p:sldLayoutId id="2147483660" r:id="rId51"/>
    <p:sldLayoutId id="2147483661" r:id="rId52"/>
    <p:sldLayoutId id="2147483662" r:id="rId53"/>
    <p:sldLayoutId id="2147483663" r:id="rId54"/>
    <p:sldLayoutId id="2147483664" r:id="rId55"/>
    <p:sldLayoutId id="2147483665" r:id="rId5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/>
              <a:t>Partir étudier à l’étranger, pourquoi pas vous?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b="30669"/>
          <a:stretch/>
        </p:blipFill>
        <p:spPr bwMode="auto">
          <a:xfrm>
            <a:off x="194216" y="3468028"/>
            <a:ext cx="7204803" cy="3115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61060" y="5852160"/>
            <a:ext cx="998220" cy="369332"/>
          </a:xfrm>
          <a:prstGeom prst="rect">
            <a:avLst/>
          </a:prstGeom>
          <a:solidFill>
            <a:srgbClr val="30375A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15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1178169"/>
            <a:ext cx="8449285" cy="546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84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118999"/>
            <a:ext cx="8559481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344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sp>
        <p:nvSpPr>
          <p:cNvPr id="5" name="Ellipse 4"/>
          <p:cNvSpPr/>
          <p:nvPr/>
        </p:nvSpPr>
        <p:spPr>
          <a:xfrm>
            <a:off x="7693269" y="4870965"/>
            <a:ext cx="1028700" cy="87041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0" y="1257300"/>
            <a:ext cx="88011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7693268" y="5908431"/>
            <a:ext cx="1191651" cy="562707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94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sp>
        <p:nvSpPr>
          <p:cNvPr id="5" name="Ellipse 4"/>
          <p:cNvSpPr/>
          <p:nvPr/>
        </p:nvSpPr>
        <p:spPr>
          <a:xfrm>
            <a:off x="7693269" y="4870965"/>
            <a:ext cx="1028700" cy="87041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693269" y="6101862"/>
            <a:ext cx="1028700" cy="36927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415"/>
            <a:ext cx="8918232" cy="57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7473462" y="5730924"/>
            <a:ext cx="1411458" cy="914400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77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5" y="1168449"/>
            <a:ext cx="80295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0144" y="5257772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/>
              </a:rPr>
              <a:t>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4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QUEL PROGRAMME ? 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186179"/>
            <a:ext cx="8559482" cy="5388024"/>
          </a:xfrm>
        </p:spPr>
        <p:txBody>
          <a:bodyPr>
            <a:noAutofit/>
          </a:bodyPr>
          <a:lstStyle/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</a:rPr>
              <a:t>L'étudiant devra choisir:</a:t>
            </a:r>
          </a:p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rgbClr val="7030A0"/>
                </a:solidFill>
              </a:rPr>
              <a:t>1 programme seulement parmi les suivants:</a:t>
            </a: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r>
              <a:rPr lang="fr-FR" sz="1800" dirty="0" smtClean="0">
                <a:solidFill>
                  <a:srgbClr val="7030A0"/>
                </a:solidFill>
              </a:rPr>
              <a:t>Europe </a:t>
            </a:r>
            <a:r>
              <a:rPr lang="fr-FR" sz="1800" dirty="0">
                <a:solidFill>
                  <a:srgbClr val="7030A0"/>
                </a:solidFill>
              </a:rPr>
              <a:t>:</a:t>
            </a:r>
            <a:r>
              <a:rPr lang="fr-FR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800" i="1" dirty="0">
                <a:solidFill>
                  <a:schemeClr val="tx1"/>
                </a:solidFill>
              </a:rPr>
              <a:t>Erasmus  +/ North2North Europe (hors Danemark</a:t>
            </a:r>
            <a:r>
              <a:rPr lang="fr-FR" sz="1800" i="1" dirty="0" smtClean="0">
                <a:solidFill>
                  <a:schemeClr val="tx1"/>
                </a:solidFill>
              </a:rPr>
              <a:t>)</a:t>
            </a:r>
          </a:p>
          <a:p>
            <a:pPr marL="216000" lvl="1" indent="0">
              <a:spcBef>
                <a:spcPts val="0"/>
              </a:spcBef>
              <a:buNone/>
              <a:defRPr/>
            </a:pPr>
            <a:r>
              <a:rPr lang="fr-FR" sz="1800" dirty="0" smtClean="0">
                <a:solidFill>
                  <a:schemeClr val="tx1"/>
                </a:solidFill>
                <a:sym typeface="Wingdings 3"/>
              </a:rPr>
              <a:t>    1 </a:t>
            </a:r>
            <a:r>
              <a:rPr lang="fr-FR" sz="1800" dirty="0">
                <a:solidFill>
                  <a:schemeClr val="tx1"/>
                </a:solidFill>
                <a:sym typeface="Wingdings 3"/>
              </a:rPr>
              <a:t>seul établissement </a:t>
            </a:r>
            <a:r>
              <a:rPr lang="fr-FR" sz="1800" dirty="0" smtClean="0">
                <a:solidFill>
                  <a:schemeClr val="tx1"/>
                </a:solidFill>
                <a:sym typeface="Wingdings 3"/>
              </a:rPr>
              <a:t>N2N Europe parmi </a:t>
            </a:r>
            <a:r>
              <a:rPr lang="fr-FR" sz="1800" dirty="0">
                <a:solidFill>
                  <a:schemeClr val="tx1"/>
                </a:solidFill>
                <a:sym typeface="Wingdings 3"/>
              </a:rPr>
              <a:t>les 3 vœux disponibles</a:t>
            </a: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endParaRPr lang="fr-FR" sz="1800" i="1" dirty="0">
              <a:solidFill>
                <a:schemeClr val="tx1"/>
              </a:solidFill>
            </a:endParaRP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r>
              <a:rPr lang="fr-FR" sz="1800" dirty="0">
                <a:solidFill>
                  <a:srgbClr val="7030A0"/>
                </a:solidFill>
              </a:rPr>
              <a:t>Amérique du Nord: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fr-FR" sz="1800" i="1" dirty="0">
                <a:solidFill>
                  <a:schemeClr val="tx1"/>
                </a:solidFill>
              </a:rPr>
              <a:t>Conventions au Québec / </a:t>
            </a:r>
            <a:r>
              <a:rPr lang="fr-FR" sz="1800" i="1" dirty="0" smtClean="0">
                <a:solidFill>
                  <a:schemeClr val="tx1"/>
                </a:solidFill>
              </a:rPr>
              <a:t>N2N </a:t>
            </a:r>
            <a:r>
              <a:rPr lang="fr-FR" sz="1800" i="1" dirty="0">
                <a:solidFill>
                  <a:schemeClr val="tx1"/>
                </a:solidFill>
              </a:rPr>
              <a:t>Amérique du </a:t>
            </a:r>
            <a:r>
              <a:rPr lang="fr-FR" sz="1800" i="1" dirty="0" smtClean="0">
                <a:solidFill>
                  <a:schemeClr val="tx1"/>
                </a:solidFill>
              </a:rPr>
              <a:t>nord, N2N Québec, N2N Canada anglophone</a:t>
            </a:r>
          </a:p>
          <a:p>
            <a:pPr marL="216000" lvl="1" indent="0">
              <a:spcBef>
                <a:spcPts val="0"/>
              </a:spcBef>
              <a:buNone/>
              <a:defRPr/>
            </a:pPr>
            <a:r>
              <a:rPr lang="fr-FR" sz="1800" dirty="0" smtClean="0">
                <a:solidFill>
                  <a:schemeClr val="tx1"/>
                </a:solidFill>
                <a:sym typeface="Wingdings 3"/>
              </a:rPr>
              <a:t>    jusqu’à </a:t>
            </a:r>
            <a:r>
              <a:rPr lang="fr-FR" sz="1800" dirty="0">
                <a:solidFill>
                  <a:schemeClr val="tx1"/>
                </a:solidFill>
                <a:sym typeface="Wingdings 3"/>
              </a:rPr>
              <a:t>2 établissements dans ce cadre</a:t>
            </a: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endParaRPr lang="fr-FR" sz="1800" i="1" dirty="0">
              <a:solidFill>
                <a:schemeClr val="tx1"/>
              </a:solidFill>
            </a:endParaRP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r>
              <a:rPr lang="fr-FR" sz="1800" dirty="0">
                <a:solidFill>
                  <a:srgbClr val="7030A0"/>
                </a:solidFill>
              </a:rPr>
              <a:t>Conventions </a:t>
            </a:r>
            <a:r>
              <a:rPr lang="fr-FR" sz="1800" dirty="0" smtClean="0">
                <a:solidFill>
                  <a:srgbClr val="7030A0"/>
                </a:solidFill>
              </a:rPr>
              <a:t>internationales</a:t>
            </a:r>
          </a:p>
          <a:p>
            <a:pPr marL="216000" lvl="1" indent="0">
              <a:spcBef>
                <a:spcPts val="0"/>
              </a:spcBef>
              <a:buNone/>
              <a:defRPr/>
            </a:pPr>
            <a:r>
              <a:rPr lang="fr-FR" sz="1800" dirty="0" smtClean="0">
                <a:solidFill>
                  <a:schemeClr val="tx1"/>
                </a:solidFill>
              </a:rPr>
              <a:t>	3 </a:t>
            </a:r>
            <a:r>
              <a:rPr lang="fr-FR" sz="1800" dirty="0">
                <a:solidFill>
                  <a:schemeClr val="tx1"/>
                </a:solidFill>
              </a:rPr>
              <a:t>établissements maximum</a:t>
            </a: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endParaRPr lang="fr-FR" sz="1800" i="1" dirty="0">
              <a:solidFill>
                <a:schemeClr val="tx1"/>
              </a:solidFill>
            </a:endParaRPr>
          </a:p>
          <a:p>
            <a:pPr marL="501750" lvl="1" indent="-285750">
              <a:spcBef>
                <a:spcPts val="0"/>
              </a:spcBef>
              <a:buFont typeface="Wingdings 3"/>
              <a:buChar char=""/>
              <a:defRPr/>
            </a:pPr>
            <a:r>
              <a:rPr lang="fr-FR" sz="1800" b="1" dirty="0">
                <a:solidFill>
                  <a:srgbClr val="7030A0"/>
                </a:solidFill>
              </a:rPr>
              <a:t>Attention! </a:t>
            </a:r>
            <a:r>
              <a:rPr lang="fr-FR" sz="1800" i="1" dirty="0">
                <a:solidFill>
                  <a:schemeClr val="tx1"/>
                </a:solidFill>
              </a:rPr>
              <a:t>Les destinations N2N n’apparaissent pas sur la carte </a:t>
            </a:r>
            <a:r>
              <a:rPr lang="fr-FR" sz="1800" i="1" dirty="0" smtClean="0">
                <a:solidFill>
                  <a:schemeClr val="tx1"/>
                </a:solidFill>
              </a:rPr>
              <a:t>interactive de l’UVSQ</a:t>
            </a:r>
            <a:endParaRPr lang="fr-FR" sz="1800" i="1" dirty="0">
              <a:solidFill>
                <a:schemeClr val="tx1"/>
              </a:solidFill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sz="1800" dirty="0" smtClean="0">
                <a:solidFill>
                  <a:schemeClr val="tx1"/>
                </a:solidFill>
              </a:rPr>
              <a:t>Les </a:t>
            </a:r>
            <a:r>
              <a:rPr lang="fr-FR" sz="1800" dirty="0">
                <a:solidFill>
                  <a:schemeClr val="tx1"/>
                </a:solidFill>
              </a:rPr>
              <a:t>étudiants postulant au programme </a:t>
            </a:r>
            <a:r>
              <a:rPr lang="fr-FR" sz="1800" b="1" dirty="0">
                <a:solidFill>
                  <a:srgbClr val="7030A0"/>
                </a:solidFill>
              </a:rPr>
              <a:t>MICEFA </a:t>
            </a:r>
            <a:r>
              <a:rPr lang="fr-FR" sz="1800" dirty="0">
                <a:solidFill>
                  <a:schemeClr val="tx1"/>
                </a:solidFill>
              </a:rPr>
              <a:t>ne candidateront à un autre programme que si leur dossier n'a pas été retenu. 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85" y="1058743"/>
            <a:ext cx="1345223" cy="94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2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CANDIDATER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74426"/>
            <a:ext cx="8713054" cy="5182645"/>
          </a:xfrm>
        </p:spPr>
        <p:txBody>
          <a:bodyPr>
            <a:noAutofit/>
          </a:bodyPr>
          <a:lstStyle/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1800" b="1" dirty="0">
                <a:solidFill>
                  <a:srgbClr val="7030A0"/>
                </a:solidFill>
              </a:rPr>
              <a:t>Pour tous les programmes 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marL="180000" lvl="1" indent="0">
              <a:spcBef>
                <a:spcPts val="6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  <a:sym typeface="Wingdings 3"/>
              </a:rPr>
              <a:t></a:t>
            </a:r>
            <a:r>
              <a:rPr lang="fr-FR" sz="1800" dirty="0">
                <a:solidFill>
                  <a:schemeClr val="tx1"/>
                </a:solidFill>
              </a:rPr>
              <a:t>Candidature en ligne via l’intranet étudiant 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 scolarité /étudier à </a:t>
            </a:r>
            <a:r>
              <a:rPr lang="fr-F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l’étranger</a:t>
            </a:r>
          </a:p>
          <a:p>
            <a:pPr marL="180000" lvl="1" indent="0">
              <a:spcBef>
                <a:spcPts val="600"/>
              </a:spcBef>
              <a:buNone/>
              <a:defRPr/>
            </a:pPr>
            <a:endParaRPr lang="fr-F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80000" lvl="1" indent="0">
              <a:spcBef>
                <a:spcPts val="600"/>
              </a:spcBef>
              <a:buNone/>
              <a:defRPr/>
            </a:pPr>
            <a:r>
              <a:rPr lang="fr-FR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fr-FR" sz="1800" b="1" i="1" dirty="0">
                <a:solidFill>
                  <a:srgbClr val="C00000"/>
                </a:solidFill>
              </a:rPr>
              <a:t>à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i="1" dirty="0">
                <a:solidFill>
                  <a:srgbClr val="C00000"/>
                </a:solidFill>
              </a:rPr>
              <a:t>partir du 1er novembre 2025</a:t>
            </a:r>
          </a:p>
          <a:p>
            <a:pPr marL="465750" lvl="1" indent="-285750">
              <a:spcBef>
                <a:spcPts val="600"/>
              </a:spcBef>
              <a:buFont typeface="Wingdings 3"/>
              <a:buChar char=""/>
              <a:defRPr/>
            </a:pPr>
            <a:r>
              <a:rPr lang="fr-FR" sz="1800" dirty="0">
                <a:solidFill>
                  <a:schemeClr val="tx1"/>
                </a:solidFill>
              </a:rPr>
              <a:t>Dossier à adresser par email le </a:t>
            </a:r>
            <a:r>
              <a:rPr lang="fr-FR" sz="1800" b="1" i="1" dirty="0">
                <a:solidFill>
                  <a:srgbClr val="C00000"/>
                </a:solidFill>
              </a:rPr>
              <a:t>4  janvier 2026 au plus tard</a:t>
            </a:r>
          </a:p>
          <a:p>
            <a:pPr marL="180000" lvl="1" indent="0">
              <a:spcBef>
                <a:spcPts val="600"/>
              </a:spcBef>
              <a:buNone/>
              <a:defRPr/>
            </a:pPr>
            <a:r>
              <a:rPr lang="fr-FR" sz="1600" dirty="0">
                <a:solidFill>
                  <a:schemeClr val="tx1"/>
                </a:solidFill>
              </a:rPr>
              <a:t>(la procédure précise vous sera communiquée lors de l’ouverture de la campagne)</a:t>
            </a:r>
          </a:p>
          <a:p>
            <a:pPr marL="180000" lvl="1" indent="0">
              <a:spcBef>
                <a:spcPts val="600"/>
              </a:spcBef>
              <a:buNone/>
              <a:defRPr/>
            </a:pPr>
            <a:r>
              <a:rPr lang="fr-FR" sz="1500" i="1" dirty="0">
                <a:solidFill>
                  <a:schemeClr val="tx1"/>
                </a:solidFill>
              </a:rPr>
              <a:t>En parallèle à ce dossier, les candidats </a:t>
            </a:r>
            <a:r>
              <a:rPr lang="fr-FR" sz="1500" i="1" dirty="0" smtClean="0">
                <a:solidFill>
                  <a:schemeClr val="tx1"/>
                </a:solidFill>
              </a:rPr>
              <a:t>N2N </a:t>
            </a:r>
            <a:r>
              <a:rPr lang="fr-FR" sz="1500" i="1" dirty="0">
                <a:solidFill>
                  <a:schemeClr val="tx1"/>
                </a:solidFill>
              </a:rPr>
              <a:t>Europe ou </a:t>
            </a:r>
            <a:r>
              <a:rPr lang="fr-FR" sz="1500" i="1" dirty="0" smtClean="0">
                <a:solidFill>
                  <a:schemeClr val="tx1"/>
                </a:solidFill>
              </a:rPr>
              <a:t>N2N </a:t>
            </a:r>
            <a:r>
              <a:rPr lang="fr-FR" sz="1500" i="1" dirty="0">
                <a:solidFill>
                  <a:schemeClr val="tx1"/>
                </a:solidFill>
              </a:rPr>
              <a:t>Amérique du Nord, devront compléter un formulaire Google </a:t>
            </a:r>
            <a:r>
              <a:rPr lang="fr-FR" sz="1500" i="1" dirty="0" smtClean="0">
                <a:solidFill>
                  <a:schemeClr val="tx1"/>
                </a:solidFill>
              </a:rPr>
              <a:t>complémentaire</a:t>
            </a:r>
          </a:p>
          <a:p>
            <a:pPr marL="180000" lvl="1" indent="0">
              <a:spcBef>
                <a:spcPts val="600"/>
              </a:spcBef>
              <a:buNone/>
              <a:defRPr/>
            </a:pPr>
            <a:endParaRPr lang="fr-FR" sz="1500" i="1" dirty="0" smtClean="0">
              <a:solidFill>
                <a:schemeClr val="tx1"/>
              </a:solidFill>
            </a:endParaRPr>
          </a:p>
          <a:p>
            <a:pPr marL="180000" lvl="1" indent="0">
              <a:spcBef>
                <a:spcPts val="600"/>
              </a:spcBef>
              <a:buNone/>
              <a:defRPr/>
            </a:pPr>
            <a:r>
              <a:rPr lang="fr-FR" sz="1500" b="1" i="1" dirty="0" smtClean="0">
                <a:solidFill>
                  <a:schemeClr val="tx1"/>
                </a:solidFill>
              </a:rPr>
              <a:t>La liste des établissement disponibles pour le programme N2N sera disponible avec le formulaire </a:t>
            </a:r>
            <a:r>
              <a:rPr lang="fr-FR" sz="1500" b="1" i="1" dirty="0" err="1" smtClean="0">
                <a:solidFill>
                  <a:schemeClr val="tx1"/>
                </a:solidFill>
              </a:rPr>
              <a:t>google</a:t>
            </a:r>
            <a:r>
              <a:rPr lang="fr-FR" sz="1500" b="1" i="1" dirty="0">
                <a:solidFill>
                  <a:schemeClr val="tx1"/>
                </a:solidFill>
              </a:rPr>
              <a:t/>
            </a:r>
            <a:br>
              <a:rPr lang="fr-FR" sz="1500" b="1" i="1" dirty="0">
                <a:solidFill>
                  <a:schemeClr val="tx1"/>
                </a:solidFill>
              </a:rPr>
            </a:br>
            <a:endParaRPr lang="fr-FR" sz="1500" b="1" i="1" dirty="0">
              <a:solidFill>
                <a:schemeClr val="tx1"/>
              </a:solidFill>
            </a:endParaRPr>
          </a:p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1800" b="1" dirty="0">
                <a:solidFill>
                  <a:srgbClr val="7030A0"/>
                </a:solidFill>
              </a:rPr>
              <a:t>Pour la MICEFA </a:t>
            </a:r>
            <a:r>
              <a:rPr lang="fr-FR" sz="1800" dirty="0">
                <a:solidFill>
                  <a:srgbClr val="7030A0"/>
                </a:solidFill>
              </a:rPr>
              <a:t>: </a:t>
            </a:r>
            <a:r>
              <a:rPr lang="fr-FR" sz="1800" b="1" i="1" dirty="0">
                <a:solidFill>
                  <a:srgbClr val="C00000"/>
                </a:solidFill>
              </a:rPr>
              <a:t>2 décembre 2025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dossier de candidature de la </a:t>
            </a:r>
            <a:r>
              <a:rPr lang="fr-FR" sz="1800" b="1" dirty="0">
                <a:solidFill>
                  <a:srgbClr val="7030A0"/>
                </a:solidFill>
              </a:rPr>
              <a:t>MICEFA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(à télécharger sur leur site)</a:t>
            </a:r>
          </a:p>
          <a:p>
            <a:pPr marL="285750" lvl="1" indent="-285750">
              <a:spcBef>
                <a:spcPts val="0"/>
              </a:spcBef>
              <a:buFontTx/>
              <a:buChar char="-"/>
              <a:defRPr/>
            </a:pPr>
            <a:endParaRPr lang="fr-FR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buFontTx/>
              <a:buChar char="-"/>
              <a:defRPr/>
            </a:pPr>
            <a:endParaRPr lang="fr-FR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buFontTx/>
              <a:buChar char="-"/>
              <a:defRPr/>
            </a:pPr>
            <a:endParaRPr lang="fr-FR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buFontTx/>
              <a:buChar char="-"/>
              <a:defRPr/>
            </a:pPr>
            <a:endParaRPr lang="fr-FR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6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dirty="0"/>
              <a:t>La sélection</a:t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155575" y="1243096"/>
            <a:ext cx="8833680" cy="5424854"/>
          </a:xfrm>
        </p:spPr>
        <p:txBody>
          <a:bodyPr>
            <a:normAutofit/>
          </a:bodyPr>
          <a:lstStyle/>
          <a:p>
            <a:pPr marL="735012" lvl="1" indent="0">
              <a:spcBef>
                <a:spcPts val="2400"/>
              </a:spcBef>
              <a:buNone/>
            </a:pPr>
            <a:r>
              <a:rPr lang="fr-FR" altLang="fr-FR" sz="2000" dirty="0">
                <a:solidFill>
                  <a:srgbClr val="7030A0"/>
                </a:solidFill>
                <a:sym typeface="Wingdings 3"/>
              </a:rPr>
              <a:t></a:t>
            </a:r>
            <a:r>
              <a:rPr lang="fr-FR" altLang="fr-FR" sz="1800" b="1" dirty="0">
                <a:solidFill>
                  <a:srgbClr val="7030A0"/>
                </a:solidFill>
              </a:rPr>
              <a:t>ERASMUS + : </a:t>
            </a:r>
            <a:r>
              <a:rPr lang="fr-FR" altLang="fr-FR" sz="1800" dirty="0">
                <a:solidFill>
                  <a:schemeClr val="tx1"/>
                </a:solidFill>
              </a:rPr>
              <a:t>sélection par l’enseignant coordinateur de la filière </a:t>
            </a:r>
          </a:p>
          <a:p>
            <a:pPr marL="735012" lvl="1" indent="0">
              <a:spcBef>
                <a:spcPts val="2400"/>
              </a:spcBef>
              <a:buNone/>
              <a:tabLst>
                <a:tab pos="2514600" algn="l"/>
              </a:tabLst>
            </a:pP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</a:t>
            </a:r>
            <a:r>
              <a:rPr lang="fr-FR" altLang="fr-FR" sz="1800" b="1" dirty="0">
                <a:solidFill>
                  <a:srgbClr val="7030A0"/>
                </a:solidFill>
              </a:rPr>
              <a:t>N2N Europe:  - </a:t>
            </a:r>
            <a:r>
              <a:rPr lang="fr-FR" altLang="fr-FR" sz="1800" dirty="0">
                <a:solidFill>
                  <a:schemeClr val="tx1"/>
                </a:solidFill>
              </a:rPr>
              <a:t>sélection par l’enseignant coordinateur de la filière </a:t>
            </a:r>
            <a:br>
              <a:rPr lang="fr-FR" altLang="fr-FR" sz="1800" dirty="0">
                <a:solidFill>
                  <a:schemeClr val="tx1"/>
                </a:solidFill>
              </a:rPr>
            </a:br>
            <a:r>
              <a:rPr lang="fr-FR" altLang="fr-FR" sz="1800" dirty="0">
                <a:solidFill>
                  <a:schemeClr val="tx1"/>
                </a:solidFill>
              </a:rPr>
              <a:t>	- sous réserve d’acceptation de l’université d’accueil</a:t>
            </a:r>
          </a:p>
          <a:p>
            <a:pPr marL="735012" lvl="1" indent="0">
              <a:spcBef>
                <a:spcPts val="1800"/>
              </a:spcBef>
              <a:buNone/>
            </a:pP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 </a:t>
            </a:r>
            <a:r>
              <a:rPr lang="fr-FR" altLang="fr-FR" sz="1800" b="1" dirty="0">
                <a:solidFill>
                  <a:srgbClr val="7030A0"/>
                </a:solidFill>
                <a:sym typeface="Wingdings 3"/>
              </a:rPr>
              <a:t>C</a:t>
            </a:r>
            <a:r>
              <a:rPr lang="fr-FR" altLang="fr-FR" sz="1800" b="1" dirty="0">
                <a:solidFill>
                  <a:srgbClr val="7030A0"/>
                </a:solidFill>
              </a:rPr>
              <a:t>onventions internationales</a:t>
            </a:r>
            <a:r>
              <a:rPr lang="fr-FR" altLang="fr-FR" sz="1800" dirty="0">
                <a:solidFill>
                  <a:srgbClr val="7030A0"/>
                </a:solidFill>
              </a:rPr>
              <a:t> </a:t>
            </a:r>
            <a:r>
              <a:rPr lang="fr-FR" altLang="fr-FR" sz="1800" dirty="0">
                <a:solidFill>
                  <a:srgbClr val="262626"/>
                </a:solidFill>
              </a:rPr>
              <a:t>: </a:t>
            </a:r>
          </a:p>
          <a:p>
            <a:pPr lvl="1" indent="-179388">
              <a:spcBef>
                <a:spcPts val="300"/>
              </a:spcBef>
              <a:buFontTx/>
              <a:buAutoNum type="arabicPeriod"/>
            </a:pPr>
            <a:r>
              <a:rPr lang="fr-FR" altLang="fr-FR" sz="1800" dirty="0">
                <a:solidFill>
                  <a:schemeClr val="tx1"/>
                </a:solidFill>
              </a:rPr>
              <a:t> pré-sélection par l’enseignant coordinateur</a:t>
            </a:r>
          </a:p>
          <a:p>
            <a:pPr lvl="1" indent="-179388">
              <a:spcBef>
                <a:spcPct val="0"/>
              </a:spcBef>
              <a:buFontTx/>
              <a:buAutoNum type="arabicPeriod"/>
            </a:pPr>
            <a:r>
              <a:rPr lang="fr-FR" altLang="fr-FR" sz="1800" dirty="0">
                <a:solidFill>
                  <a:schemeClr val="tx1"/>
                </a:solidFill>
              </a:rPr>
              <a:t> sélection lors d’une commission interdisciplinaire</a:t>
            </a:r>
          </a:p>
          <a:p>
            <a:pPr lvl="1" indent="-179388">
              <a:spcBef>
                <a:spcPct val="0"/>
              </a:spcBef>
              <a:buFontTx/>
              <a:buAutoNum type="arabicPeriod"/>
            </a:pPr>
            <a:r>
              <a:rPr lang="fr-FR" altLang="fr-FR" sz="1800" dirty="0">
                <a:solidFill>
                  <a:schemeClr val="tx1"/>
                </a:solidFill>
              </a:rPr>
              <a:t> accord de l’Université d’accueil</a:t>
            </a:r>
          </a:p>
          <a:p>
            <a:pPr marL="735012" lvl="1" indent="0">
              <a:spcBef>
                <a:spcPts val="1800"/>
              </a:spcBef>
              <a:buNone/>
            </a:pP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</a:t>
            </a:r>
            <a:r>
              <a:rPr lang="fr-FR" altLang="fr-FR" sz="1800" b="1" dirty="0">
                <a:solidFill>
                  <a:srgbClr val="7030A0"/>
                </a:solidFill>
              </a:rPr>
              <a:t>MICEFA</a:t>
            </a:r>
            <a:r>
              <a:rPr lang="fr-FR" altLang="fr-FR" sz="1800" dirty="0">
                <a:solidFill>
                  <a:srgbClr val="7030A0"/>
                </a:solidFill>
              </a:rPr>
              <a:t> :</a:t>
            </a:r>
          </a:p>
          <a:p>
            <a:pPr lvl="1" indent="-179388">
              <a:spcBef>
                <a:spcPts val="300"/>
              </a:spcBef>
              <a:buFontTx/>
              <a:buAutoNum type="arabicPeriod"/>
            </a:pPr>
            <a:r>
              <a:rPr lang="fr-FR" altLang="fr-FR" sz="1800" dirty="0">
                <a:solidFill>
                  <a:srgbClr val="262626"/>
                </a:solidFill>
              </a:rPr>
              <a:t> pré-sélection des dossiers à l’UVSQ</a:t>
            </a:r>
          </a:p>
          <a:p>
            <a:pPr lvl="1" indent="-179388">
              <a:spcBef>
                <a:spcPts val="300"/>
              </a:spcBef>
              <a:buFontTx/>
              <a:buAutoNum type="arabicPeriod"/>
            </a:pPr>
            <a:r>
              <a:rPr lang="fr-FR" altLang="fr-FR" sz="1800" dirty="0">
                <a:solidFill>
                  <a:srgbClr val="262626"/>
                </a:solidFill>
              </a:rPr>
              <a:t> entretien avec la MICEFA en </a:t>
            </a:r>
            <a:r>
              <a:rPr lang="fr-FR" altLang="fr-FR" sz="1800" b="1" dirty="0">
                <a:solidFill>
                  <a:srgbClr val="C00000"/>
                </a:solidFill>
              </a:rPr>
              <a:t>janvier 2026</a:t>
            </a:r>
          </a:p>
          <a:p>
            <a:pPr lvl="1" indent="-179388">
              <a:spcBef>
                <a:spcPct val="0"/>
              </a:spcBef>
              <a:buFontTx/>
              <a:buAutoNum type="arabicPeriod"/>
            </a:pPr>
            <a:r>
              <a:rPr lang="fr-FR" altLang="fr-FR" sz="1800" dirty="0">
                <a:solidFill>
                  <a:srgbClr val="262626"/>
                </a:solidFill>
              </a:rPr>
              <a:t> sélection par l’université américaine choisie</a:t>
            </a:r>
          </a:p>
          <a:p>
            <a:pPr lvl="1" indent="-179388">
              <a:spcBef>
                <a:spcPct val="0"/>
              </a:spcBef>
              <a:buFontTx/>
              <a:buAutoNum type="arabicPeriod"/>
            </a:pPr>
            <a:endParaRPr lang="fr-FR" altLang="fr-FR" sz="1800" dirty="0">
              <a:solidFill>
                <a:srgbClr val="262626"/>
              </a:solidFill>
            </a:endParaRPr>
          </a:p>
          <a:p>
            <a:pPr marL="735012" lvl="1" indent="0">
              <a:spcBef>
                <a:spcPct val="0"/>
              </a:spcBef>
              <a:buNone/>
            </a:pP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</a:t>
            </a:r>
            <a:r>
              <a:rPr lang="fr-FR" altLang="fr-FR" sz="1800" b="1" dirty="0">
                <a:solidFill>
                  <a:srgbClr val="7030A0"/>
                </a:solidFill>
                <a:sym typeface="Wingdings 3"/>
              </a:rPr>
              <a:t>Programme Amérique du Nord</a:t>
            </a: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:</a:t>
            </a:r>
            <a:endParaRPr lang="fr-FR" altLang="fr-FR" sz="1800" dirty="0">
              <a:solidFill>
                <a:srgbClr val="7030A0"/>
              </a:solidFill>
            </a:endParaRPr>
          </a:p>
          <a:p>
            <a:pPr marL="1077912" lvl="1" indent="-342900">
              <a:spcBef>
                <a:spcPct val="0"/>
              </a:spcBef>
              <a:buAutoNum type="arabicPeriod"/>
            </a:pPr>
            <a:r>
              <a:rPr lang="fr-FR" altLang="fr-FR" sz="1800" dirty="0">
                <a:solidFill>
                  <a:srgbClr val="262626"/>
                </a:solidFill>
              </a:rPr>
              <a:t>sélection des dossiers</a:t>
            </a:r>
            <a:r>
              <a:rPr lang="fr-FR" altLang="fr-FR" sz="1800" dirty="0">
                <a:solidFill>
                  <a:srgbClr val="7030A0"/>
                </a:solidFill>
                <a:sym typeface="Wingdings 3"/>
              </a:rPr>
              <a:t> </a:t>
            </a:r>
            <a:r>
              <a:rPr lang="fr-FR" altLang="fr-FR" sz="1800" dirty="0">
                <a:solidFill>
                  <a:schemeClr val="tx1"/>
                </a:solidFill>
              </a:rPr>
              <a:t>par l’enseignant coordinateur </a:t>
            </a:r>
          </a:p>
          <a:p>
            <a:pPr marL="1077912" lvl="1" indent="-342900">
              <a:spcBef>
                <a:spcPct val="0"/>
              </a:spcBef>
              <a:buAutoNum type="arabicPeriod"/>
            </a:pPr>
            <a:r>
              <a:rPr lang="fr-FR" altLang="fr-FR" sz="1800" dirty="0">
                <a:solidFill>
                  <a:schemeClr val="tx1"/>
                </a:solidFill>
              </a:rPr>
              <a:t>Sélection par N2N ou/et établissement québécois </a:t>
            </a:r>
            <a:endParaRPr lang="fr-FR" altLang="fr-FR" sz="1800" dirty="0">
              <a:solidFill>
                <a:srgbClr val="262626"/>
              </a:solidFill>
            </a:endParaRPr>
          </a:p>
          <a:p>
            <a:pPr marL="735012" lvl="1" indent="0">
              <a:spcBef>
                <a:spcPct val="0"/>
              </a:spcBef>
              <a:buNone/>
            </a:pPr>
            <a:endParaRPr lang="fr-FR" altLang="fr-FR" sz="1800" dirty="0">
              <a:solidFill>
                <a:srgbClr val="262626"/>
              </a:solidFill>
            </a:endParaRPr>
          </a:p>
          <a:p>
            <a:pPr marL="735012" lvl="1" indent="0">
              <a:spcBef>
                <a:spcPct val="0"/>
              </a:spcBef>
              <a:buNone/>
            </a:pPr>
            <a:endParaRPr lang="fr-FR" altLang="fr-FR" sz="1800" dirty="0">
              <a:solidFill>
                <a:srgbClr val="7030A0"/>
              </a:solidFill>
            </a:endParaRPr>
          </a:p>
          <a:p>
            <a:pPr lvl="1" indent="-179388">
              <a:spcBef>
                <a:spcPct val="0"/>
              </a:spcBef>
              <a:buFontTx/>
              <a:buAutoNum type="arabicPeriod"/>
            </a:pPr>
            <a:endParaRPr lang="fr-FR" altLang="fr-FR" sz="2000" dirty="0">
              <a:solidFill>
                <a:srgbClr val="262626"/>
              </a:solidFill>
            </a:endParaRPr>
          </a:p>
          <a:p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77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Les critères de sélection</a:t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89560" y="1169377"/>
            <a:ext cx="8397240" cy="5398477"/>
          </a:xfrm>
        </p:spPr>
        <p:txBody>
          <a:bodyPr>
            <a:normAutofit fontScale="85000" lnSpcReduction="10000"/>
          </a:bodyPr>
          <a:lstStyle/>
          <a:p>
            <a:pPr marL="0" lvl="1" indent="0"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7030A0"/>
                </a:solidFill>
              </a:rPr>
              <a:t>	</a:t>
            </a:r>
            <a:r>
              <a:rPr lang="fr-FR" altLang="fr-FR" sz="2300" b="1" dirty="0">
                <a:solidFill>
                  <a:srgbClr val="7030A0"/>
                </a:solidFill>
              </a:rPr>
              <a:t>La sélection prend en compte </a:t>
            </a:r>
            <a:r>
              <a:rPr lang="fr-FR" altLang="fr-FR" sz="2300" dirty="0">
                <a:solidFill>
                  <a:srgbClr val="262626"/>
                </a:solidFill>
              </a:rPr>
              <a:t>:</a:t>
            </a:r>
          </a:p>
          <a:p>
            <a:pPr marL="0" lvl="1" indent="0">
              <a:spcBef>
                <a:spcPct val="0"/>
              </a:spcBef>
              <a:buNone/>
            </a:pPr>
            <a:endParaRPr lang="fr-FR" altLang="fr-FR" sz="2300" dirty="0">
              <a:solidFill>
                <a:srgbClr val="262626"/>
              </a:solidFill>
            </a:endParaRPr>
          </a:p>
          <a:p>
            <a:pPr marL="0" lvl="1" indent="0">
              <a:spcBef>
                <a:spcPts val="60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</a:rPr>
              <a:t> 	</a:t>
            </a:r>
            <a:r>
              <a:rPr lang="fr-FR" altLang="fr-FR" sz="2300" dirty="0">
                <a:solidFill>
                  <a:srgbClr val="262626"/>
                </a:solidFill>
                <a:sym typeface="Wingdings 3"/>
              </a:rPr>
              <a:t> </a:t>
            </a:r>
            <a:r>
              <a:rPr lang="fr-FR" altLang="fr-FR" sz="2300" dirty="0">
                <a:solidFill>
                  <a:schemeClr val="tx1"/>
                </a:solidFill>
              </a:rPr>
              <a:t>le dossier universitaire de l'étudiant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dirty="0">
                <a:solidFill>
                  <a:srgbClr val="262626"/>
                </a:solidFill>
                <a:sym typeface="Wingdings 3"/>
              </a:rPr>
              <a:t> </a:t>
            </a:r>
            <a:r>
              <a:rPr lang="fr-FR" altLang="fr-FR" sz="2300" dirty="0">
                <a:solidFill>
                  <a:schemeClr val="tx1"/>
                </a:solidFill>
              </a:rPr>
              <a:t>sa motivation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dirty="0">
                <a:solidFill>
                  <a:srgbClr val="262626"/>
                </a:solidFill>
                <a:sym typeface="Wingdings 3"/>
              </a:rPr>
              <a:t> </a:t>
            </a:r>
            <a:r>
              <a:rPr lang="fr-FR" altLang="fr-FR" sz="2300" dirty="0">
                <a:solidFill>
                  <a:schemeClr val="tx1"/>
                </a:solidFill>
              </a:rPr>
              <a:t>l'adéquation du séjour avec le cursus d'études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  <a:sym typeface="Wingdings 3"/>
              </a:rPr>
              <a:t>	 </a:t>
            </a:r>
            <a:r>
              <a:rPr lang="fr-FR" altLang="fr-FR" sz="2300" dirty="0">
                <a:solidFill>
                  <a:schemeClr val="tx1"/>
                </a:solidFill>
              </a:rPr>
              <a:t>la hiérarchisation de ses vœux, son niveau dans la langue 	    	  	d'enseignement du pays d'accueil</a:t>
            </a:r>
          </a:p>
          <a:p>
            <a:pPr marL="177800" lvl="1">
              <a:spcBef>
                <a:spcPct val="0"/>
              </a:spcBef>
            </a:pPr>
            <a:endParaRPr lang="fr-FR" altLang="fr-FR" sz="2300" dirty="0">
              <a:solidFill>
                <a:srgbClr val="262626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b="1" dirty="0">
                <a:solidFill>
                  <a:schemeClr val="tx1"/>
                </a:solidFill>
              </a:rPr>
              <a:t>Attention</a:t>
            </a:r>
            <a:r>
              <a:rPr lang="fr-FR" altLang="fr-FR" sz="2300" dirty="0">
                <a:solidFill>
                  <a:schemeClr val="tx1"/>
                </a:solidFill>
              </a:rPr>
              <a:t>, de plus en plus de nos partenaires demandent aux 	étudiants de </a:t>
            </a:r>
            <a:r>
              <a:rPr lang="fr-FR" altLang="fr-FR" sz="2300" dirty="0">
                <a:solidFill>
                  <a:srgbClr val="7030A0"/>
                </a:solidFill>
              </a:rPr>
              <a:t>justifier de leur niveau en langue</a:t>
            </a:r>
            <a:r>
              <a:rPr lang="fr-FR" altLang="fr-FR" sz="2300" dirty="0">
                <a:solidFill>
                  <a:srgbClr val="262626"/>
                </a:solidFill>
              </a:rPr>
              <a:t>, </a:t>
            </a:r>
            <a:r>
              <a:rPr lang="fr-FR" altLang="fr-FR" sz="2300" dirty="0">
                <a:solidFill>
                  <a:schemeClr val="tx1"/>
                </a:solidFill>
              </a:rPr>
              <a:t>toutefois une </a:t>
            </a: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dirty="0">
                <a:solidFill>
                  <a:srgbClr val="7030A0"/>
                </a:solidFill>
              </a:rPr>
              <a:t>attestation d’un professeur de langue</a:t>
            </a:r>
            <a:r>
              <a:rPr lang="fr-FR" altLang="fr-FR" sz="2300" dirty="0">
                <a:solidFill>
                  <a:srgbClr val="262626"/>
                </a:solidFill>
              </a:rPr>
              <a:t> </a:t>
            </a:r>
            <a:r>
              <a:rPr lang="fr-FR" altLang="fr-FR" sz="2300" dirty="0">
                <a:solidFill>
                  <a:schemeClr val="tx1"/>
                </a:solidFill>
              </a:rPr>
              <a:t>peut dans certains cas </a:t>
            </a: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dirty="0">
                <a:solidFill>
                  <a:schemeClr val="tx1"/>
                </a:solidFill>
              </a:rPr>
              <a:t>suffire, ou </a:t>
            </a:r>
            <a:r>
              <a:rPr lang="fr-FR" altLang="fr-FR" sz="2300" dirty="0">
                <a:solidFill>
                  <a:srgbClr val="7030A0"/>
                </a:solidFill>
              </a:rPr>
              <a:t>un test de niveau effectué au </a:t>
            </a:r>
            <a:r>
              <a:rPr lang="fr-FR" altLang="fr-FR" sz="2300" b="1" dirty="0" smtClean="0">
                <a:solidFill>
                  <a:srgbClr val="7030A0"/>
                </a:solidFill>
              </a:rPr>
              <a:t>CEREL </a:t>
            </a:r>
            <a:r>
              <a:rPr lang="fr-FR" altLang="fr-FR" sz="2300" b="1" dirty="0">
                <a:solidFill>
                  <a:srgbClr val="7030A0"/>
                </a:solidFill>
              </a:rPr>
              <a:t>(</a:t>
            </a:r>
            <a:r>
              <a:rPr lang="fr-FR" altLang="fr-FR" sz="2300" b="1" dirty="0" err="1">
                <a:solidFill>
                  <a:srgbClr val="7030A0"/>
                </a:solidFill>
              </a:rPr>
              <a:t>eLAO</a:t>
            </a:r>
            <a:r>
              <a:rPr lang="fr-FR" altLang="fr-FR" sz="2300" b="1" dirty="0">
                <a:solidFill>
                  <a:srgbClr val="7030A0"/>
                </a:solidFill>
              </a:rPr>
              <a:t>)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fr-FR" altLang="fr-FR" sz="2300" b="1" dirty="0">
              <a:solidFill>
                <a:srgbClr val="7030A0"/>
              </a:solidFill>
            </a:endParaRPr>
          </a:p>
          <a:p>
            <a:pPr marL="177800" lvl="1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300" dirty="0">
                <a:solidFill>
                  <a:srgbClr val="262626"/>
                </a:solidFill>
              </a:rPr>
              <a:t>	</a:t>
            </a:r>
            <a:r>
              <a:rPr lang="fr-FR" altLang="fr-FR" sz="2300" u="sng" dirty="0" smtClean="0">
                <a:solidFill>
                  <a:schemeClr val="tx1"/>
                </a:solidFill>
              </a:rPr>
              <a:t>Nota </a:t>
            </a:r>
            <a:r>
              <a:rPr lang="fr-FR" altLang="fr-FR" sz="2300" u="sng" dirty="0">
                <a:solidFill>
                  <a:schemeClr val="tx1"/>
                </a:solidFill>
              </a:rPr>
              <a:t>Bene</a:t>
            </a:r>
            <a:r>
              <a:rPr lang="fr-FR" altLang="fr-FR" sz="2300" dirty="0">
                <a:solidFill>
                  <a:schemeClr val="tx1"/>
                </a:solidFill>
              </a:rPr>
              <a:t>: </a:t>
            </a:r>
            <a:r>
              <a:rPr lang="fr-FR" altLang="fr-FR" sz="2300" dirty="0">
                <a:solidFill>
                  <a:srgbClr val="262626"/>
                </a:solidFill>
              </a:rPr>
              <a:t>Le </a:t>
            </a:r>
            <a:r>
              <a:rPr lang="fr-FR" altLang="fr-FR" sz="2300" b="1" dirty="0">
                <a:solidFill>
                  <a:srgbClr val="7030A0"/>
                </a:solidFill>
              </a:rPr>
              <a:t>CEREL</a:t>
            </a:r>
            <a:r>
              <a:rPr lang="fr-FR" altLang="fr-FR" sz="2300" dirty="0">
                <a:solidFill>
                  <a:srgbClr val="7030A0"/>
                </a:solidFill>
              </a:rPr>
              <a:t> de l’UVSQ </a:t>
            </a:r>
            <a:r>
              <a:rPr lang="fr-FR" altLang="fr-FR" sz="2300" dirty="0">
                <a:solidFill>
                  <a:schemeClr val="tx1"/>
                </a:solidFill>
              </a:rPr>
              <a:t>peut vous aider à </a:t>
            </a:r>
            <a:r>
              <a:rPr lang="fr-FR" altLang="fr-FR" sz="2300" dirty="0" smtClean="0">
                <a:solidFill>
                  <a:schemeClr val="tx1"/>
                </a:solidFill>
              </a:rPr>
              <a:t>développer </a:t>
            </a:r>
            <a:r>
              <a:rPr lang="fr-FR" altLang="fr-FR" sz="2300" dirty="0">
                <a:solidFill>
                  <a:schemeClr val="tx1"/>
                </a:solidFill>
              </a:rPr>
              <a:t>vos 	compétences en langue avant votre départ. </a:t>
            </a:r>
          </a:p>
          <a:p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34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L’ORGANISATION DU SEJOUR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89560" y="1485900"/>
            <a:ext cx="8488680" cy="4741863"/>
          </a:xfrm>
        </p:spPr>
        <p:txBody>
          <a:bodyPr>
            <a:normAutofit fontScale="85000" lnSpcReduction="10000"/>
          </a:bodyPr>
          <a:lstStyle/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Une fois sélectionné, l’étudiant  devra effectuer plusieurs </a:t>
            </a:r>
            <a:r>
              <a:rPr lang="fr-FR" b="1" dirty="0">
                <a:solidFill>
                  <a:srgbClr val="7030A0"/>
                </a:solidFill>
              </a:rPr>
              <a:t>démarches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</a:rPr>
              <a:t>auprès de l’université d’accueil, de l’UVSQ ou des autorités administratives (visa…) </a:t>
            </a: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b="1" dirty="0">
                <a:solidFill>
                  <a:schemeClr val="tx1"/>
                </a:solidFill>
              </a:rPr>
              <a:t>A noter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</a:rPr>
              <a:t>une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b="1" dirty="0">
                <a:solidFill>
                  <a:srgbClr val="7030A0"/>
                </a:solidFill>
              </a:rPr>
              <a:t>réunion d’information avant départ </a:t>
            </a:r>
            <a:r>
              <a:rPr lang="fr-FR" dirty="0">
                <a:solidFill>
                  <a:schemeClr val="tx1"/>
                </a:solidFill>
              </a:rPr>
              <a:t>est organisée au mois de mai par le Pôle Mobilité pour vous aider.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La majorité des universités propose des </a:t>
            </a:r>
            <a:r>
              <a:rPr lang="fr-FR" b="1" dirty="0">
                <a:solidFill>
                  <a:srgbClr val="7030A0"/>
                </a:solidFill>
              </a:rPr>
              <a:t>logements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en résidence universitaire ou même hors campus. 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La recherche d’un logement reste une démarche personnelle et libre.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i="1" dirty="0">
                <a:solidFill>
                  <a:srgbClr val="7030A0"/>
                </a:solidFill>
              </a:rPr>
              <a:t>Renseignements sur le site internet de l’établissement d’accueil</a:t>
            </a: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Un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b="1" dirty="0">
                <a:solidFill>
                  <a:srgbClr val="7030A0"/>
                </a:solidFill>
              </a:rPr>
              <a:t>service accueil à l’aéroport </a:t>
            </a:r>
            <a:r>
              <a:rPr lang="fr-FR" dirty="0">
                <a:solidFill>
                  <a:schemeClr val="tx1"/>
                </a:solidFill>
              </a:rPr>
              <a:t>est également souvent proposé </a:t>
            </a: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Le financement de votre séjour est à votre charge même si vous avez la possibilité de demander une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b="1" dirty="0">
                <a:solidFill>
                  <a:srgbClr val="7030A0"/>
                </a:solidFill>
              </a:rPr>
              <a:t>aide à la mobilité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lvl="1" indent="0">
              <a:spcBef>
                <a:spcPct val="0"/>
              </a:spcBef>
              <a:buNone/>
            </a:pPr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2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chemeClr val="bg1"/>
                </a:solidFill>
              </a:rPr>
              <a:t>Partir étudier à l’étranger </a:t>
            </a:r>
            <a:br>
              <a:rPr lang="fr-FR" altLang="fr-FR" sz="2400" b="1" dirty="0">
                <a:solidFill>
                  <a:schemeClr val="bg1"/>
                </a:solidFill>
              </a:rPr>
            </a:br>
            <a:r>
              <a:rPr lang="fr-FR" altLang="fr-FR" sz="2400" b="1" dirty="0">
                <a:solidFill>
                  <a:schemeClr val="bg1"/>
                </a:solidFill>
              </a:rPr>
              <a:t>en programme d’échange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386840"/>
            <a:ext cx="8285162" cy="5258484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  <a:defRPr/>
            </a:pPr>
            <a:r>
              <a:rPr lang="fr-FR" sz="2000" dirty="0">
                <a:solidFill>
                  <a:schemeClr val="tx1"/>
                </a:solidFill>
              </a:rPr>
              <a:t>Permet  d’effectuer une partie de son cursus dans une </a:t>
            </a:r>
            <a:r>
              <a:rPr lang="fr-FR" sz="2000" b="1" dirty="0">
                <a:solidFill>
                  <a:srgbClr val="7030A0"/>
                </a:solidFill>
              </a:rPr>
              <a:t>Université partenaire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de l’UVSQ</a:t>
            </a:r>
          </a:p>
          <a:p>
            <a:pPr lvl="1">
              <a:spcBef>
                <a:spcPts val="1200"/>
              </a:spcBef>
              <a:defRPr/>
            </a:pPr>
            <a:r>
              <a:rPr lang="fr-FR" sz="2000" dirty="0">
                <a:solidFill>
                  <a:schemeClr val="tx1"/>
                </a:solidFill>
              </a:rPr>
              <a:t>Pour une durée d’un </a:t>
            </a:r>
            <a:r>
              <a:rPr lang="fr-FR" sz="2000" b="1" dirty="0">
                <a:solidFill>
                  <a:srgbClr val="7030A0"/>
                </a:solidFill>
              </a:rPr>
              <a:t>semestre à une année</a:t>
            </a:r>
          </a:p>
          <a:p>
            <a:pPr lvl="1">
              <a:spcBef>
                <a:spcPts val="1200"/>
              </a:spcBef>
              <a:defRPr/>
            </a:pPr>
            <a:r>
              <a:rPr lang="fr-FR" dirty="0"/>
              <a:t>Ê</a:t>
            </a:r>
            <a:r>
              <a:rPr lang="fr-FR" sz="2000" dirty="0">
                <a:solidFill>
                  <a:schemeClr val="tx1"/>
                </a:solidFill>
              </a:rPr>
              <a:t>tre étudiant à l’UVSQ l’année précédant l’échange</a:t>
            </a:r>
          </a:p>
          <a:p>
            <a:pPr lvl="1">
              <a:spcBef>
                <a:spcPts val="1200"/>
              </a:spcBef>
              <a:defRPr/>
            </a:pPr>
            <a:r>
              <a:rPr lang="fr-FR" sz="2000" dirty="0">
                <a:solidFill>
                  <a:schemeClr val="tx1"/>
                </a:solidFill>
              </a:rPr>
              <a:t>L’étudiant sélectionné s’inscrit à l’UVSQ avant son départ et effectue une </a:t>
            </a:r>
            <a:r>
              <a:rPr lang="fr-FR" sz="2000" b="1" dirty="0">
                <a:solidFill>
                  <a:srgbClr val="7030A0"/>
                </a:solidFill>
              </a:rPr>
              <a:t>inscription sans frais dans l’Université d’accueil</a:t>
            </a:r>
          </a:p>
          <a:p>
            <a:pPr lvl="1">
              <a:spcBef>
                <a:spcPts val="1200"/>
              </a:spcBef>
              <a:defRPr/>
            </a:pPr>
            <a:r>
              <a:rPr lang="fr-FR" sz="2000" dirty="0">
                <a:solidFill>
                  <a:schemeClr val="tx1"/>
                </a:solidFill>
              </a:rPr>
              <a:t>Les notes obtenues à l’étranger lors de l’échange seront  prises en compte pour 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</a:t>
            </a:r>
            <a:r>
              <a:rPr lang="fr-FR" sz="2000" b="1" dirty="0">
                <a:solidFill>
                  <a:srgbClr val="7030A0"/>
                </a:solidFill>
              </a:rPr>
              <a:t>obtention du diplôme de l’UVSQ</a:t>
            </a:r>
          </a:p>
          <a:p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0175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LES AIDES A LA MOBILITE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89560" y="1485900"/>
            <a:ext cx="8488680" cy="47418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</a:t>
            </a:r>
            <a:r>
              <a:rPr lang="fr-FR" sz="2000" dirty="0">
                <a:solidFill>
                  <a:srgbClr val="7030A0"/>
                </a:solidFill>
              </a:rPr>
              <a:t>Aide à la mobilité internationale du Ministère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(étudiants boursiers du CROUS)</a:t>
            </a:r>
            <a:endParaRPr lang="fr-FR" sz="2000" dirty="0">
              <a:solidFill>
                <a:srgbClr val="AF2B32"/>
              </a:solidFill>
            </a:endParaRPr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</a:t>
            </a:r>
            <a:r>
              <a:rPr lang="fr-FR" sz="2000" dirty="0">
                <a:solidFill>
                  <a:srgbClr val="7030A0"/>
                </a:solidFill>
              </a:rPr>
              <a:t>Allocations de mobilité du programme Erasmus+</a:t>
            </a:r>
          </a:p>
          <a:p>
            <a:pPr marL="10800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mobilité européenne (hors N2N), sans condition de ressources, conditionnées au montant des subventions allouées à l’UVSQ  par l’Agence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Erasmus</a:t>
            </a:r>
          </a:p>
          <a:p>
            <a:pPr marL="10800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endParaRPr lang="fr-FR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0800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</a:t>
            </a:r>
            <a:r>
              <a:rPr lang="fr-FR" sz="2000" dirty="0">
                <a:solidFill>
                  <a:srgbClr val="7030A0"/>
                </a:solidFill>
                <a:sym typeface="Wingdings 3"/>
              </a:rPr>
              <a:t>Allocation dans le cadre de la </a:t>
            </a:r>
            <a:r>
              <a:rPr lang="fr-FR" sz="2000" dirty="0" smtClean="0">
                <a:solidFill>
                  <a:srgbClr val="7030A0"/>
                </a:solidFill>
                <a:sym typeface="Wingdings 3"/>
              </a:rPr>
              <a:t>CVEC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(sous réserve de fonds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CVEC)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0800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ts val="18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fr-FR" sz="2000" b="1" dirty="0">
                <a:solidFill>
                  <a:schemeClr val="tx1"/>
                </a:solidFill>
              </a:rPr>
              <a:t>Pour ces aides 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dirty="0">
                <a:solidFill>
                  <a:srgbClr val="7030A0"/>
                </a:solidFill>
              </a:rPr>
              <a:t>un seul dossier à constituer après la sélection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dirty="0">
                <a:solidFill>
                  <a:srgbClr val="7030A0"/>
                </a:solidFill>
              </a:rPr>
              <a:t>certaines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dirty="0">
                <a:solidFill>
                  <a:srgbClr val="7030A0"/>
                </a:solidFill>
              </a:rPr>
              <a:t>allocations sont cumulables selon le cas</a:t>
            </a:r>
          </a:p>
          <a:p>
            <a:pPr marL="0" lvl="1" indent="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dirty="0">
                <a:solidFill>
                  <a:srgbClr val="7030A0"/>
                </a:solidFill>
              </a:rPr>
              <a:t>ne couvrent pas l’ensemble des dépenses occasionnées </a:t>
            </a:r>
          </a:p>
          <a:p>
            <a:pPr marL="0" lvl="1" indent="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dirty="0">
                <a:solidFill>
                  <a:srgbClr val="7030A0"/>
                </a:solidFill>
              </a:rPr>
              <a:t>nécessité d’avancer le ou les premiers mois de séjour 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45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2289" y="34925"/>
            <a:ext cx="5719668" cy="1204790"/>
          </a:xfrm>
        </p:spPr>
        <p:txBody>
          <a:bodyPr/>
          <a:lstStyle/>
          <a:p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/>
              <a:t>Me préparer, quel programme me convient?</a:t>
            </a:r>
            <a:br>
              <a:rPr lang="fr-FR" altLang="fr-FR" sz="2800" dirty="0"/>
            </a:b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89560" y="1239716"/>
            <a:ext cx="8488680" cy="4988048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buFont typeface="Wingdings 3"/>
              <a:buChar char=""/>
            </a:pPr>
            <a:r>
              <a:rPr lang="fr-FR" sz="2400" b="1" dirty="0">
                <a:solidFill>
                  <a:srgbClr val="7030A0"/>
                </a:solidFill>
              </a:rPr>
              <a:t>Aspect pédagogique - Chercher les cours des universités </a:t>
            </a:r>
          </a:p>
          <a:p>
            <a:pPr lvl="0"/>
            <a:r>
              <a:rPr lang="fr-FR" sz="2400" b="1" dirty="0">
                <a:solidFill>
                  <a:srgbClr val="7030A0"/>
                </a:solidFill>
              </a:rPr>
              <a:t>	</a:t>
            </a:r>
            <a:r>
              <a:rPr lang="fr-FR" sz="2200" dirty="0"/>
              <a:t>Certains établissements vous conviendront mieux que 	d’autres. Ils ont  par exemple des cours de droit environnemental, 	d’histoire culturelle, de biologie marine, d’écologie, etc…</a:t>
            </a:r>
          </a:p>
          <a:p>
            <a:pPr lvl="0"/>
            <a:endParaRPr lang="fr-FR" sz="2200" dirty="0"/>
          </a:p>
          <a:p>
            <a:pPr marL="342900" lvl="0" indent="-342900">
              <a:buFont typeface="Wingdings 3"/>
              <a:buChar char=""/>
            </a:pPr>
            <a:r>
              <a:rPr lang="fr-FR" sz="2400" b="1" dirty="0">
                <a:solidFill>
                  <a:srgbClr val="7030A0"/>
                </a:solidFill>
              </a:rPr>
              <a:t>Aspect linguistique - Quel est la langue d’enseignement de l’université d’accueil ?</a:t>
            </a:r>
            <a:r>
              <a:rPr lang="fr-FR" sz="2400" dirty="0"/>
              <a:t>  </a:t>
            </a:r>
          </a:p>
          <a:p>
            <a:pPr lvl="0"/>
            <a:r>
              <a:rPr lang="fr-FR" sz="2400" dirty="0"/>
              <a:t>	</a:t>
            </a:r>
            <a:r>
              <a:rPr lang="fr-FR" sz="2200" dirty="0"/>
              <a:t>Ai-je le niveau suffisant pour suivre des cours dans cette 	langue ? dois-je me préparer avant mon départ ? </a:t>
            </a:r>
            <a:br>
              <a:rPr lang="fr-FR" sz="2200" dirty="0"/>
            </a:br>
            <a:r>
              <a:rPr lang="fr-FR" sz="2200" dirty="0"/>
              <a:t>	Préparation au CEREL + test </a:t>
            </a:r>
            <a:r>
              <a:rPr lang="fr-FR" sz="2200" dirty="0" err="1"/>
              <a:t>eLAO</a:t>
            </a:r>
            <a:r>
              <a:rPr lang="fr-FR" sz="2200" dirty="0"/>
              <a:t>, TOEFL, etc. </a:t>
            </a:r>
          </a:p>
          <a:p>
            <a:pPr lvl="0"/>
            <a:endParaRPr lang="fr-FR" sz="2200" dirty="0"/>
          </a:p>
          <a:p>
            <a:pPr marL="342900" lvl="0" indent="-342900">
              <a:buFont typeface="Wingdings 3"/>
              <a:buChar char=""/>
            </a:pPr>
            <a:r>
              <a:rPr lang="fr-FR" sz="2400" b="1" dirty="0">
                <a:solidFill>
                  <a:srgbClr val="7030A0"/>
                </a:solidFill>
              </a:rPr>
              <a:t>Aspect financier </a:t>
            </a:r>
          </a:p>
          <a:p>
            <a:pPr lvl="0"/>
            <a:r>
              <a:rPr lang="fr-FR" sz="2200" dirty="0"/>
              <a:t>	Ai-je les fonds suffisants pour réaliser mon projet de mobilité?</a:t>
            </a:r>
          </a:p>
          <a:p>
            <a:pPr lvl="0"/>
            <a:r>
              <a:rPr lang="fr-FR" sz="2200" dirty="0"/>
              <a:t>	Prendre en compte l’ensemble des coûts de ma mobilité 	(transport, logement, frais de campus si concerné, assurances, 	couverture médicale, etc…)</a:t>
            </a:r>
          </a:p>
          <a:p>
            <a:pPr lvl="0"/>
            <a:endParaRPr lang="fr-FR" sz="2400" b="1" dirty="0">
              <a:solidFill>
                <a:srgbClr val="7030A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23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2289" y="34925"/>
            <a:ext cx="5719668" cy="1204790"/>
          </a:xfrm>
        </p:spPr>
        <p:txBody>
          <a:bodyPr/>
          <a:lstStyle/>
          <a:p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/>
              <a:t>Me préparer, quel programme me convient?</a:t>
            </a:r>
            <a:br>
              <a:rPr lang="fr-FR" altLang="fr-FR" sz="2800" dirty="0"/>
            </a:b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89560" y="1239715"/>
            <a:ext cx="8488680" cy="5134707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fr-FR" altLang="fr-FR" sz="2400" dirty="0">
                <a:solidFill>
                  <a:srgbClr val="7030A0"/>
                </a:solidFill>
                <a:sym typeface="Wingdings 3"/>
              </a:rPr>
              <a:t> </a:t>
            </a:r>
            <a:r>
              <a:rPr lang="fr-FR" sz="2400" b="1" dirty="0">
                <a:solidFill>
                  <a:srgbClr val="7030A0"/>
                </a:solidFill>
              </a:rPr>
              <a:t>Adaptation interculturelle – Comprendre le choc culturel </a:t>
            </a:r>
          </a:p>
          <a:p>
            <a:r>
              <a:rPr lang="fr-FR" sz="1600" dirty="0"/>
              <a:t>Illustration de l’Université du Michigan qui montre les grandes étapes du choc culturel. 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300" b="1" dirty="0"/>
              <a:t> 1.</a:t>
            </a:r>
            <a:r>
              <a:rPr lang="fr-FR" sz="1400" b="1" dirty="0">
                <a:solidFill>
                  <a:srgbClr val="7030A0"/>
                </a:solidFill>
              </a:rPr>
              <a:t>Anticipation – 2.Lune de miel – 3.choc culturel – 4.période d’ajustement – 5.adaptation/intégration</a:t>
            </a:r>
          </a:p>
          <a:p>
            <a:endParaRPr lang="fr-FR" sz="1800" dirty="0"/>
          </a:p>
          <a:p>
            <a:r>
              <a:rPr lang="fr-FR" sz="1800" dirty="0"/>
              <a:t>L’éloignement géographique, le degré d’ensoleillement, le climat, la nourriture, etc. pourraient amplifier ce phénomène</a:t>
            </a:r>
          </a:p>
          <a:p>
            <a:endParaRPr lang="fr-FR" dirty="0"/>
          </a:p>
        </p:txBody>
      </p:sp>
      <p:sp>
        <p:nvSpPr>
          <p:cNvPr id="7" name="AutoShape 2" descr="Université Toulouse 1 Capitole - Le programme BCI (ex CREPUQ)"/>
          <p:cNvSpPr>
            <a:spLocks noChangeAspect="1" noChangeArrowheads="1"/>
          </p:cNvSpPr>
          <p:nvPr/>
        </p:nvSpPr>
        <p:spPr bwMode="auto">
          <a:xfrm>
            <a:off x="155575" y="-708025"/>
            <a:ext cx="3105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Cultural Adjustment Cur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77" y="1925516"/>
            <a:ext cx="5926016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877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04800" y="1318260"/>
            <a:ext cx="8595360" cy="4914900"/>
          </a:xfrm>
        </p:spPr>
        <p:txBody>
          <a:bodyPr>
            <a:normAutofit/>
          </a:bodyPr>
          <a:lstStyle/>
          <a:p>
            <a:pPr algn="ctr"/>
            <a:r>
              <a:rPr lang="fr-FR" altLang="fr-FR" sz="2400" b="1" dirty="0">
                <a:solidFill>
                  <a:srgbClr val="7030A0"/>
                </a:solidFill>
              </a:rPr>
              <a:t>Le pôle mobilité étudiante </a:t>
            </a:r>
          </a:p>
          <a:p>
            <a:pPr algn="ctr"/>
            <a:r>
              <a:rPr lang="fr-FR" altLang="fr-FR" sz="2000" dirty="0">
                <a:solidFill>
                  <a:srgbClr val="7030A0"/>
                </a:solidFill>
              </a:rPr>
              <a:t>de la </a:t>
            </a:r>
            <a:r>
              <a:rPr lang="fr-FR" sz="2000" dirty="0">
                <a:solidFill>
                  <a:srgbClr val="7030A0"/>
                </a:solidFill>
              </a:rPr>
              <a:t>Direction des Projets et des Relations Internationales (DIPRI)</a:t>
            </a:r>
          </a:p>
          <a:p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400" dirty="0"/>
              <a:t>						</a:t>
            </a:r>
            <a:r>
              <a:rPr lang="fr-FR" altLang="fr-FR" sz="2000" b="1" dirty="0">
                <a:solidFill>
                  <a:srgbClr val="551257"/>
                </a:solidFill>
              </a:rPr>
              <a:t>mobilite@uvsq.fr</a:t>
            </a:r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800" b="1" dirty="0">
                <a:solidFill>
                  <a:schemeClr val="tx1"/>
                </a:solidFill>
              </a:rPr>
              <a:t>Maison de l’</a:t>
            </a:r>
            <a:r>
              <a:rPr lang="fr-FR" altLang="fr-FR" sz="1800" b="1" dirty="0" err="1">
                <a:solidFill>
                  <a:schemeClr val="tx1"/>
                </a:solidFill>
              </a:rPr>
              <a:t>Etudiant.e</a:t>
            </a:r>
            <a:r>
              <a:rPr lang="fr-FR" altLang="fr-FR" sz="1800" b="1" dirty="0">
                <a:solidFill>
                  <a:schemeClr val="tx1"/>
                </a:solidFill>
              </a:rPr>
              <a:t> </a:t>
            </a:r>
            <a:r>
              <a:rPr lang="fr-FR" altLang="fr-FR" sz="1800" dirty="0">
                <a:solidFill>
                  <a:schemeClr val="tx1"/>
                </a:solidFill>
              </a:rPr>
              <a:t>– 1 Allée de l’Astronomie – Guyancourt, 1</a:t>
            </a:r>
            <a:r>
              <a:rPr lang="fr-FR" altLang="fr-FR" sz="1800" baseline="30000" dirty="0">
                <a:solidFill>
                  <a:schemeClr val="tx1"/>
                </a:solidFill>
              </a:rPr>
              <a:t>er</a:t>
            </a:r>
            <a:r>
              <a:rPr lang="fr-FR" altLang="fr-FR" sz="1800" dirty="0">
                <a:solidFill>
                  <a:schemeClr val="tx1"/>
                </a:solidFill>
              </a:rPr>
              <a:t> étage</a:t>
            </a:r>
            <a:br>
              <a:rPr lang="fr-FR" altLang="fr-FR" sz="1800" dirty="0">
                <a:solidFill>
                  <a:schemeClr val="tx1"/>
                </a:solidFill>
              </a:rPr>
            </a:br>
            <a:endParaRPr lang="fr-FR" altLang="fr-FR" sz="1800" dirty="0">
              <a:solidFill>
                <a:schemeClr val="tx1"/>
              </a:solidFill>
            </a:endParaRPr>
          </a:p>
          <a:p>
            <a:r>
              <a:rPr lang="fr-FR" altLang="fr-FR" sz="1500" b="1" dirty="0">
                <a:solidFill>
                  <a:schemeClr val="tx1"/>
                </a:solidFill>
              </a:rPr>
              <a:t>Geneviève ROZIER</a:t>
            </a:r>
            <a:r>
              <a:rPr lang="fr-FR" altLang="fr-FR" sz="1500" dirty="0">
                <a:solidFill>
                  <a:schemeClr val="tx1"/>
                </a:solidFill>
              </a:rPr>
              <a:t>, Cheffe de service		</a:t>
            </a:r>
            <a:r>
              <a:rPr lang="fr-FR" altLang="fr-FR" sz="1500" b="1" dirty="0">
                <a:solidFill>
                  <a:schemeClr val="tx1"/>
                </a:solidFill>
              </a:rPr>
              <a:t>Adeline FAVIER</a:t>
            </a:r>
            <a:r>
              <a:rPr lang="fr-FR" altLang="fr-FR" sz="1500" dirty="0">
                <a:solidFill>
                  <a:schemeClr val="tx1"/>
                </a:solidFill>
              </a:rPr>
              <a:t>, chargée de la mobilité </a:t>
            </a:r>
          </a:p>
          <a:p>
            <a:r>
              <a:rPr lang="fr-FR" altLang="fr-FR" sz="1500" dirty="0">
                <a:solidFill>
                  <a:schemeClr val="tx1"/>
                </a:solidFill>
              </a:rPr>
              <a:t>Bureau 1.05  							Bureau 1.06</a:t>
            </a:r>
          </a:p>
          <a:p>
            <a:r>
              <a:rPr lang="fr-FR" altLang="fr-FR" sz="1500" dirty="0">
                <a:solidFill>
                  <a:schemeClr val="tx1"/>
                </a:solidFill>
              </a:rPr>
              <a:t>Conventions hors Europe, Québec		Erasmus +, </a:t>
            </a:r>
            <a:r>
              <a:rPr lang="fr-FR" altLang="fr-FR" sz="1500" dirty="0" err="1">
                <a:solidFill>
                  <a:schemeClr val="tx1"/>
                </a:solidFill>
              </a:rPr>
              <a:t>Micefa</a:t>
            </a:r>
            <a:endParaRPr lang="fr-FR" altLang="fr-FR" sz="1500" dirty="0">
              <a:solidFill>
                <a:schemeClr val="tx1"/>
              </a:solidFill>
            </a:endParaRPr>
          </a:p>
          <a:p>
            <a:endParaRPr lang="fr-FR" altLang="fr-FR" sz="1400" dirty="0"/>
          </a:p>
          <a:p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800" b="1" dirty="0">
                <a:solidFill>
                  <a:srgbClr val="551257"/>
                </a:solidFill>
              </a:rPr>
              <a:t>Ouverture </a:t>
            </a:r>
            <a:r>
              <a:rPr lang="fr-FR" altLang="fr-FR" sz="1800" b="1" u="sng" dirty="0">
                <a:solidFill>
                  <a:srgbClr val="551257"/>
                </a:solidFill>
              </a:rPr>
              <a:t>au public </a:t>
            </a:r>
            <a:r>
              <a:rPr lang="fr-FR" altLang="fr-FR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800" dirty="0"/>
              <a:t>Lundi au vendredi : 9h-12h  14h-17h</a:t>
            </a:r>
            <a:br>
              <a:rPr lang="fr-FR" altLang="fr-FR" sz="1800" dirty="0"/>
            </a:br>
            <a:r>
              <a:rPr lang="fr-FR" altLang="fr-FR" sz="1600" b="1" i="1" dirty="0"/>
              <a:t>Fermé le Mercredi</a:t>
            </a:r>
            <a:r>
              <a:rPr lang="fr-FR" altLang="fr-FR" sz="1800" i="1" dirty="0"/>
              <a:t/>
            </a:r>
            <a:br>
              <a:rPr lang="fr-FR" altLang="fr-FR" sz="1800" i="1" dirty="0"/>
            </a:br>
            <a:endParaRPr lang="fr-FR" sz="1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			</a:t>
            </a:r>
            <a:r>
              <a:rPr lang="fr-FR" dirty="0">
                <a:sym typeface="Wingdings 3"/>
              </a:rPr>
              <a:t>Votre contact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99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600" b="1" dirty="0">
                <a:solidFill>
                  <a:schemeClr val="bg1"/>
                </a:solidFill>
              </a:rPr>
              <a:t>Quatre programmes d’échange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386840"/>
            <a:ext cx="8285162" cy="5258484"/>
          </a:xfrm>
        </p:spPr>
        <p:txBody>
          <a:bodyPr>
            <a:noAutofit/>
          </a:bodyPr>
          <a:lstStyle/>
          <a:p>
            <a:endParaRPr lang="fr-FR" sz="1800" b="1" dirty="0"/>
          </a:p>
          <a:p>
            <a:pPr lvl="1">
              <a:spcBef>
                <a:spcPts val="1200"/>
              </a:spcBef>
              <a:defRPr/>
            </a:pPr>
            <a:r>
              <a:rPr lang="fr-FR" b="1" dirty="0">
                <a:solidFill>
                  <a:srgbClr val="7030A0"/>
                </a:solidFill>
              </a:rPr>
              <a:t>Europe </a:t>
            </a:r>
            <a:r>
              <a:rPr lang="fr-FR" dirty="0">
                <a:solidFill>
                  <a:srgbClr val="7030A0"/>
                </a:solidFill>
              </a:rPr>
              <a:t>: </a:t>
            </a:r>
            <a:r>
              <a:rPr lang="fr-FR" i="1" dirty="0">
                <a:solidFill>
                  <a:schemeClr val="tx1"/>
                </a:solidFill>
              </a:rPr>
              <a:t>Erasmus+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i="1" dirty="0">
                <a:solidFill>
                  <a:schemeClr val="tx1"/>
                </a:solidFill>
              </a:rPr>
              <a:t>/N2N Europe</a:t>
            </a:r>
          </a:p>
          <a:p>
            <a:pPr lvl="1">
              <a:spcBef>
                <a:spcPts val="1200"/>
              </a:spcBef>
              <a:buNone/>
              <a:defRPr/>
            </a:pPr>
            <a:endParaRPr lang="fr-FR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200"/>
              </a:spcBef>
              <a:defRPr/>
            </a:pPr>
            <a:r>
              <a:rPr lang="fr-FR" b="1" dirty="0">
                <a:solidFill>
                  <a:srgbClr val="7030A0"/>
                </a:solidFill>
              </a:rPr>
              <a:t>MICEFA</a:t>
            </a:r>
            <a:r>
              <a:rPr lang="fr-FR" dirty="0">
                <a:solidFill>
                  <a:srgbClr val="7030A0"/>
                </a:solidFill>
              </a:rPr>
              <a:t> : </a:t>
            </a:r>
            <a:r>
              <a:rPr lang="fr-FR" i="1" dirty="0">
                <a:solidFill>
                  <a:schemeClr val="tx1"/>
                </a:solidFill>
              </a:rPr>
              <a:t>Amérique du Nord</a:t>
            </a:r>
          </a:p>
          <a:p>
            <a:pPr lvl="1">
              <a:spcBef>
                <a:spcPts val="1200"/>
              </a:spcBef>
              <a:buNone/>
              <a:defRPr/>
            </a:pPr>
            <a:endParaRPr lang="fr-FR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200"/>
              </a:spcBef>
              <a:defRPr/>
            </a:pPr>
            <a:r>
              <a:rPr lang="fr-FR" b="1" dirty="0">
                <a:solidFill>
                  <a:srgbClr val="7030A0"/>
                </a:solidFill>
              </a:rPr>
              <a:t>Conventions internationales </a:t>
            </a:r>
            <a:r>
              <a:rPr lang="fr-FR" dirty="0">
                <a:solidFill>
                  <a:srgbClr val="7030A0"/>
                </a:solidFill>
              </a:rPr>
              <a:t>: </a:t>
            </a:r>
            <a:r>
              <a:rPr lang="fr-FR" i="1" dirty="0">
                <a:solidFill>
                  <a:schemeClr val="tx1"/>
                </a:solidFill>
              </a:rPr>
              <a:t>Amérique du Nord et Sud, Asie, Océanie</a:t>
            </a:r>
          </a:p>
          <a:p>
            <a:pPr lvl="1">
              <a:spcBef>
                <a:spcPts val="1200"/>
              </a:spcBef>
              <a:defRPr/>
            </a:pPr>
            <a:r>
              <a:rPr lang="fr-FR" b="1" dirty="0">
                <a:solidFill>
                  <a:srgbClr val="7030A0"/>
                </a:solidFill>
              </a:rPr>
              <a:t>Amérique du Nord</a:t>
            </a:r>
            <a:r>
              <a:rPr lang="fr-FR" dirty="0">
                <a:solidFill>
                  <a:srgbClr val="7030A0"/>
                </a:solidFill>
              </a:rPr>
              <a:t>: </a:t>
            </a:r>
            <a:r>
              <a:rPr lang="fr-FR" i="1" dirty="0" smtClean="0">
                <a:solidFill>
                  <a:schemeClr val="tx1"/>
                </a:solidFill>
              </a:rPr>
              <a:t>N2N </a:t>
            </a:r>
            <a:r>
              <a:rPr lang="fr-FR" i="1" dirty="0">
                <a:solidFill>
                  <a:schemeClr val="tx1"/>
                </a:solidFill>
              </a:rPr>
              <a:t>Québec, </a:t>
            </a:r>
            <a:r>
              <a:rPr lang="fr-FR" i="1" dirty="0" smtClean="0">
                <a:solidFill>
                  <a:schemeClr val="tx1"/>
                </a:solidFill>
              </a:rPr>
              <a:t>N2N Etats-Unis</a:t>
            </a:r>
            <a:r>
              <a:rPr lang="fr-FR" i="1" dirty="0">
                <a:solidFill>
                  <a:schemeClr val="tx1"/>
                </a:solidFill>
              </a:rPr>
              <a:t>, </a:t>
            </a:r>
            <a:r>
              <a:rPr lang="fr-FR" i="1" dirty="0" smtClean="0">
                <a:solidFill>
                  <a:schemeClr val="tx1"/>
                </a:solidFill>
              </a:rPr>
              <a:t>N2N Canada </a:t>
            </a:r>
            <a:r>
              <a:rPr lang="fr-FR" i="1" dirty="0">
                <a:solidFill>
                  <a:schemeClr val="tx1"/>
                </a:solidFill>
              </a:rPr>
              <a:t>anglophone, et conventions Québec</a:t>
            </a:r>
          </a:p>
          <a:p>
            <a:endParaRPr lang="fr-FR" sz="1800" b="1" dirty="0"/>
          </a:p>
        </p:txBody>
      </p:sp>
      <p:pic>
        <p:nvPicPr>
          <p:cNvPr id="4" name="Espace réservé pour une image  10" descr="MP900434059.JPG"/>
          <p:cNvPicPr>
            <a:picLocks noChangeAspect="1"/>
          </p:cNvPicPr>
          <p:nvPr/>
        </p:nvPicPr>
        <p:blipFill>
          <a:blip r:embed="rId2"/>
          <a:srcRect t="13096" b="13096"/>
          <a:stretch>
            <a:fillRect/>
          </a:stretch>
        </p:blipFill>
        <p:spPr>
          <a:xfrm>
            <a:off x="6734717" y="1386840"/>
            <a:ext cx="2346095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Programme Europe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386840"/>
            <a:ext cx="8285162" cy="525848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endParaRPr lang="fr-FR" sz="2000" b="1" dirty="0">
              <a:solidFill>
                <a:srgbClr val="7030A0"/>
              </a:solidFill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	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endParaRPr lang="fr-FR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000" lvl="1" indent="0">
              <a:spcBef>
                <a:spcPts val="3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fr-FR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291905" y="1726918"/>
            <a:ext cx="87360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dirty="0"/>
              <a:t>L'UVSQ a conclu des accords </a:t>
            </a:r>
            <a:r>
              <a:rPr lang="fr-FR" sz="2000" dirty="0" err="1"/>
              <a:t>inter-institutionnels</a:t>
            </a:r>
            <a:r>
              <a:rPr lang="fr-FR" sz="2000" dirty="0"/>
              <a:t> avec un grand nombre d’établissements à travers l’Europe dans le cadre du programme Erasmus+</a:t>
            </a:r>
          </a:p>
          <a:p>
            <a:pPr marL="0" lvl="1">
              <a:defRPr/>
            </a:pPr>
            <a:r>
              <a:rPr lang="fr-FR" sz="2000" dirty="0"/>
              <a:t>Les accords sont généralement destinés à une filière.</a:t>
            </a:r>
          </a:p>
          <a:p>
            <a:pPr marL="0" lvl="1">
              <a:defRPr/>
            </a:pPr>
            <a:r>
              <a:rPr lang="fr-FR" sz="2000" dirty="0"/>
              <a:t>  </a:t>
            </a:r>
          </a:p>
          <a:p>
            <a:pPr marL="0" lvl="1">
              <a:defRPr/>
            </a:pPr>
            <a:r>
              <a:rPr lang="fr-FR" sz="2000" b="1" dirty="0">
                <a:solidFill>
                  <a:srgbClr val="7030A0"/>
                </a:solidFill>
              </a:rPr>
              <a:t>Attention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Certains établissements du Royaume-Uni demandent le </a:t>
            </a:r>
            <a:r>
              <a:rPr lang="fr-FR" sz="2000" dirty="0">
                <a:solidFill>
                  <a:srgbClr val="7030A0"/>
                </a:solidFill>
              </a:rPr>
              <a:t>TOEFL</a:t>
            </a:r>
          </a:p>
          <a:p>
            <a:pPr marL="0" lvl="1"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sym typeface="Wingdings 3"/>
            </a:endParaRPr>
          </a:p>
          <a:p>
            <a:pPr fontAlgn="base"/>
            <a:endParaRPr lang="fr-FR" sz="1900" b="1" dirty="0"/>
          </a:p>
          <a:p>
            <a:pPr fontAlgn="base"/>
            <a:r>
              <a:rPr lang="fr-FR" sz="1900" b="1" dirty="0"/>
              <a:t>North2North Europe</a:t>
            </a:r>
            <a:r>
              <a:rPr lang="fr-FR" sz="1900" dirty="0"/>
              <a:t> (hors Danemark)</a:t>
            </a:r>
          </a:p>
          <a:p>
            <a:pPr fontAlgn="base"/>
            <a:r>
              <a:rPr lang="fr-FR" sz="2000" dirty="0"/>
              <a:t>Le programme de mobilité North2North d'</a:t>
            </a:r>
            <a:r>
              <a:rPr lang="fr-FR" sz="2000" dirty="0" err="1"/>
              <a:t>Uarctic</a:t>
            </a:r>
            <a:r>
              <a:rPr lang="fr-FR" sz="2000" dirty="0"/>
              <a:t> Europe offre la possibilité d'étudier dans différentes régions du Nord, en Finlande, Norvège et Suède</a:t>
            </a:r>
          </a:p>
          <a:p>
            <a:pPr fontAlgn="base"/>
            <a:r>
              <a:rPr lang="fr-FR" sz="2000" dirty="0"/>
              <a:t>en étant exonéré des droits d'inscription dans l'établissement d'accueil. </a:t>
            </a:r>
          </a:p>
          <a:p>
            <a:pPr fontAlgn="base"/>
            <a:endParaRPr lang="fr-FR" sz="2000" dirty="0"/>
          </a:p>
          <a:p>
            <a:pPr fontAlgn="base"/>
            <a:r>
              <a:rPr lang="fr-FR" sz="2000" b="1" dirty="0">
                <a:solidFill>
                  <a:srgbClr val="7030A0"/>
                </a:solidFill>
              </a:rPr>
              <a:t>Attention!</a:t>
            </a:r>
            <a:r>
              <a:rPr lang="fr-FR" sz="2000" dirty="0"/>
              <a:t> le programme N2N ne permet pas de bénéficier des aides à la mobilité du programme Erasmus+</a:t>
            </a:r>
          </a:p>
          <a:p>
            <a:pPr fontAlgn="base"/>
            <a:endParaRPr lang="fr-FR" sz="1900" dirty="0"/>
          </a:p>
          <a:p>
            <a:r>
              <a:rPr lang="fr-FR" sz="1900" dirty="0"/>
              <a:t>	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0" y="1167790"/>
            <a:ext cx="2627069" cy="71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https://www.uvsq.fr/medias/photo/north2north_1703004681562-png?ID_FICHE=287090">
            <a:extLst>
              <a:ext uri="{FF2B5EF4-FFF2-40B4-BE49-F238E27FC236}">
                <a16:creationId xmlns:a16="http://schemas.microsoft.com/office/drawing/2014/main" xmlns="" id="{20C190A4-D3CC-4109-AB37-A616C2896B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76" y="1049344"/>
            <a:ext cx="952606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65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Programme MICEFA </a:t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386840"/>
            <a:ext cx="8285162" cy="5258484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altLang="fr-FR" sz="2000" b="1" dirty="0">
                <a:solidFill>
                  <a:srgbClr val="7030A0"/>
                </a:solidFill>
              </a:rPr>
              <a:t>Mission interuniversitaire de coordination 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altLang="fr-FR" sz="2000" b="1" dirty="0">
                <a:solidFill>
                  <a:srgbClr val="7030A0"/>
                </a:solidFill>
              </a:rPr>
              <a:t>des échanges franco-américains</a:t>
            </a:r>
            <a:endParaRPr lang="fr-FR" sz="2000" b="1" dirty="0">
              <a:solidFill>
                <a:srgbClr val="7030A0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endParaRPr lang="fr-FR" sz="2000" b="1" dirty="0">
              <a:solidFill>
                <a:srgbClr val="7030A0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dirty="0">
                <a:solidFill>
                  <a:schemeClr val="tx1"/>
                </a:solidFill>
              </a:rPr>
              <a:t>Programme d'échanges d’étudiants et de jeunes chercheurs entre </a:t>
            </a:r>
            <a:r>
              <a:rPr lang="fr-FR" sz="2000" b="1" dirty="0">
                <a:solidFill>
                  <a:srgbClr val="7030A0"/>
                </a:solidFill>
              </a:rPr>
              <a:t>18 établissements franciliens </a:t>
            </a:r>
            <a:r>
              <a:rPr lang="fr-FR" sz="2000" dirty="0">
                <a:solidFill>
                  <a:schemeClr val="tx1"/>
                </a:solidFill>
              </a:rPr>
              <a:t>et plus de </a:t>
            </a:r>
            <a:r>
              <a:rPr lang="fr-FR" sz="2000" b="1" dirty="0">
                <a:solidFill>
                  <a:srgbClr val="7030A0"/>
                </a:solidFill>
              </a:rPr>
              <a:t>65 Universités </a:t>
            </a:r>
            <a:r>
              <a:rPr lang="fr-FR" sz="2000" dirty="0">
                <a:solidFill>
                  <a:schemeClr val="tx1"/>
                </a:solidFill>
              </a:rPr>
              <a:t>aux Etats-Unis et au Canada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2000" b="1" dirty="0">
                <a:solidFill>
                  <a:srgbClr val="7030A0"/>
                </a:solidFill>
              </a:rPr>
              <a:t>1 semestre </a:t>
            </a:r>
            <a:r>
              <a:rPr lang="fr-FR" sz="2000" dirty="0">
                <a:solidFill>
                  <a:schemeClr val="tx1"/>
                </a:solidFill>
              </a:rPr>
              <a:t>dans l’université nord-américaine en étant exempté des droits américains 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fr-FR" sz="2000" dirty="0">
                <a:solidFill>
                  <a:schemeClr val="tx1"/>
                </a:solidFill>
                <a:sym typeface="Wingdings 3"/>
              </a:rPr>
              <a:t> </a:t>
            </a:r>
            <a:r>
              <a:rPr lang="fr-FR" sz="2000" dirty="0">
                <a:solidFill>
                  <a:schemeClr val="tx1"/>
                </a:solidFill>
              </a:rPr>
              <a:t>Départ possible en L3, Master </a:t>
            </a:r>
          </a:p>
          <a:p>
            <a:pPr marL="1588" lvl="1" indent="0">
              <a:spcBef>
                <a:spcPts val="12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	</a:t>
            </a:r>
            <a:r>
              <a:rPr lang="fr-FR" sz="2000" b="1" dirty="0">
                <a:solidFill>
                  <a:srgbClr val="7030A0"/>
                </a:solidFill>
              </a:rPr>
              <a:t>Conditions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 </a:t>
            </a:r>
          </a:p>
          <a:p>
            <a:pPr marL="108000" lvl="1" indent="-72000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obtenir un minimum de </a:t>
            </a:r>
            <a:r>
              <a:rPr lang="fr-FR" sz="2000" b="1" dirty="0">
                <a:solidFill>
                  <a:srgbClr val="7030A0"/>
                </a:solidFill>
              </a:rPr>
              <a:t>80 points </a:t>
            </a:r>
            <a:r>
              <a:rPr lang="fr-FR" sz="2000" dirty="0">
                <a:solidFill>
                  <a:schemeClr val="tx1"/>
                </a:solidFill>
              </a:rPr>
              <a:t>au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b="1" dirty="0">
                <a:solidFill>
                  <a:srgbClr val="7030A0"/>
                </a:solidFill>
              </a:rPr>
              <a:t>TOEFL IBT</a:t>
            </a:r>
          </a:p>
          <a:p>
            <a:pPr marL="108000" lvl="1" indent="-72000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constituer le dossier de candidature de la MICEFA </a:t>
            </a:r>
          </a:p>
          <a:p>
            <a:pPr marL="108000" lvl="1" indent="-72000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2000" dirty="0">
                <a:solidFill>
                  <a:schemeClr val="tx1"/>
                </a:solidFill>
              </a:rPr>
              <a:t> s’acquitter des frais de dossier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000" b="1" dirty="0">
                <a:solidFill>
                  <a:srgbClr val="7030A0"/>
                </a:solidFill>
              </a:rPr>
              <a:t>(300 euros)</a:t>
            </a:r>
          </a:p>
          <a:p>
            <a:endParaRPr lang="fr-FR" sz="1800" b="1" dirty="0"/>
          </a:p>
        </p:txBody>
      </p:sp>
      <p:pic>
        <p:nvPicPr>
          <p:cNvPr id="1026" name="Picture 2" descr="https://www.uvsq.fr/medias/photo/logo-micefa_1559639406250-png?ID_FICHE=297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31" y="1153502"/>
            <a:ext cx="1202837" cy="120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8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2289" y="167318"/>
            <a:ext cx="5719668" cy="1163380"/>
          </a:xfrm>
        </p:spPr>
        <p:txBody>
          <a:bodyPr/>
          <a:lstStyle/>
          <a:p>
            <a:r>
              <a:rPr lang="fr-FR" altLang="fr-FR" sz="3000" dirty="0"/>
              <a:t>Programme </a:t>
            </a:r>
            <a:br>
              <a:rPr lang="fr-FR" altLang="fr-FR" sz="3000" dirty="0"/>
            </a:br>
            <a:r>
              <a:rPr lang="fr-FR" altLang="fr-FR" sz="3000" dirty="0"/>
              <a:t>Conventions internationales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237392" y="1163380"/>
            <a:ext cx="8669215" cy="5527302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/>
                </a:solidFill>
              </a:rPr>
              <a:t>L'UVSQ a conclu des conventions de coopération avec une trentaine d'Universités en </a:t>
            </a:r>
            <a:r>
              <a:rPr lang="fr-FR" sz="2000" b="1" dirty="0">
                <a:solidFill>
                  <a:srgbClr val="7030A0"/>
                </a:solidFill>
              </a:rPr>
              <a:t>Amérique du nord et du sud, en Asie, en Océanie.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fr-FR" sz="2000" dirty="0">
                <a:solidFill>
                  <a:schemeClr val="tx1"/>
                </a:solidFill>
              </a:rPr>
              <a:t>Les accords sont, soit destinés à une filière, soit ouverts à tous les étudiants de l’UVSQ </a:t>
            </a:r>
            <a:r>
              <a:rPr lang="fr-FR" sz="1800" i="1" dirty="0">
                <a:solidFill>
                  <a:schemeClr val="tx1"/>
                </a:solidFill>
              </a:rPr>
              <a:t>(il appartiendra alors à l’étudiant de vérifier si sa filière y est enseignée et dans quelle langue)  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fr-FR" sz="1800" i="1" dirty="0">
              <a:solidFill>
                <a:schemeClr val="tx1"/>
              </a:solidFill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fr-FR" sz="2000" b="1" dirty="0">
                <a:solidFill>
                  <a:srgbClr val="7030A0"/>
                </a:solidFill>
              </a:rPr>
              <a:t>	TOEFL  exigé </a:t>
            </a:r>
            <a:r>
              <a:rPr lang="fr-FR" sz="2000" dirty="0">
                <a:solidFill>
                  <a:schemeClr val="tx1"/>
                </a:solidFill>
              </a:rPr>
              <a:t>pour les universités suivantes: </a:t>
            </a:r>
            <a:r>
              <a:rPr lang="fr-FR" sz="2000" b="1" dirty="0">
                <a:solidFill>
                  <a:srgbClr val="7030A0"/>
                </a:solidFill>
              </a:rPr>
              <a:t>80/120 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180000" lvl="1" indent="-180000">
              <a:spcBef>
                <a:spcPts val="600"/>
              </a:spcBef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- </a:t>
            </a:r>
            <a:r>
              <a:rPr lang="fr-FR" sz="1800" b="1" dirty="0">
                <a:solidFill>
                  <a:schemeClr val="tx1"/>
                </a:solidFill>
              </a:rPr>
              <a:t>Australie</a:t>
            </a:r>
            <a:r>
              <a:rPr lang="fr-FR" sz="1800" dirty="0">
                <a:solidFill>
                  <a:schemeClr val="tx1"/>
                </a:solidFill>
              </a:rPr>
              <a:t>: ANU , attention au niveau de TOEFL (80/120 minimum </a:t>
            </a:r>
            <a:r>
              <a:rPr lang="fr-FR" sz="2000" b="1" dirty="0">
                <a:solidFill>
                  <a:srgbClr val="7030A0"/>
                </a:solidFill>
              </a:rPr>
              <a:t>	</a:t>
            </a:r>
            <a:r>
              <a:rPr lang="fr-FR" sz="1800" dirty="0">
                <a:solidFill>
                  <a:schemeClr val="tx1"/>
                </a:solidFill>
              </a:rPr>
              <a:t>avec 20 mini en « </a:t>
            </a:r>
            <a:r>
              <a:rPr lang="fr-FR" sz="1800" dirty="0" err="1">
                <a:solidFill>
                  <a:schemeClr val="tx1"/>
                </a:solidFill>
              </a:rPr>
              <a:t>writing</a:t>
            </a:r>
            <a:r>
              <a:rPr lang="fr-FR" sz="1800" dirty="0">
                <a:solidFill>
                  <a:schemeClr val="tx1"/>
                </a:solidFill>
              </a:rPr>
              <a:t> » et «</a:t>
            </a:r>
            <a:r>
              <a:rPr lang="fr-FR" sz="1800" dirty="0" err="1">
                <a:solidFill>
                  <a:schemeClr val="tx1"/>
                </a:solidFill>
              </a:rPr>
              <a:t>reading</a:t>
            </a:r>
            <a:r>
              <a:rPr lang="fr-FR" sz="1800" dirty="0">
                <a:solidFill>
                  <a:schemeClr val="tx1"/>
                </a:solidFill>
              </a:rPr>
              <a:t> » et 18 aux autres sections) 	voir scores requis étudiants droit sur la carte interactive</a:t>
            </a:r>
          </a:p>
          <a:p>
            <a:pPr marL="180000" lvl="1" indent="-180000">
              <a:spcBef>
                <a:spcPts val="6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</a:rPr>
              <a:t> 		- </a:t>
            </a:r>
            <a:r>
              <a:rPr lang="fr-FR" sz="1800" b="1" dirty="0">
                <a:solidFill>
                  <a:schemeClr val="tx1"/>
                </a:solidFill>
              </a:rPr>
              <a:t>Etats-Unis</a:t>
            </a:r>
            <a:r>
              <a:rPr lang="fr-FR" sz="1800" dirty="0">
                <a:solidFill>
                  <a:schemeClr val="tx1"/>
                </a:solidFill>
              </a:rPr>
              <a:t>: JMU (James Madison </a:t>
            </a:r>
            <a:r>
              <a:rPr lang="fr-FR" sz="1800" dirty="0" err="1">
                <a:solidFill>
                  <a:schemeClr val="tx1"/>
                </a:solidFill>
              </a:rPr>
              <a:t>University</a:t>
            </a:r>
            <a:r>
              <a:rPr lang="fr-FR" sz="1800" dirty="0">
                <a:solidFill>
                  <a:schemeClr val="tx1"/>
                </a:solidFill>
              </a:rPr>
              <a:t>), Université Michigan     	  Dearborn,  </a:t>
            </a:r>
          </a:p>
          <a:p>
            <a:pPr marL="180000" lvl="1" indent="-180000">
              <a:spcBef>
                <a:spcPts val="6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</a:rPr>
              <a:t>	 	- </a:t>
            </a:r>
            <a:r>
              <a:rPr lang="fr-FR" sz="1800" b="1" dirty="0">
                <a:solidFill>
                  <a:schemeClr val="tx1"/>
                </a:solidFill>
              </a:rPr>
              <a:t>Taïwan</a:t>
            </a:r>
            <a:r>
              <a:rPr lang="fr-FR" sz="1800" dirty="0">
                <a:solidFill>
                  <a:schemeClr val="tx1"/>
                </a:solidFill>
              </a:rPr>
              <a:t>: National Cheng Kung </a:t>
            </a:r>
            <a:r>
              <a:rPr lang="fr-FR" sz="1800" dirty="0" err="1">
                <a:solidFill>
                  <a:schemeClr val="tx1"/>
                </a:solidFill>
              </a:rPr>
              <a:t>University</a:t>
            </a:r>
            <a:r>
              <a:rPr lang="fr-FR" sz="1800" dirty="0">
                <a:solidFill>
                  <a:schemeClr val="tx1"/>
                </a:solidFill>
              </a:rPr>
              <a:t> + niveau de chinois si cours 	   en chinois </a:t>
            </a:r>
          </a:p>
          <a:p>
            <a:pPr marL="180000" lvl="1" indent="-180000">
              <a:spcBef>
                <a:spcPts val="600"/>
              </a:spcBef>
              <a:buNone/>
              <a:defRPr/>
            </a:pPr>
            <a:r>
              <a:rPr lang="fr-FR" sz="1800" dirty="0">
                <a:solidFill>
                  <a:schemeClr val="tx1"/>
                </a:solidFill>
              </a:rPr>
              <a:t>		- </a:t>
            </a:r>
            <a:r>
              <a:rPr lang="fr-FR" sz="1800" b="1" dirty="0">
                <a:solidFill>
                  <a:schemeClr val="tx1"/>
                </a:solidFill>
              </a:rPr>
              <a:t>Japon</a:t>
            </a:r>
            <a:r>
              <a:rPr lang="fr-FR" sz="1800" dirty="0">
                <a:solidFill>
                  <a:schemeClr val="tx1"/>
                </a:solidFill>
              </a:rPr>
              <a:t>: Meiji </a:t>
            </a:r>
            <a:r>
              <a:rPr lang="fr-FR" sz="1800" dirty="0" err="1">
                <a:solidFill>
                  <a:schemeClr val="tx1"/>
                </a:solidFill>
              </a:rPr>
              <a:t>University</a:t>
            </a:r>
            <a:r>
              <a:rPr lang="fr-FR" sz="1800" dirty="0">
                <a:solidFill>
                  <a:schemeClr val="tx1"/>
                </a:solidFill>
              </a:rPr>
              <a:t> + test JLPT si cours en japonais</a:t>
            </a:r>
          </a:p>
          <a:p>
            <a:pPr marL="180000" lvl="1" indent="-180000">
              <a:spcBef>
                <a:spcPts val="0"/>
              </a:spcBef>
              <a:buNone/>
              <a:defRPr/>
            </a:pPr>
            <a:endParaRPr lang="fr-FR" sz="1800" dirty="0">
              <a:solidFill>
                <a:schemeClr val="tx1"/>
              </a:solidFill>
            </a:endParaRPr>
          </a:p>
          <a:p>
            <a:pPr marL="180000" lvl="1" indent="-180000">
              <a:spcBef>
                <a:spcPts val="2400"/>
              </a:spcBef>
              <a:buNone/>
              <a:defRPr/>
            </a:pPr>
            <a:endParaRPr lang="fr-FR" sz="2000" b="1" dirty="0">
              <a:solidFill>
                <a:srgbClr val="7030A0"/>
              </a:solidFill>
            </a:endParaRPr>
          </a:p>
          <a:p>
            <a:pPr marL="180000" lvl="1" indent="-180000">
              <a:spcBef>
                <a:spcPts val="2400"/>
              </a:spcBef>
              <a:buNone/>
              <a:defRPr/>
            </a:pPr>
            <a:r>
              <a:rPr lang="fr-FR" sz="2000" b="1" dirty="0">
                <a:solidFill>
                  <a:srgbClr val="7030A0"/>
                </a:solidFill>
              </a:rPr>
              <a:t>		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34263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" y="167318"/>
            <a:ext cx="5176910" cy="1028436"/>
          </a:xfrm>
        </p:spPr>
        <p:txBody>
          <a:bodyPr/>
          <a:lstStyle/>
          <a:p>
            <a:r>
              <a:rPr lang="fr-FR" altLang="fr-FR" sz="3000" dirty="0"/>
              <a:t>Programme </a:t>
            </a:r>
            <a:br>
              <a:rPr lang="fr-FR" altLang="fr-FR" sz="3000" dirty="0"/>
            </a:br>
            <a:r>
              <a:rPr lang="fr-FR" altLang="fr-FR" sz="3000" dirty="0"/>
              <a:t>Amérique du Nord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127488" y="1041988"/>
            <a:ext cx="8889023" cy="5527302"/>
          </a:xfrm>
        </p:spPr>
        <p:txBody>
          <a:bodyPr>
            <a:noAutofit/>
          </a:bodyPr>
          <a:lstStyle/>
          <a:p>
            <a:endParaRPr lang="fr-FR" sz="900" dirty="0"/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 typeface="Wingdings 3" panose="05040102010807070707" pitchFamily="18" charset="2"/>
              <a:buChar char=""/>
            </a:pPr>
            <a:r>
              <a:rPr lang="fr-FR" sz="1900" b="1" dirty="0"/>
              <a:t>North2North </a:t>
            </a:r>
            <a:r>
              <a:rPr lang="fr-FR" sz="1900" dirty="0"/>
              <a:t>Amérique du Nord </a:t>
            </a: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 typeface="Wingdings 3" panose="05040102010807070707" pitchFamily="18" charset="2"/>
              <a:buChar char=""/>
            </a:pPr>
            <a:r>
              <a:rPr lang="fr-FR" sz="1900" b="1" dirty="0"/>
              <a:t>North2North </a:t>
            </a:r>
            <a:r>
              <a:rPr lang="fr-FR" sz="1900" dirty="0"/>
              <a:t>Canada anglophone - territoire sauvage</a:t>
            </a:r>
            <a:br>
              <a:rPr lang="fr-FR" sz="1900" dirty="0"/>
            </a:br>
            <a:r>
              <a:rPr lang="fr-FR" sz="1900" b="1" u="sng" dirty="0"/>
              <a:t>Nota</a:t>
            </a:r>
            <a:r>
              <a:rPr lang="fr-FR" sz="1900" dirty="0"/>
              <a:t>: Ces destinations peuvent vous convenir si vous aimez la pleine nature et si l’isolement géographique ne vous fait pas peur</a:t>
            </a:r>
          </a:p>
          <a:p>
            <a:pPr fontAlgn="base"/>
            <a:r>
              <a:rPr lang="fr-FR" sz="2000" b="1" dirty="0">
                <a:solidFill>
                  <a:srgbClr val="7030A0"/>
                </a:solidFill>
              </a:rPr>
              <a:t>Attention! </a:t>
            </a:r>
            <a:r>
              <a:rPr lang="fr-FR" sz="1900" dirty="0"/>
              <a:t>TOEFL (83 mini) demandé pour certains établissements</a:t>
            </a:r>
          </a:p>
          <a:p>
            <a:pPr fontAlgn="base"/>
            <a:endParaRPr lang="fr-FR" sz="1900" b="1" dirty="0"/>
          </a:p>
          <a:p>
            <a:pPr fontAlgn="base"/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 3"/>
              </a:rPr>
              <a:t> </a:t>
            </a:r>
            <a:r>
              <a:rPr lang="fr-FR" sz="1900" b="1" dirty="0"/>
              <a:t>North2North Québec</a:t>
            </a:r>
          </a:p>
          <a:p>
            <a:pPr fontAlgn="base"/>
            <a:r>
              <a:rPr lang="fr-FR" sz="1900" dirty="0"/>
              <a:t>	- Université du Québec à Montréal </a:t>
            </a:r>
            <a:br>
              <a:rPr lang="fr-FR" sz="1900" dirty="0"/>
            </a:br>
            <a:r>
              <a:rPr lang="fr-FR" sz="1900" dirty="0"/>
              <a:t>	- Université du Québec à Rimouski</a:t>
            </a:r>
            <a:br>
              <a:rPr lang="fr-FR" sz="1900" dirty="0"/>
            </a:br>
            <a:r>
              <a:rPr lang="fr-FR" sz="1900" dirty="0"/>
              <a:t>	- Université Laval</a:t>
            </a:r>
          </a:p>
          <a:p>
            <a:pPr fontAlgn="base"/>
            <a:endParaRPr lang="fr-FR" sz="1900" dirty="0"/>
          </a:p>
          <a:p>
            <a:pPr marL="342900" indent="-342900" fontAlgn="base">
              <a:buFont typeface="Wingdings 3" panose="05040102010807070707" pitchFamily="18" charset="2"/>
              <a:buChar char=""/>
            </a:pPr>
            <a:r>
              <a:rPr lang="fr-FR" sz="1900" b="1" dirty="0"/>
              <a:t>Conventions bilatérales Québec</a:t>
            </a:r>
          </a:p>
          <a:p>
            <a:pPr fontAlgn="base"/>
            <a:r>
              <a:rPr lang="fr-FR" sz="1900" dirty="0"/>
              <a:t>	- Conventions bilatérale </a:t>
            </a:r>
            <a:r>
              <a:rPr lang="fr-FR" sz="1900" b="1" dirty="0"/>
              <a:t>Université du Québec à Montréal </a:t>
            </a:r>
            <a:r>
              <a:rPr lang="fr-FR" sz="1900" dirty="0"/>
              <a:t>(</a:t>
            </a:r>
            <a:r>
              <a:rPr lang="fr-FR" sz="1900" b="1" dirty="0"/>
              <a:t>UQAM</a:t>
            </a:r>
            <a:r>
              <a:rPr lang="fr-FR" sz="1900" dirty="0"/>
              <a:t>):   	Droit et Science politique</a:t>
            </a:r>
          </a:p>
          <a:p>
            <a:pPr fontAlgn="base"/>
            <a:r>
              <a:rPr lang="fr-FR" sz="1900" dirty="0"/>
              <a:t>	- Convention bilatérale </a:t>
            </a:r>
            <a:r>
              <a:rPr lang="fr-FR" sz="1900" b="1" dirty="0"/>
              <a:t>Université Laval</a:t>
            </a:r>
            <a:r>
              <a:rPr lang="fr-FR" sz="1900" dirty="0"/>
              <a:t>: Sociologie</a:t>
            </a:r>
          </a:p>
          <a:p>
            <a:pPr fontAlgn="base"/>
            <a:r>
              <a:rPr lang="fr-FR" sz="1900" dirty="0"/>
              <a:t/>
            </a:r>
            <a:br>
              <a:rPr lang="fr-FR" sz="1900" dirty="0"/>
            </a:br>
            <a:endParaRPr lang="fr-FR" sz="2000" dirty="0"/>
          </a:p>
          <a:p>
            <a:endParaRPr lang="fr-FR" sz="2000" dirty="0">
              <a:solidFill>
                <a:schemeClr val="tx1"/>
              </a:solidFill>
            </a:endParaRPr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sz="1800" i="1" dirty="0">
                <a:solidFill>
                  <a:schemeClr val="tx1"/>
                </a:solidFill>
              </a:rPr>
              <a:t> </a:t>
            </a:r>
          </a:p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2000" b="1" dirty="0">
                <a:solidFill>
                  <a:srgbClr val="7030A0"/>
                </a:solidFill>
              </a:rPr>
              <a:t>			</a:t>
            </a:r>
            <a:endParaRPr lang="fr-FR" sz="1800" b="1" dirty="0"/>
          </a:p>
        </p:txBody>
      </p:sp>
      <p:pic>
        <p:nvPicPr>
          <p:cNvPr id="6" name="Image 5" descr="https://www.uvsq.fr/medias/photo/north2north_1703004681562-png?ID_FICHE=287090">
            <a:extLst>
              <a:ext uri="{FF2B5EF4-FFF2-40B4-BE49-F238E27FC236}">
                <a16:creationId xmlns:a16="http://schemas.microsoft.com/office/drawing/2014/main" xmlns="" id="{20C190A4-D3CC-4109-AB37-A616C2896B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80" y="167318"/>
            <a:ext cx="85725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81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" y="167318"/>
            <a:ext cx="5176910" cy="882026"/>
          </a:xfrm>
        </p:spPr>
        <p:txBody>
          <a:bodyPr/>
          <a:lstStyle/>
          <a:p>
            <a:r>
              <a:rPr lang="fr-FR" altLang="fr-FR" sz="3000" dirty="0"/>
              <a:t>Programme North2North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96715" y="1049344"/>
            <a:ext cx="8818685" cy="5527302"/>
          </a:xfrm>
        </p:spPr>
        <p:txBody>
          <a:bodyPr>
            <a:noAutofit/>
          </a:bodyPr>
          <a:lstStyle/>
          <a:p>
            <a:pPr fontAlgn="base"/>
            <a:endParaRPr lang="fr-FR" sz="2000" dirty="0" smtClean="0">
              <a:solidFill>
                <a:schemeClr val="tx1"/>
              </a:solidFill>
            </a:endParaRPr>
          </a:p>
          <a:p>
            <a:pPr fontAlgn="base"/>
            <a:endParaRPr lang="fr-FR" sz="2000" dirty="0">
              <a:solidFill>
                <a:schemeClr val="tx1"/>
              </a:solidFill>
            </a:endParaRPr>
          </a:p>
          <a:p>
            <a:pPr fontAlgn="base"/>
            <a:endParaRPr lang="fr-FR" sz="2000" dirty="0">
              <a:solidFill>
                <a:schemeClr val="tx1"/>
              </a:solidFill>
            </a:endParaRPr>
          </a:p>
          <a:p>
            <a:pPr marL="342900" indent="-342900" fontAlgn="base">
              <a:buFont typeface="Wingdings 3"/>
              <a:buChar char=""/>
            </a:pPr>
            <a:r>
              <a:rPr lang="fr-FR" sz="2000" b="1" dirty="0">
                <a:solidFill>
                  <a:schemeClr val="tx1"/>
                </a:solidFill>
                <a:sym typeface="Wingdings 3"/>
              </a:rPr>
              <a:t>North2North Europe </a:t>
            </a:r>
            <a:r>
              <a:rPr lang="fr-FR" sz="2000" dirty="0" smtClean="0">
                <a:solidFill>
                  <a:schemeClr val="tx1"/>
                </a:solidFill>
                <a:sym typeface="Wingdings 3"/>
              </a:rPr>
              <a:t>: </a:t>
            </a:r>
            <a:r>
              <a:rPr lang="fr-FR" sz="2000" dirty="0">
                <a:solidFill>
                  <a:schemeClr val="tx1"/>
                </a:solidFill>
                <a:sym typeface="Wingdings 3"/>
              </a:rPr>
              <a:t>vous ne pourrez sélectionner qu’1 seul établissement parmi les 3 vœux disponibles</a:t>
            </a:r>
          </a:p>
          <a:p>
            <a:pPr marL="342900" indent="-342900" fontAlgn="base">
              <a:buFont typeface="Wingdings 3"/>
              <a:buChar char=""/>
            </a:pPr>
            <a:endParaRPr lang="fr-FR" sz="2000" dirty="0">
              <a:solidFill>
                <a:schemeClr val="tx1"/>
              </a:solidFill>
              <a:sym typeface="Wingdings 3"/>
            </a:endParaRPr>
          </a:p>
          <a:p>
            <a:pPr marL="342900" indent="-342900" fontAlgn="base">
              <a:buFont typeface="Wingdings 3"/>
              <a:buChar char=""/>
            </a:pPr>
            <a:r>
              <a:rPr lang="fr-FR" sz="2000" b="1" dirty="0">
                <a:solidFill>
                  <a:schemeClr val="tx1"/>
                </a:solidFill>
                <a:sym typeface="Wingdings 3"/>
              </a:rPr>
              <a:t>North2North </a:t>
            </a:r>
            <a:r>
              <a:rPr lang="fr-FR" sz="2000" b="1" dirty="0" smtClean="0">
                <a:solidFill>
                  <a:schemeClr val="tx1"/>
                </a:solidFill>
                <a:sym typeface="Wingdings 3"/>
              </a:rPr>
              <a:t>Amérique du Nord + conventions Québec</a:t>
            </a:r>
            <a:r>
              <a:rPr lang="fr-FR" sz="2000" dirty="0" smtClean="0">
                <a:solidFill>
                  <a:schemeClr val="tx1"/>
                </a:solidFill>
                <a:sym typeface="Wingdings 3"/>
              </a:rPr>
              <a:t>: </a:t>
            </a:r>
            <a:r>
              <a:rPr lang="fr-FR" sz="2000" dirty="0">
                <a:solidFill>
                  <a:schemeClr val="tx1"/>
                </a:solidFill>
                <a:sym typeface="Wingdings 3"/>
              </a:rPr>
              <a:t>vous pourrez choisir jusqu’à </a:t>
            </a:r>
            <a:r>
              <a:rPr lang="fr-FR" sz="2000" dirty="0" smtClean="0">
                <a:solidFill>
                  <a:schemeClr val="tx1"/>
                </a:solidFill>
                <a:sym typeface="Wingdings 3"/>
              </a:rPr>
              <a:t>2 </a:t>
            </a:r>
            <a:r>
              <a:rPr lang="fr-FR" sz="2000" dirty="0">
                <a:solidFill>
                  <a:schemeClr val="tx1"/>
                </a:solidFill>
                <a:sym typeface="Wingdings 3"/>
              </a:rPr>
              <a:t>établissements dans ce </a:t>
            </a:r>
            <a:r>
              <a:rPr lang="fr-FR" sz="2000" dirty="0" smtClean="0">
                <a:solidFill>
                  <a:schemeClr val="tx1"/>
                </a:solidFill>
                <a:sym typeface="Wingdings 3"/>
              </a:rPr>
              <a:t>cadre</a:t>
            </a:r>
            <a:endParaRPr lang="fr-FR" sz="2000" dirty="0">
              <a:solidFill>
                <a:schemeClr val="tx1"/>
              </a:solidFill>
              <a:sym typeface="Wingdings 3"/>
            </a:endParaRPr>
          </a:p>
          <a:p>
            <a:pPr marL="342900" indent="-342900" fontAlgn="base">
              <a:buFont typeface="Wingdings 3"/>
              <a:buChar char=""/>
            </a:pPr>
            <a:endParaRPr lang="fr-FR" sz="2000" dirty="0">
              <a:solidFill>
                <a:schemeClr val="tx1"/>
              </a:solidFill>
            </a:endParaRPr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fr-FR" sz="1800" i="1" dirty="0">
                <a:solidFill>
                  <a:schemeClr val="tx1"/>
                </a:solidFill>
              </a:rPr>
              <a:t> </a:t>
            </a:r>
          </a:p>
          <a:p>
            <a:pPr marL="0" lvl="1" indent="0">
              <a:spcBef>
                <a:spcPts val="2400"/>
              </a:spcBef>
              <a:buNone/>
              <a:defRPr/>
            </a:pPr>
            <a:r>
              <a:rPr lang="fr-FR" sz="2000" b="1" dirty="0">
                <a:solidFill>
                  <a:srgbClr val="7030A0"/>
                </a:solidFill>
              </a:rPr>
              <a:t>			</a:t>
            </a:r>
            <a:endParaRPr lang="fr-FR" sz="1800" b="1" dirty="0"/>
          </a:p>
        </p:txBody>
      </p:sp>
      <p:pic>
        <p:nvPicPr>
          <p:cNvPr id="6" name="Image 5" descr="https://www.uvsq.fr/medias/photo/north2north_1703004681562-png?ID_FICHE=287090">
            <a:extLst>
              <a:ext uri="{FF2B5EF4-FFF2-40B4-BE49-F238E27FC236}">
                <a16:creationId xmlns:a16="http://schemas.microsoft.com/office/drawing/2014/main" xmlns="" id="{20C190A4-D3CC-4109-AB37-A616C2896B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80" y="167318"/>
            <a:ext cx="85725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90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2400" dirty="0"/>
              <a:t>COMMENT S’INFORMER </a:t>
            </a:r>
            <a:br>
              <a:rPr lang="fr-FR" altLang="fr-FR" sz="2400" dirty="0"/>
            </a:br>
            <a:r>
              <a:rPr lang="fr-FR" altLang="fr-FR" sz="2400" dirty="0"/>
              <a:t>SUR LES DEPARTS ?</a:t>
            </a:r>
            <a:r>
              <a:rPr lang="fr-FR" altLang="fr-FR" dirty="0"/>
              <a:t/>
            </a:r>
            <a:br>
              <a:rPr lang="fr-FR" altLang="fr-FR" dirty="0"/>
            </a:b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325438" y="1257300"/>
            <a:ext cx="8559482" cy="53880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altLang="fr-FR" sz="2400" b="1" cap="small" dirty="0">
                <a:solidFill>
                  <a:srgbClr val="7030A0"/>
                </a:solidFill>
              </a:rPr>
              <a:t>Pour accéder à la carte des échanges</a:t>
            </a:r>
          </a:p>
          <a:p>
            <a:pPr algn="ctr">
              <a:defRPr/>
            </a:pPr>
            <a:endParaRPr lang="fr-FR" altLang="fr-FR" sz="2400" b="1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fr-FR" altLang="fr-FR" sz="2000" dirty="0">
                <a:solidFill>
                  <a:schemeClr val="tx1"/>
                </a:solidFill>
                <a:sym typeface="Wingdings" pitchFamily="2" charset="2"/>
              </a:rPr>
              <a:t></a:t>
            </a:r>
            <a:r>
              <a:rPr lang="fr-FR" altLang="fr-FR" sz="2400" dirty="0">
                <a:solidFill>
                  <a:schemeClr val="tx1"/>
                </a:solidFill>
              </a:rPr>
              <a:t>Page UVSQ </a:t>
            </a:r>
          </a:p>
          <a:p>
            <a:pPr>
              <a:defRPr/>
            </a:pPr>
            <a:endParaRPr lang="fr-FR" altLang="fr-FR" sz="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altLang="fr-FR" sz="2400" dirty="0">
                <a:solidFill>
                  <a:schemeClr val="tx1"/>
                </a:solidFill>
                <a:sym typeface="Wingdings" pitchFamily="2" charset="2"/>
              </a:rPr>
              <a:t>I</a:t>
            </a:r>
            <a:r>
              <a:rPr lang="fr-FR" altLang="fr-FR" sz="2400" dirty="0">
                <a:solidFill>
                  <a:schemeClr val="tx1"/>
                </a:solidFill>
              </a:rPr>
              <a:t>nternational</a:t>
            </a:r>
          </a:p>
          <a:p>
            <a:pPr>
              <a:defRPr/>
            </a:pPr>
            <a:endParaRPr lang="fr-FR" altLang="fr-FR" sz="8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altLang="fr-FR" sz="2400" dirty="0">
                <a:solidFill>
                  <a:schemeClr val="tx1"/>
                </a:solidFill>
              </a:rPr>
              <a:t>Partir à l’étranger</a:t>
            </a:r>
          </a:p>
          <a:p>
            <a:pPr>
              <a:defRPr/>
            </a:pPr>
            <a:endParaRPr lang="fr-FR" altLang="fr-FR" sz="8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altLang="fr-FR" sz="2400" dirty="0">
                <a:solidFill>
                  <a:schemeClr val="tx1"/>
                </a:solidFill>
              </a:rPr>
              <a:t>en programme d’échange</a:t>
            </a:r>
          </a:p>
          <a:p>
            <a:pPr>
              <a:defRPr/>
            </a:pPr>
            <a:endParaRPr lang="fr-FR" altLang="fr-FR" sz="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altLang="fr-FR" sz="2400" dirty="0">
                <a:solidFill>
                  <a:schemeClr val="tx1"/>
                </a:solidFill>
                <a:sym typeface="Wingdings" pitchFamily="2" charset="2"/>
              </a:rPr>
              <a:t>à droite: </a:t>
            </a:r>
            <a:r>
              <a:rPr lang="fr-FR" altLang="fr-FR" sz="2400" dirty="0">
                <a:sym typeface="Wingdings" pitchFamily="2" charset="2"/>
              </a:rPr>
              <a:t>t</a:t>
            </a:r>
            <a:r>
              <a:rPr lang="fr-FR" sz="2400" dirty="0"/>
              <a:t>rouver une université partenaire, quels sont les accords existants?</a:t>
            </a:r>
            <a:endParaRPr lang="fr-FR" altLang="fr-FR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fr-FR" altLang="fr-FR" sz="800" dirty="0">
              <a:solidFill>
                <a:schemeClr val="tx1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9134780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VSQ">
      <a:dk1>
        <a:srgbClr val="3A3B3A"/>
      </a:dk1>
      <a:lt1>
        <a:sysClr val="window" lastClr="FFFFFF"/>
      </a:lt1>
      <a:dk2>
        <a:srgbClr val="FFF10B"/>
      </a:dk2>
      <a:lt2>
        <a:srgbClr val="EEA420"/>
      </a:lt2>
      <a:accent1>
        <a:srgbClr val="CB5147"/>
      </a:accent1>
      <a:accent2>
        <a:srgbClr val="009E8C"/>
      </a:accent2>
      <a:accent3>
        <a:srgbClr val="C7D739"/>
      </a:accent3>
      <a:accent4>
        <a:srgbClr val="5B518E"/>
      </a:accent4>
      <a:accent5>
        <a:srgbClr val="551257"/>
      </a:accent5>
      <a:accent6>
        <a:srgbClr val="0083A0"/>
      </a:accent6>
      <a:hlink>
        <a:srgbClr val="58A332"/>
      </a:hlink>
      <a:folHlink>
        <a:srgbClr val="50515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6741</TotalTime>
  <Words>783</Words>
  <Application>Microsoft Office PowerPoint</Application>
  <PresentationFormat>Affichage à l'écran (4:3)</PresentationFormat>
  <Paragraphs>226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Partir étudier à l’étranger, pourquoi pas vous?</vt:lpstr>
      <vt:lpstr>Partir étudier à l’étranger  en programme d’échange</vt:lpstr>
      <vt:lpstr>Quatre programmes d’échange</vt:lpstr>
      <vt:lpstr>Programme Europe</vt:lpstr>
      <vt:lpstr>Programme MICEFA  </vt:lpstr>
      <vt:lpstr>Programme  Conventions internationales </vt:lpstr>
      <vt:lpstr>Programme  Amérique du Nord </vt:lpstr>
      <vt:lpstr>Programme North2North </vt:lpstr>
      <vt:lpstr> COMMENT S’INFORMER  SUR LES DEPARTS ? </vt:lpstr>
      <vt:lpstr> COMMENT S’INFORMER  SUR LES DEPARTS ? </vt:lpstr>
      <vt:lpstr> COMMENT S’INFORMER  SUR LES DEPARTS ? </vt:lpstr>
      <vt:lpstr> COMMENT S’INFORMER  SUR LES DEPARTS ? </vt:lpstr>
      <vt:lpstr> COMMENT S’INFORMER  SUR LES DEPARTS ? </vt:lpstr>
      <vt:lpstr> COMMENT S’INFORMER  SUR LES DEPARTS ? </vt:lpstr>
      <vt:lpstr> QUEL PROGRAMME ?  </vt:lpstr>
      <vt:lpstr> COMMENT CANDIDATER ? </vt:lpstr>
      <vt:lpstr> La sélection </vt:lpstr>
      <vt:lpstr>Les critères de sélection </vt:lpstr>
      <vt:lpstr>L’ORGANISATION DU SEJOUR </vt:lpstr>
      <vt:lpstr>LES AIDES A LA MOBILITE </vt:lpstr>
      <vt:lpstr> Me préparer, quel programme me convient? </vt:lpstr>
      <vt:lpstr> Me préparer, quel programme me convient? </vt:lpstr>
      <vt:lpstr>   Votre contact</vt:lpstr>
    </vt:vector>
  </TitlesOfParts>
  <Company>UVSQ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 Dircom</dc:creator>
  <cp:lastModifiedBy>Genevieve Rozier</cp:lastModifiedBy>
  <cp:revision>321</cp:revision>
  <cp:lastPrinted>2020-03-10T09:49:19Z</cp:lastPrinted>
  <dcterms:created xsi:type="dcterms:W3CDTF">2018-06-28T14:08:28Z</dcterms:created>
  <dcterms:modified xsi:type="dcterms:W3CDTF">2025-10-13T13:09:49Z</dcterms:modified>
</cp:coreProperties>
</file>